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76" r:id="rId4"/>
    <p:sldId id="277" r:id="rId5"/>
    <p:sldId id="279" r:id="rId6"/>
    <p:sldId id="280" r:id="rId7"/>
    <p:sldId id="278" r:id="rId8"/>
    <p:sldId id="281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5" r:id="rId22"/>
    <p:sldId id="271" r:id="rId23"/>
    <p:sldId id="283" r:id="rId24"/>
    <p:sldId id="282" r:id="rId25"/>
    <p:sldId id="273" r:id="rId26"/>
    <p:sldId id="274" r:id="rId27"/>
    <p:sldId id="284" r:id="rId28"/>
    <p:sldId id="286" r:id="rId29"/>
    <p:sldId id="287" r:id="rId30"/>
    <p:sldId id="288" r:id="rId31"/>
    <p:sldId id="289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9837" autoAdjust="0"/>
  </p:normalViewPr>
  <p:slideViewPr>
    <p:cSldViewPr snapToGrid="0" snapToObjects="1">
      <p:cViewPr varScale="1">
        <p:scale>
          <a:sx n="109" d="100"/>
          <a:sy n="109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treach:Dropbox:SOFIA:AllGuestInvestigato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Trends in Number of Investigators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Sheet1!$E$967</c:f>
              <c:strCache>
                <c:ptCount val="1"/>
                <c:pt idx="0">
                  <c:v>Pis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Sheet1!$D$968:$D$973</c:f>
              <c:strCache>
                <c:ptCount val="6"/>
                <c:pt idx="0">
                  <c:v>BS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strCache>
            </c:strRef>
          </c:cat>
          <c:val>
            <c:numRef>
              <c:f>Sheet1!$E$968:$E$973</c:f>
              <c:numCache>
                <c:formatCode>General</c:formatCode>
                <c:ptCount val="6"/>
                <c:pt idx="0">
                  <c:v>41.0</c:v>
                </c:pt>
                <c:pt idx="1">
                  <c:v>59.0</c:v>
                </c:pt>
                <c:pt idx="2">
                  <c:v>73.0</c:v>
                </c:pt>
                <c:pt idx="3">
                  <c:v>74.0</c:v>
                </c:pt>
                <c:pt idx="4">
                  <c:v>101.0</c:v>
                </c:pt>
                <c:pt idx="5">
                  <c:v>102.0</c:v>
                </c:pt>
              </c:numCache>
            </c:numRef>
          </c:val>
        </c:ser>
        <c:ser>
          <c:idx val="1"/>
          <c:order val="1"/>
          <c:tx>
            <c:strRef>
              <c:f>Sheet1!$F$967</c:f>
              <c:strCache>
                <c:ptCount val="1"/>
                <c:pt idx="0">
                  <c:v>new coI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Sheet1!$D$968:$D$973</c:f>
              <c:strCache>
                <c:ptCount val="6"/>
                <c:pt idx="0">
                  <c:v>BS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strCache>
            </c:strRef>
          </c:cat>
          <c:val>
            <c:numRef>
              <c:f>Sheet1!$F$968:$F$973</c:f>
              <c:numCache>
                <c:formatCode>General</c:formatCode>
                <c:ptCount val="6"/>
                <c:pt idx="0">
                  <c:v>182.0</c:v>
                </c:pt>
                <c:pt idx="1">
                  <c:v>169.0</c:v>
                </c:pt>
                <c:pt idx="2">
                  <c:v>160.0</c:v>
                </c:pt>
                <c:pt idx="3">
                  <c:v>103.0</c:v>
                </c:pt>
                <c:pt idx="4">
                  <c:v>170.0</c:v>
                </c:pt>
                <c:pt idx="5">
                  <c:v>147.0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499624"/>
        <c:axId val="-2090495976"/>
      </c:barChart>
      <c:catAx>
        <c:axId val="-209049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495976"/>
        <c:crosses val="autoZero"/>
        <c:auto val="1"/>
        <c:lblAlgn val="ctr"/>
        <c:lblOffset val="100"/>
        <c:noMultiLvlLbl val="0"/>
      </c:catAx>
      <c:valAx>
        <c:axId val="-2090495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49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5995874518345"/>
          <c:y val="0.00786102116361234"/>
          <c:w val="0.164909715823421"/>
          <c:h val="0.0956180154108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F9E87-4515-0D48-B47D-87BEA19B8FAF}" type="datetimeFigureOut">
              <a:rPr lang="en-US" smtClean="0"/>
              <a:t>6/25/17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2ECF6-6873-0544-8B1D-913E2D49D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216F183-4416-47AF-B602-F81CBDBD0D4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6305" y="8688288"/>
            <a:ext cx="2971696" cy="455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565" tIns="45606" rIns="91565" bIns="45606" anchor="b"/>
          <a:lstStyle/>
          <a:p>
            <a:pPr algn="r" eaLnBrk="0" hangingPunct="0">
              <a:buSzPct val="100000"/>
              <a:tabLst>
                <a:tab pos="0" algn="l"/>
                <a:tab pos="897971" algn="l"/>
                <a:tab pos="1795942" algn="l"/>
                <a:tab pos="2693914" algn="l"/>
                <a:tab pos="3591885" algn="l"/>
                <a:tab pos="4489856" algn="l"/>
                <a:tab pos="5387827" algn="l"/>
                <a:tab pos="6285800" algn="l"/>
                <a:tab pos="7183771" algn="l"/>
                <a:tab pos="8081742" algn="l"/>
                <a:tab pos="8979713" algn="l"/>
                <a:tab pos="9877685" algn="l"/>
              </a:tabLst>
            </a:pPr>
            <a:fld id="{D76B4FA9-EA1E-4A95-8E2C-F8E8896C80E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0" hangingPunct="0">
                <a:buSzPct val="100000"/>
                <a:tabLst>
                  <a:tab pos="0" algn="l"/>
                  <a:tab pos="897971" algn="l"/>
                  <a:tab pos="1795942" algn="l"/>
                  <a:tab pos="2693914" algn="l"/>
                  <a:tab pos="3591885" algn="l"/>
                  <a:tab pos="4489856" algn="l"/>
                  <a:tab pos="5387827" algn="l"/>
                  <a:tab pos="6285800" algn="l"/>
                  <a:tab pos="7183771" algn="l"/>
                  <a:tab pos="8081742" algn="l"/>
                  <a:tab pos="8979713" algn="l"/>
                  <a:tab pos="9877685" algn="l"/>
                </a:tabLst>
              </a:pPr>
              <a:t>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144"/>
            <a:ext cx="5028787" cy="4113939"/>
          </a:xfrm>
          <a:solidFill>
            <a:srgbClr val="FFFFFF"/>
          </a:solidFill>
          <a:ln w="1260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>
              <a:spcBef>
                <a:spcPts val="442"/>
              </a:spcBef>
              <a:tabLst>
                <a:tab pos="0" algn="l"/>
                <a:tab pos="897971" algn="l"/>
                <a:tab pos="1795942" algn="l"/>
                <a:tab pos="2693914" algn="l"/>
                <a:tab pos="3591885" algn="l"/>
                <a:tab pos="4489856" algn="l"/>
                <a:tab pos="5387827" algn="l"/>
                <a:tab pos="6285800" algn="l"/>
                <a:tab pos="7183771" algn="l"/>
                <a:tab pos="8081742" algn="l"/>
                <a:tab pos="8979713" algn="l"/>
                <a:tab pos="9877685" algn="l"/>
              </a:tabLst>
            </a:pPr>
            <a:endParaRPr lang="en-US" dirty="0" smtClean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726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13" indent="-171113">
              <a:spcBef>
                <a:spcPts val="483"/>
              </a:spcBef>
            </a:pPr>
            <a:r>
              <a:rPr lang="en-US" altLang="x-none" dirty="0"/>
              <a:t>Forward focus is on the science that requires observing in ALMA-JWST gap with instrumentation that complements those facilities.</a:t>
            </a:r>
          </a:p>
          <a:p>
            <a:endParaRPr lang="en-US" dirty="0" smtClean="0"/>
          </a:p>
          <a:p>
            <a:pPr defTabSz="450296">
              <a:defRPr/>
            </a:pPr>
            <a:r>
              <a:rPr lang="en-US" dirty="0" smtClean="0"/>
              <a:t>(1) Reveal</a:t>
            </a:r>
            <a:r>
              <a:rPr lang="en-US" baseline="0" dirty="0" smtClean="0"/>
              <a:t> the molecular universe: organics, </a:t>
            </a:r>
            <a:r>
              <a:rPr lang="en-US" dirty="0" smtClean="0"/>
              <a:t>IR probes the denser portions of these regions and because the IR also probes species with no permanent dipole.</a:t>
            </a:r>
          </a:p>
          <a:p>
            <a:pPr defTabSz="450296">
              <a:defRPr/>
            </a:pPr>
            <a:r>
              <a:rPr lang="en-US" dirty="0" smtClean="0"/>
              <a:t>(2)</a:t>
            </a:r>
            <a:r>
              <a:rPr lang="en-US" baseline="0" dirty="0" smtClean="0"/>
              <a:t> </a:t>
            </a:r>
            <a:r>
              <a:rPr lang="en-US" dirty="0" smtClean="0"/>
              <a:t>Detail the Galactic Center (the local truth helps understand the larger universe) – too bright for JWST</a:t>
            </a:r>
          </a:p>
          <a:p>
            <a:pPr defTabSz="450296">
              <a:defRPr/>
            </a:pPr>
            <a:r>
              <a:rPr lang="en-US" dirty="0" smtClean="0"/>
              <a:t>(3) Magnetic Field studies of Cloud dynamics, star</a:t>
            </a:r>
            <a:r>
              <a:rPr lang="en-US" baseline="0" dirty="0" smtClean="0"/>
              <a:t> </a:t>
            </a:r>
            <a:r>
              <a:rPr lang="en-US" dirty="0" smtClean="0"/>
              <a:t>formation and the ICM.</a:t>
            </a:r>
            <a:r>
              <a:rPr lang="en-US" baseline="0" dirty="0" smtClean="0"/>
              <a:t> – need multiwavelength, mutliscales to untangle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B3057-CE50-E74F-A446-7BC62D8719C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0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55285-7347-4901-A3A2-62F0CB90EB2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0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55285-7347-4901-A3A2-62F0CB90EB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01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651" indent="-280635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2540" indent="-224508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1556" indent="-224508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0573" indent="-224508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9589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8605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7621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6637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311FB-12E3-104D-857E-D95E54B202B6}" type="slidenum">
              <a:rPr lang="en-US">
                <a:latin typeface="Times New Roman" charset="0"/>
              </a:rPr>
              <a:pPr/>
              <a:t>19</a:t>
            </a:fld>
            <a:endParaRPr lang="en-US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216F183-4416-47AF-B602-F81CBDBD0D4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6305" y="8688288"/>
            <a:ext cx="2971696" cy="455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565" tIns="45606" rIns="91565" bIns="45606" anchor="b"/>
          <a:lstStyle/>
          <a:p>
            <a:pPr algn="r" eaLnBrk="0" hangingPunct="0">
              <a:buSzPct val="100000"/>
              <a:tabLst>
                <a:tab pos="0" algn="l"/>
                <a:tab pos="897971" algn="l"/>
                <a:tab pos="1795942" algn="l"/>
                <a:tab pos="2693914" algn="l"/>
                <a:tab pos="3591885" algn="l"/>
                <a:tab pos="4489856" algn="l"/>
                <a:tab pos="5387827" algn="l"/>
                <a:tab pos="6285800" algn="l"/>
                <a:tab pos="7183771" algn="l"/>
                <a:tab pos="8081742" algn="l"/>
                <a:tab pos="8979713" algn="l"/>
                <a:tab pos="9877685" algn="l"/>
              </a:tabLst>
            </a:pPr>
            <a:fld id="{D76B4FA9-EA1E-4A95-8E2C-F8E8896C80E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0" hangingPunct="0">
                <a:buSzPct val="100000"/>
                <a:tabLst>
                  <a:tab pos="0" algn="l"/>
                  <a:tab pos="897971" algn="l"/>
                  <a:tab pos="1795942" algn="l"/>
                  <a:tab pos="2693914" algn="l"/>
                  <a:tab pos="3591885" algn="l"/>
                  <a:tab pos="4489856" algn="l"/>
                  <a:tab pos="5387827" algn="l"/>
                  <a:tab pos="6285800" algn="l"/>
                  <a:tab pos="7183771" algn="l"/>
                  <a:tab pos="8081742" algn="l"/>
                  <a:tab pos="8979713" algn="l"/>
                  <a:tab pos="9877685" algn="l"/>
                </a:tabLst>
              </a:pPr>
              <a:t>23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144"/>
            <a:ext cx="5028787" cy="4113939"/>
          </a:xfrm>
          <a:solidFill>
            <a:srgbClr val="FFFFFF"/>
          </a:solidFill>
          <a:ln w="1260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>
              <a:spcBef>
                <a:spcPts val="442"/>
              </a:spcBef>
              <a:tabLst>
                <a:tab pos="0" algn="l"/>
                <a:tab pos="897971" algn="l"/>
                <a:tab pos="1795942" algn="l"/>
                <a:tab pos="2693914" algn="l"/>
                <a:tab pos="3591885" algn="l"/>
                <a:tab pos="4489856" algn="l"/>
                <a:tab pos="5387827" algn="l"/>
                <a:tab pos="6285800" algn="l"/>
                <a:tab pos="7183771" algn="l"/>
                <a:tab pos="8081742" algn="l"/>
                <a:tab pos="8979713" algn="l"/>
                <a:tab pos="9877685" algn="l"/>
              </a:tabLst>
            </a:pPr>
            <a:endParaRPr lang="en-US" dirty="0" smtClean="0"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7261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651" indent="-280635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2540" indent="-224508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1556" indent="-224508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0573" indent="-224508" defTabSz="91362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9589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8605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7621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6637" indent="-224508" defTabSz="91362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F76226-277C-DC47-884C-B4749762C0F8}" type="slidenum">
              <a:rPr lang="en-US">
                <a:latin typeface="Times New Roman" charset="0"/>
              </a:rPr>
              <a:pPr/>
              <a:t>25</a:t>
            </a:fld>
            <a:endParaRPr lang="en-US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5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6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92608" y="265176"/>
            <a:ext cx="8577263" cy="393192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2200">
                <a:latin typeface="Avenir Book"/>
                <a:cs typeface="Avenir Book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92100" y="770467"/>
            <a:ext cx="8577263" cy="5409671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90000"/>
              <a:buFont typeface="Wingdings" charset="2"/>
              <a:buChar char="§"/>
              <a:defRPr sz="1800" b="0" i="0">
                <a:latin typeface="Avenir Book"/>
                <a:cs typeface="Avenir Book"/>
              </a:defRPr>
            </a:lvl1pPr>
            <a:lvl2pPr marL="398463" indent="-169863">
              <a:buSzPct val="90000"/>
              <a:buFont typeface="Arial"/>
              <a:buChar char="–"/>
              <a:defRPr sz="1600">
                <a:latin typeface="Avenir Book"/>
                <a:cs typeface="Avenir Book"/>
              </a:defRPr>
            </a:lvl2pPr>
            <a:lvl3pPr marL="576263" indent="-119063">
              <a:defRPr sz="1400" b="0" i="0">
                <a:latin typeface="Avenir Book"/>
                <a:cs typeface="Avenir Book"/>
              </a:defRPr>
            </a:lvl3pPr>
            <a:lvl4pPr marL="855663" indent="-169863">
              <a:defRPr sz="1400">
                <a:latin typeface="Avenir Book"/>
                <a:cs typeface="Avenir Book"/>
              </a:defRPr>
            </a:lvl4pPr>
            <a:lvl5pPr marL="1143000" indent="-169863">
              <a:defRPr sz="1400">
                <a:latin typeface="Avenir Book"/>
                <a:cs typeface="Avenir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92608" y="6391656"/>
            <a:ext cx="2898648" cy="310896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en-US" dirty="0" smtClean="0"/>
              <a:t>Enter acronym definitions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584448" y="6391656"/>
            <a:ext cx="2761488" cy="310896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b="0" i="0" baseline="0">
                <a:solidFill>
                  <a:srgbClr val="7F7F7F"/>
                </a:solidFill>
                <a:latin typeface="Avenir Book"/>
                <a:cs typeface="Avenir Book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679959"/>
      </p:ext>
    </p:extLst>
  </p:cSld>
  <p:clrMapOvr>
    <a:masterClrMapping/>
  </p:clrMapOvr>
  <p:transition xmlns:p14="http://schemas.microsoft.com/office/powerpoint/2010/main"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3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50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8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90600"/>
            <a:ext cx="5257800" cy="3733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9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2390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9895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6DDFDD5-BBDA-4713-9019-860FF2BB671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" y="1524000"/>
            <a:ext cx="83058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si_logo_square_whit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82000" y="6124000"/>
            <a:ext cx="640080" cy="640080"/>
          </a:xfrm>
          <a:prstGeom prst="rect">
            <a:avLst/>
          </a:prstGeom>
        </p:spPr>
      </p:pic>
      <p:pic>
        <p:nvPicPr>
          <p:cNvPr id="10" name="Picture 9" descr="USRA_transparent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8239" y="6169720"/>
            <a:ext cx="724703" cy="548640"/>
          </a:xfrm>
          <a:prstGeom prst="rect">
            <a:avLst/>
          </a:prstGeom>
        </p:spPr>
      </p:pic>
      <p:pic>
        <p:nvPicPr>
          <p:cNvPr id="21" name="Picture 20" descr="Nasa-logo_trans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28600" y="228600"/>
            <a:ext cx="731520" cy="548640"/>
          </a:xfrm>
          <a:prstGeom prst="rect">
            <a:avLst/>
          </a:prstGeom>
        </p:spPr>
      </p:pic>
      <p:pic>
        <p:nvPicPr>
          <p:cNvPr id="22" name="Picture 21" descr="dlr_logo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28600"/>
            <a:ext cx="66072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2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 b="4118"/>
          <a:stretch/>
        </p:blipFill>
        <p:spPr bwMode="auto">
          <a:xfrm>
            <a:off x="1966" y="-76200"/>
            <a:ext cx="922421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505" y="47195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SOFIA's </a:t>
            </a: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remarkable spectroscopic achievements and promise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33788"/>
            <a:ext cx="6400800" cy="1051859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Bill Reach</a:t>
            </a:r>
          </a:p>
          <a:p>
            <a:r>
              <a:rPr lang="en-US" dirty="0" smtClean="0">
                <a:solidFill>
                  <a:srgbClr val="FFFFFF"/>
                </a:solidFill>
                <a:latin typeface="Georgia"/>
                <a:cs typeface="Georgia"/>
              </a:rPr>
              <a:t>SOFIA/USRA Chief Science Advisor</a:t>
            </a:r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0832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74638"/>
            <a:ext cx="7757459" cy="1096962"/>
          </a:xfrm>
        </p:spPr>
        <p:txBody>
          <a:bodyPr/>
          <a:lstStyle/>
          <a:p>
            <a:r>
              <a:rPr lang="en-US" dirty="0" smtClean="0"/>
              <a:t>ISM in Nearby Galaxies: [C II] in M51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91000" y="6248400"/>
            <a:ext cx="2867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Pineda, J. et al, 2017 in prep.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3" name="Picture 12" descr="Screen Shot 2017-04-19 at 7.44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125" y="2586006"/>
            <a:ext cx="4215069" cy="36623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6537" y="1486667"/>
            <a:ext cx="3882056" cy="5277413"/>
            <a:chOff x="495243" y="990600"/>
            <a:chExt cx="3882056" cy="5277413"/>
          </a:xfrm>
        </p:grpSpPr>
        <p:pic>
          <p:nvPicPr>
            <p:cNvPr id="10" name="Picture 9" descr="Screen Shot 2017-04-19 at 7.14.3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243" y="990600"/>
              <a:ext cx="3882056" cy="527741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25880" y="2468880"/>
              <a:ext cx="1298488" cy="1344823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84477" y="1599028"/>
            <a:ext cx="485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[C II] contours overlaid over the molecular gas (blue) and hot stars (green).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[C II] traces the middle ground where stars form.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9244" y="1004299"/>
            <a:ext cx="443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Cycle 4 joint impact program </a:t>
            </a:r>
            <a:r>
              <a:rPr lang="en-US" dirty="0"/>
              <a:t>(</a:t>
            </a:r>
            <a:r>
              <a:rPr lang="en-US" dirty="0" smtClean="0"/>
              <a:t>Pineda/</a:t>
            </a:r>
            <a:r>
              <a:rPr lang="en-US" dirty="0" err="1" smtClean="0"/>
              <a:t>Stutzki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00665"/>
            <a:ext cx="7239000" cy="1096962"/>
          </a:xfrm>
        </p:spPr>
        <p:txBody>
          <a:bodyPr/>
          <a:lstStyle/>
          <a:p>
            <a:r>
              <a:rPr lang="en-US" dirty="0" smtClean="0"/>
              <a:t>Massive Star Formation: [C II] in Orion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628588"/>
            <a:ext cx="2654783" cy="4455369"/>
          </a:xfrm>
        </p:spPr>
        <p:txBody>
          <a:bodyPr>
            <a:normAutofit/>
          </a:bodyPr>
          <a:lstStyle/>
          <a:p>
            <a:pPr marL="182880" indent="-182880">
              <a:spcBef>
                <a:spcPts val="200"/>
              </a:spcBef>
            </a:pPr>
            <a:r>
              <a:rPr lang="en-US" sz="2000" dirty="0" smtClean="0">
                <a:latin typeface="Avenir Book"/>
                <a:cs typeface="Avenir Book"/>
              </a:rPr>
              <a:t>An entire square degree mapped with velocity-resolved [C II]</a:t>
            </a:r>
          </a:p>
          <a:p>
            <a:pPr marL="182880" indent="-182880">
              <a:spcBef>
                <a:spcPts val="200"/>
              </a:spcBef>
            </a:pPr>
            <a:r>
              <a:rPr lang="en-US" sz="2000" dirty="0" smtClean="0">
                <a:latin typeface="Avenir Book"/>
                <a:cs typeface="Avenir Book"/>
              </a:rPr>
              <a:t>SOFIA’s mapping rate is 50 times that of Herschel for these projects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183" y="1254620"/>
            <a:ext cx="6084798" cy="5603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774" y="819633"/>
            <a:ext cx="325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Cycle 4 impact program </a:t>
            </a:r>
            <a:r>
              <a:rPr lang="en-US" dirty="0"/>
              <a:t>(</a:t>
            </a:r>
            <a:r>
              <a:rPr lang="en-US" dirty="0" err="1" smtClean="0"/>
              <a:t>Tielens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39000" cy="563562"/>
          </a:xfrm>
        </p:spPr>
        <p:txBody>
          <a:bodyPr/>
          <a:lstStyle/>
          <a:p>
            <a:r>
              <a:rPr lang="en-US" dirty="0" smtClean="0"/>
              <a:t>Time variability far-infrared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Grafik 6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50" y="1143000"/>
            <a:ext cx="4362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914391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FU </a:t>
            </a:r>
            <a:r>
              <a:rPr lang="en-US" sz="1600" dirty="0" err="1" smtClean="0"/>
              <a:t>Ori</a:t>
            </a:r>
            <a:r>
              <a:rPr lang="en-US" sz="1600" dirty="0" smtClean="0"/>
              <a:t>-type object S255IR </a:t>
            </a:r>
            <a:r>
              <a:rPr lang="en-US" sz="1600" dirty="0"/>
              <a:t>NIRS </a:t>
            </a:r>
            <a:r>
              <a:rPr lang="en-US" sz="1600" dirty="0" smtClean="0"/>
              <a:t>3: first far-infrared observations of such outburst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crucial </a:t>
            </a:r>
            <a:r>
              <a:rPr lang="en-US" sz="1600" dirty="0"/>
              <a:t>to derive </a:t>
            </a:r>
            <a:r>
              <a:rPr lang="en-US" sz="1600" dirty="0" smtClean="0"/>
              <a:t>the </a:t>
            </a:r>
            <a:r>
              <a:rPr lang="en-US" sz="1600" dirty="0"/>
              <a:t>mass accreted during the event and the total energy being released by the burst.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657600" y="4195763"/>
            <a:ext cx="2667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Images taken a few months apart reveal motion of light-echo, from which </a:t>
            </a:r>
            <a:r>
              <a:rPr lang="en-US" sz="1600" dirty="0" err="1"/>
              <a:t>Caratti</a:t>
            </a:r>
            <a:r>
              <a:rPr lang="en-US" sz="1600" dirty="0"/>
              <a:t> o </a:t>
            </a:r>
            <a:r>
              <a:rPr lang="en-US" sz="1600" dirty="0" err="1"/>
              <a:t>Garatti</a:t>
            </a:r>
            <a:r>
              <a:rPr lang="en-US" sz="1600" dirty="0"/>
              <a:t>, et al. (2016, </a:t>
            </a:r>
            <a:r>
              <a:rPr lang="en-US" sz="1600" i="1" dirty="0"/>
              <a:t>Nature Physics</a:t>
            </a:r>
            <a:r>
              <a:rPr lang="en-US" sz="1600" dirty="0"/>
              <a:t>) could infer that the burst began in June 2015.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324600" y="4876800"/>
            <a:ext cx="2609850" cy="110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FIFI-LS   </a:t>
            </a:r>
            <a:r>
              <a:rPr lang="en-US" sz="1200" dirty="0" smtClean="0">
                <a:solidFill>
                  <a:srgbClr val="7F7F7F"/>
                </a:solidFill>
              </a:rPr>
              <a:t>Field Imaging Far-Infrared Line Spectrometer</a:t>
            </a:r>
          </a:p>
          <a:p>
            <a:endParaRPr lang="en-US" sz="1200" dirty="0" smtClean="0"/>
          </a:p>
          <a:p>
            <a:r>
              <a:rPr lang="en-US" sz="1200" dirty="0" smtClean="0"/>
              <a:t>FORCAST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Faint Object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InfraRed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CAmera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for the SOFIA Telescope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28600" y="2816226"/>
            <a:ext cx="3343656" cy="33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39000" cy="563562"/>
          </a:xfrm>
        </p:spPr>
        <p:txBody>
          <a:bodyPr/>
          <a:lstStyle/>
          <a:p>
            <a:r>
              <a:rPr lang="en-US" dirty="0" smtClean="0"/>
              <a:t>Time variability far-infrared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Grafik 6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50" y="1143000"/>
            <a:ext cx="4362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914391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FU </a:t>
            </a:r>
            <a:r>
              <a:rPr lang="en-US" sz="1600" dirty="0" err="1" smtClean="0"/>
              <a:t>Ori</a:t>
            </a:r>
            <a:r>
              <a:rPr lang="en-US" sz="1600" dirty="0" smtClean="0"/>
              <a:t>-type object S255IR </a:t>
            </a:r>
            <a:r>
              <a:rPr lang="en-US" sz="1600" dirty="0"/>
              <a:t>NIRS </a:t>
            </a:r>
            <a:r>
              <a:rPr lang="en-US" sz="1600" dirty="0" smtClean="0"/>
              <a:t>3: first far-infrared observations of such outburst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crucial </a:t>
            </a:r>
            <a:r>
              <a:rPr lang="en-US" sz="1600" dirty="0"/>
              <a:t>to derive </a:t>
            </a:r>
            <a:r>
              <a:rPr lang="en-US" sz="1600" dirty="0" smtClean="0"/>
              <a:t>the </a:t>
            </a:r>
            <a:r>
              <a:rPr lang="en-US" sz="1600" dirty="0"/>
              <a:t>mass accreted during the event and the total energy being released by the burst.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657600" y="4195763"/>
            <a:ext cx="2667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Images taken a few months apart reveal motion of light-echo, from which </a:t>
            </a:r>
            <a:r>
              <a:rPr lang="en-US" sz="1600" dirty="0" err="1"/>
              <a:t>Caratti</a:t>
            </a:r>
            <a:r>
              <a:rPr lang="en-US" sz="1600" dirty="0"/>
              <a:t> o </a:t>
            </a:r>
            <a:r>
              <a:rPr lang="en-US" sz="1600" dirty="0" err="1"/>
              <a:t>Garatti</a:t>
            </a:r>
            <a:r>
              <a:rPr lang="en-US" sz="1600" dirty="0"/>
              <a:t>, et al. (2016, </a:t>
            </a:r>
            <a:r>
              <a:rPr lang="en-US" sz="1600" i="1" dirty="0"/>
              <a:t>Nature Physics</a:t>
            </a:r>
            <a:r>
              <a:rPr lang="en-US" sz="1600" dirty="0"/>
              <a:t>) could infer that the burst began in June 2015.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324600" y="4876800"/>
            <a:ext cx="2609850" cy="110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FIFI-LS   </a:t>
            </a:r>
            <a:r>
              <a:rPr lang="en-US" sz="1200" dirty="0" smtClean="0">
                <a:solidFill>
                  <a:srgbClr val="7F7F7F"/>
                </a:solidFill>
              </a:rPr>
              <a:t>Field Imaging Far-Infrared Line Spectrometer</a:t>
            </a:r>
          </a:p>
          <a:p>
            <a:endParaRPr lang="en-US" sz="1200" dirty="0" smtClean="0"/>
          </a:p>
          <a:p>
            <a:r>
              <a:rPr lang="en-US" sz="1200" dirty="0" smtClean="0"/>
              <a:t>FORCAST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Faint Object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InfraRed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CAmera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for the SOFIA Telescope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" y="2825496"/>
            <a:ext cx="3333818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EXES Observations of Water in AFGL 2591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01588"/>
            <a:ext cx="3200400" cy="2841812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~10 </a:t>
            </a:r>
            <a:r>
              <a:rPr lang="en-US" dirty="0" err="1" smtClean="0"/>
              <a:t>Msolar</a:t>
            </a:r>
            <a:r>
              <a:rPr lang="en-US" dirty="0" smtClean="0"/>
              <a:t> </a:t>
            </a:r>
            <a:r>
              <a:rPr lang="en-US" dirty="0" err="1"/>
              <a:t>protostar</a:t>
            </a:r>
            <a:r>
              <a:rPr lang="en-US" dirty="0"/>
              <a:t> in Cygnus region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0(0,0)</a:t>
            </a:r>
            <a:r>
              <a:rPr lang="en-US" dirty="0">
                <a:sym typeface="Wingdings"/>
              </a:rPr>
              <a:t> 1(1,1) </a:t>
            </a:r>
            <a:r>
              <a:rPr lang="en-US" dirty="0" smtClean="0">
                <a:sym typeface="Wingdings"/>
              </a:rPr>
              <a:t>and other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 transitions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</a:t>
            </a:r>
            <a:r>
              <a:rPr lang="en-US" baseline="-25000" dirty="0" smtClean="0"/>
              <a:t>ex</a:t>
            </a:r>
            <a:r>
              <a:rPr lang="en-US" dirty="0" smtClean="0"/>
              <a:t> </a:t>
            </a:r>
            <a:r>
              <a:rPr lang="en-US" dirty="0"/>
              <a:t>~ 500 K, likely produced </a:t>
            </a:r>
            <a:r>
              <a:rPr lang="en-US" dirty="0" smtClean="0"/>
              <a:t>by evaporation </a:t>
            </a:r>
            <a:r>
              <a:rPr lang="en-US" dirty="0"/>
              <a:t>of grain </a:t>
            </a:r>
            <a:r>
              <a:rPr lang="en-US" dirty="0" smtClean="0"/>
              <a:t>mantles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Screen Shot 2014-05-28 at 5.1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295400"/>
            <a:ext cx="5133108" cy="3986070"/>
          </a:xfrm>
          <a:prstGeom prst="rect">
            <a:avLst/>
          </a:prstGeom>
        </p:spPr>
      </p:pic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305" y="4278338"/>
            <a:ext cx="1508495" cy="1893862"/>
          </a:xfrm>
        </p:spPr>
      </p:pic>
      <p:sp>
        <p:nvSpPr>
          <p:cNvPr id="10" name="TextBox 9"/>
          <p:cNvSpPr txBox="1"/>
          <p:nvPr/>
        </p:nvSpPr>
        <p:spPr>
          <a:xfrm>
            <a:off x="2667000" y="60198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(Colin Aspin et al. , NIRI, Gemini Obs.)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54102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(C. de Witt, M. Richter, EXES Team)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91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Orion with HAWC+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OMC1_B_HAWC+_preliminary_2016dec23_v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943" y="990600"/>
            <a:ext cx="4328791" cy="5357640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0" y="1434347"/>
            <a:ext cx="3898900" cy="45575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en-US" sz="2200" dirty="0" smtClean="0"/>
              <a:t>Recently commissioned HAWC+ adds the capability of observing polarization in the Far-IR</a:t>
            </a:r>
          </a:p>
          <a:p>
            <a:pPr>
              <a:spcBef>
                <a:spcPts val="2000"/>
              </a:spcBef>
            </a:pPr>
            <a:r>
              <a:rPr lang="en-US" sz="2200" dirty="0" smtClean="0"/>
              <a:t>Far-IR polarization of thermal radiation is due to emission of aligned dust grains, whereas Near-IR polarization has the component of scattered light.</a:t>
            </a:r>
          </a:p>
          <a:p>
            <a:pPr>
              <a:spcBef>
                <a:spcPts val="2000"/>
              </a:spcBef>
            </a:pPr>
            <a:r>
              <a:rPr lang="en-US" sz="2400" dirty="0"/>
              <a:t>Magnetic </a:t>
            </a:r>
            <a:r>
              <a:rPr lang="en-US" sz="2400" dirty="0" smtClean="0"/>
              <a:t>Fields directions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174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765" y="-67872"/>
            <a:ext cx="9240131" cy="6930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765" y="8007"/>
            <a:ext cx="5713506" cy="62413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Debris around </a:t>
            </a:r>
            <a:r>
              <a:rPr lang="en-US" sz="3600" dirty="0">
                <a:solidFill>
                  <a:srgbClr val="FFFFFF"/>
                </a:solidFill>
              </a:rPr>
              <a:t>Nearby Star </a:t>
            </a:r>
            <a:r>
              <a:rPr lang="en-US" sz="3600" dirty="0" err="1">
                <a:solidFill>
                  <a:srgbClr val="FFFFFF"/>
                </a:solidFill>
              </a:rPr>
              <a:t>ε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Eri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1467" y="6502406"/>
            <a:ext cx="237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781800" y="6425003"/>
            <a:ext cx="147010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EE7605-98A9-4568-83E2-B701B77E8237}" type="datetime1">
              <a:rPr lang="en-US" smtClean="0"/>
              <a:t>6/25/17</a:t>
            </a:fld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428406"/>
            <a:ext cx="381000" cy="365125"/>
          </a:xfrm>
        </p:spPr>
        <p:txBody>
          <a:bodyPr/>
          <a:lstStyle/>
          <a:p>
            <a:pPr>
              <a:defRPr/>
            </a:pPr>
            <a:fld id="{65F069FC-1C9A-4889-B82A-0175CE408D2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524000" y="6351710"/>
            <a:ext cx="3276600" cy="469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	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762776" y="4441509"/>
            <a:ext cx="36320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SOFIA showed that the dust in the inner 25 AU of the </a:t>
            </a:r>
            <a:r>
              <a:rPr lang="en-US" sz="2000" dirty="0" err="1" smtClean="0">
                <a:solidFill>
                  <a:srgbClr val="FFFFFF"/>
                </a:solidFill>
                <a:latin typeface="Georgia"/>
                <a:cs typeface="Georgia"/>
              </a:rPr>
              <a:t>ε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Georgia"/>
                <a:cs typeface="Georgia"/>
              </a:rPr>
              <a:t>Eri</a:t>
            </a:r>
            <a:r>
              <a:rPr lang="en-US" sz="20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debris disk system arises principally from collisions between </a:t>
            </a:r>
            <a:r>
              <a:rPr lang="en-US" sz="2000" dirty="0" err="1" smtClean="0">
                <a:solidFill>
                  <a:srgbClr val="FFFFFF"/>
                </a:solidFill>
                <a:latin typeface="Georgia"/>
                <a:cs typeface="Georgia"/>
              </a:rPr>
              <a:t>planetisimals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 (Su, et al. 2017, </a:t>
            </a:r>
            <a:r>
              <a:rPr lang="en-US" sz="2000" i="1" dirty="0" smtClean="0">
                <a:solidFill>
                  <a:srgbClr val="FFFFFF"/>
                </a:solidFill>
                <a:latin typeface="Georgia"/>
                <a:cs typeface="Georgia"/>
              </a:rPr>
              <a:t>Astronomical Journal</a:t>
            </a: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)</a:t>
            </a:r>
            <a:endParaRPr lang="en-US" sz="20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816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54.pd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61" t="6369" r="10196" b="10027"/>
          <a:stretch/>
        </p:blipFill>
        <p:spPr bwMode="auto">
          <a:xfrm>
            <a:off x="5486400" y="1438337"/>
            <a:ext cx="3670190" cy="304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7"/>
            <a:ext cx="8763000" cy="1143000"/>
          </a:xfrm>
        </p:spPr>
        <p:txBody>
          <a:bodyPr/>
          <a:lstStyle/>
          <a:p>
            <a:r>
              <a:rPr lang="en-US" sz="2800" b="1" dirty="0">
                <a:latin typeface="Georgia"/>
                <a:cs typeface="Georgia"/>
              </a:rPr>
              <a:t>Origin of Interstellar Dust in the </a:t>
            </a:r>
            <a:r>
              <a:rPr lang="en-US" sz="2800" b="1" dirty="0" smtClean="0">
                <a:latin typeface="Georgia"/>
                <a:cs typeface="Georgia"/>
              </a:rPr>
              <a:t/>
            </a:r>
            <a:br>
              <a:rPr lang="en-US" sz="2800" b="1" dirty="0" smtClean="0">
                <a:latin typeface="Georgia"/>
                <a:cs typeface="Georgia"/>
              </a:rPr>
            </a:br>
            <a:r>
              <a:rPr lang="en-US" sz="2800" b="1" dirty="0" smtClean="0">
                <a:latin typeface="Georgia"/>
                <a:cs typeface="Georgia"/>
              </a:rPr>
              <a:t>Early Universe</a:t>
            </a:r>
            <a:endParaRPr lang="en-US" sz="280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4159"/>
            <a:ext cx="5715000" cy="3657666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latin typeface="Georgia"/>
                <a:cs typeface="Georgia"/>
              </a:rPr>
              <a:t>Temim</a:t>
            </a:r>
            <a:r>
              <a:rPr lang="en-US" dirty="0" smtClean="0">
                <a:latin typeface="Georgia"/>
                <a:cs typeface="Georgia"/>
              </a:rPr>
              <a:t> and collaborators measured the amount of dust in supernova remnant G54.1+0.3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Georgia"/>
                <a:cs typeface="Georgia"/>
              </a:rPr>
              <a:t>Dust generated in the explosion ejecta expands outward, forming a shell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Georgia"/>
                <a:cs typeface="Georgia"/>
              </a:rPr>
              <a:t>When the dust passes very close to other stars in the cluster, it is briefly heated. SOFIA caught that dust and allowed measurement of the total mass of dust.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069FC-1C9A-4889-B82A-0175CE408D2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17178" y="4675828"/>
            <a:ext cx="9261178" cy="115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latin typeface="Georgia"/>
              <a:cs typeface="Georgia"/>
            </a:endParaRPr>
          </a:p>
          <a:p>
            <a:r>
              <a:rPr lang="en-US" sz="2400" dirty="0" smtClean="0">
                <a:latin typeface="Georgia"/>
                <a:cs typeface="Georgia"/>
              </a:rPr>
              <a:t>The mass of dust generated by this supernova is large enough to show that even very young galaxies can have significant amounts of dust </a:t>
            </a:r>
            <a:endParaRPr lang="en-US" sz="24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3013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6" y="193922"/>
            <a:ext cx="8729472" cy="1177677"/>
          </a:xfrm>
        </p:spPr>
        <p:txBody>
          <a:bodyPr/>
          <a:lstStyle/>
          <a:p>
            <a:r>
              <a:rPr lang="en-US" sz="2400" dirty="0">
                <a:latin typeface="Georgia"/>
                <a:cs typeface="Georgia"/>
              </a:rPr>
              <a:t>Don’t Judge an Asteroid by its Cover: Mid-infrared Data </a:t>
            </a:r>
            <a:r>
              <a:rPr lang="en-US" sz="2400" dirty="0" smtClean="0">
                <a:latin typeface="Georgia"/>
                <a:cs typeface="Georgia"/>
              </a:rPr>
              <a:t/>
            </a:r>
            <a:br>
              <a:rPr lang="en-US" sz="2400" dirty="0" smtClean="0">
                <a:latin typeface="Georgia"/>
                <a:cs typeface="Georgia"/>
              </a:rPr>
            </a:br>
            <a:r>
              <a:rPr lang="en-US" sz="2400" dirty="0" smtClean="0">
                <a:latin typeface="Georgia"/>
                <a:cs typeface="Georgia"/>
              </a:rPr>
              <a:t>from </a:t>
            </a:r>
            <a:r>
              <a:rPr lang="en-US" sz="2400" dirty="0">
                <a:latin typeface="Georgia"/>
                <a:cs typeface="Georgia"/>
              </a:rPr>
              <a:t>SOFIA Shows Ceres’ </a:t>
            </a:r>
            <a:r>
              <a:rPr lang="en-US" sz="2400" dirty="0" smtClean="0">
                <a:latin typeface="Georgia"/>
                <a:cs typeface="Georgia"/>
              </a:rPr>
              <a:t>True Composition</a:t>
            </a:r>
            <a:endParaRPr lang="en-US" sz="2400" dirty="0">
              <a:latin typeface="Georgia"/>
              <a:cs typeface="Georgia"/>
            </a:endParaRPr>
          </a:p>
        </p:txBody>
      </p:sp>
      <p:pic>
        <p:nvPicPr>
          <p:cNvPr id="1026" name="Picture 2" descr="ttps://www.sofia.usra.edu/sites/default/files/News/ce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88712"/>
            <a:ext cx="6118985" cy="43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572" y="3182729"/>
            <a:ext cx="5900211" cy="3675271"/>
          </a:xfrm>
        </p:spPr>
      </p:pic>
    </p:spTree>
    <p:extLst>
      <p:ext uri="{BB962C8B-B14F-4D97-AF65-F5344CB8AC3E}">
        <p14:creationId xmlns:p14="http://schemas.microsoft.com/office/powerpoint/2010/main" val="342333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/>
          <p:cNvSpPr txBox="1">
            <a:spLocks noChangeArrowheads="1"/>
          </p:cNvSpPr>
          <p:nvPr/>
        </p:nvSpPr>
        <p:spPr bwMode="auto">
          <a:xfrm>
            <a:off x="64247" y="939800"/>
            <a:ext cx="4114800" cy="609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3838" indent="-223838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1" dirty="0" smtClean="0"/>
          </a:p>
          <a:p>
            <a:r>
              <a:rPr lang="en-US" sz="1800" b="1" dirty="0" smtClean="0"/>
              <a:t>highest </a:t>
            </a:r>
            <a:r>
              <a:rPr lang="en-US" sz="1800" b="1" dirty="0"/>
              <a:t>resolution </a:t>
            </a:r>
            <a:r>
              <a:rPr lang="en-US" sz="1800" b="1" dirty="0" smtClean="0"/>
              <a:t>(3</a:t>
            </a:r>
            <a:r>
              <a:rPr lang="en-US" sz="1800" b="1" dirty="0" smtClean="0">
                <a:latin typeface="Symbol" charset="2"/>
                <a:cs typeface="Symbol" charset="2"/>
              </a:rPr>
              <a:t>”</a:t>
            </a:r>
            <a:r>
              <a:rPr lang="en-US" sz="1800" b="1" dirty="0" smtClean="0"/>
              <a:t>) image </a:t>
            </a:r>
            <a:r>
              <a:rPr lang="en-US" sz="1800" b="1" dirty="0"/>
              <a:t>of the </a:t>
            </a:r>
            <a:r>
              <a:rPr lang="en-US" sz="1800" b="1" dirty="0" err="1"/>
              <a:t>c</a:t>
            </a:r>
            <a:r>
              <a:rPr lang="en-US" sz="1800" b="1" dirty="0" err="1" smtClean="0"/>
              <a:t>ircumnuclear</a:t>
            </a:r>
            <a:r>
              <a:rPr lang="en-US" sz="1800" b="1" dirty="0" smtClean="0"/>
              <a:t> </a:t>
            </a:r>
            <a:r>
              <a:rPr lang="en-US" sz="1800" b="1" dirty="0"/>
              <a:t>ring ever obtained </a:t>
            </a:r>
            <a:endParaRPr lang="en-US" sz="1800" b="1" dirty="0" smtClean="0"/>
          </a:p>
          <a:p>
            <a:endParaRPr lang="en-US" sz="1800" b="1" dirty="0"/>
          </a:p>
          <a:p>
            <a:r>
              <a:rPr lang="en-US" sz="1600" dirty="0" smtClean="0"/>
              <a:t>White </a:t>
            </a:r>
            <a:r>
              <a:rPr lang="en-US" sz="1600" dirty="0"/>
              <a:t>central emission is from the hot dust heated by ionized gas of the northern and eastern arms  </a:t>
            </a:r>
          </a:p>
          <a:p>
            <a:pPr>
              <a:buFontTx/>
              <a:buChar char="•"/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 smtClean="0"/>
              <a:t>Almost </a:t>
            </a:r>
            <a:r>
              <a:rPr lang="en-US" sz="1600" dirty="0"/>
              <a:t>perfect 1.5 pc radius ring is seen in cooler dust (T~100K) centered on the Massive Black Hole and tilted about </a:t>
            </a:r>
            <a:r>
              <a:rPr lang="en-US" sz="1600" dirty="0" smtClean="0"/>
              <a:t>23 </a:t>
            </a:r>
            <a:r>
              <a:rPr lang="en-US" sz="1600" dirty="0"/>
              <a:t>degrees to the line of sight and </a:t>
            </a:r>
            <a:r>
              <a:rPr lang="en-US" sz="1600" dirty="0" smtClean="0"/>
              <a:t>the galactic plane.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1600" dirty="0" smtClean="0"/>
              <a:t>It is rotating in the direction of galactic rotation. (</a:t>
            </a:r>
            <a:r>
              <a:rPr lang="en-US" sz="1600" dirty="0" err="1" smtClean="0"/>
              <a:t>Guesten</a:t>
            </a:r>
            <a:r>
              <a:rPr lang="en-US" sz="1600" dirty="0" smtClean="0"/>
              <a:t> </a:t>
            </a:r>
            <a:r>
              <a:rPr lang="en-US" sz="1600" dirty="0" err="1" smtClean="0"/>
              <a:t>etal</a:t>
            </a:r>
            <a:r>
              <a:rPr lang="en-US" sz="1600" dirty="0"/>
              <a:t> </a:t>
            </a:r>
            <a:r>
              <a:rPr lang="en-US" sz="1600" dirty="0" smtClean="0"/>
              <a:t>1987)</a:t>
            </a:r>
          </a:p>
          <a:p>
            <a:pPr>
              <a:buFontTx/>
              <a:buChar char="•"/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The ring is resolved with a width of about 0.3 </a:t>
            </a:r>
            <a:r>
              <a:rPr lang="en-US" sz="1600" dirty="0" smtClean="0"/>
              <a:t>pc.</a:t>
            </a:r>
          </a:p>
          <a:p>
            <a:pPr>
              <a:buFontTx/>
              <a:buChar char="•"/>
            </a:pPr>
            <a:endParaRPr lang="en-US" sz="1600" dirty="0"/>
          </a:p>
          <a:p>
            <a:pPr>
              <a:buFontTx/>
              <a:buChar char="•"/>
            </a:pPr>
            <a:r>
              <a:rPr lang="en-US" sz="1600" dirty="0" smtClean="0"/>
              <a:t>There </a:t>
            </a:r>
            <a:r>
              <a:rPr lang="en-US" sz="1600" dirty="0"/>
              <a:t>is interesting small structures along the ring, almost periodic in nature.</a:t>
            </a:r>
          </a:p>
          <a:p>
            <a:pPr>
              <a:buFontTx/>
              <a:buChar char="•"/>
            </a:pPr>
            <a:endParaRPr lang="en-US" sz="1600" dirty="0"/>
          </a:p>
          <a:p>
            <a:endParaRPr lang="en-US" sz="1800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534988"/>
          </a:xfrm>
        </p:spPr>
        <p:txBody>
          <a:bodyPr/>
          <a:lstStyle/>
          <a:p>
            <a:r>
              <a:rPr lang="en-US" dirty="0" smtClean="0">
                <a:latin typeface="Georgia"/>
                <a:ea typeface="ＭＳ Ｐゴシック" charset="0"/>
                <a:cs typeface="Georgia"/>
              </a:rPr>
              <a:t>Galactic Center CND</a:t>
            </a:r>
            <a:endParaRPr lang="en-US" dirty="0">
              <a:latin typeface="Georgia"/>
              <a:ea typeface="ＭＳ Ｐゴシック" charset="0"/>
              <a:cs typeface="Georgia"/>
            </a:endParaRPr>
          </a:p>
        </p:txBody>
      </p:sp>
      <p:pic>
        <p:nvPicPr>
          <p:cNvPr id="40963" name="Picture 4" descr="Screen shot 2012-11-23 at 2.19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45212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5118" y="6297706"/>
            <a:ext cx="386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19(blue), 31(green) and 37(red) </a:t>
            </a:r>
            <a:r>
              <a:rPr lang="en-US" dirty="0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 b="4118"/>
          <a:stretch/>
        </p:blipFill>
        <p:spPr bwMode="auto">
          <a:xfrm>
            <a:off x="1966" y="-76200"/>
            <a:ext cx="922421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SOFIA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Stratospheric Observatory for Infrared Astronomy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6" y="4867835"/>
            <a:ext cx="893144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Collaboration between NASA and DLR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Highly modified 747-SP aircraft with a 2.5-m telescope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Flies up to 13.7 km  (45,000 feet), above 99.9% of the atmospheric water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Georgia"/>
                <a:cs typeface="Georgia"/>
              </a:rPr>
              <a:t>Mobility: enables occultation observations from remote locations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Georgia"/>
                <a:cs typeface="Georgia"/>
              </a:rPr>
              <a:t>Near Space Observatory that comes home after every flight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69179" y="6516784"/>
            <a:ext cx="1066800" cy="329184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4529" y="112059"/>
            <a:ext cx="579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SOFIA Finds Cool Dust Around Energetic Active Black Holes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3766" y="5573059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Fuller et al (2017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Separate AGN from Star Formation contribution based on nuclear PROFILE and SED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Utilized SOFIA’s angular resolution (relative to Spitzer) and 30-40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 capability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6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ustomShape 3"/>
          <p:cNvSpPr>
            <a:spLocks noChangeArrowheads="1"/>
          </p:cNvSpPr>
          <p:nvPr/>
        </p:nvSpPr>
        <p:spPr bwMode="auto">
          <a:xfrm>
            <a:off x="4583113" y="3622675"/>
            <a:ext cx="708025" cy="708025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3703638" y="4319588"/>
            <a:ext cx="1416050" cy="176212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703638" y="3255963"/>
            <a:ext cx="1416050" cy="382587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TextShape 7"/>
          <p:cNvSpPr txBox="1">
            <a:spLocks noChangeArrowheads="1"/>
          </p:cNvSpPr>
          <p:nvPr/>
        </p:nvSpPr>
        <p:spPr bwMode="auto">
          <a:xfrm>
            <a:off x="4114800" y="2205038"/>
            <a:ext cx="44259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SzPct val="45000"/>
              <a:buFont typeface="StarSymbol" charset="0"/>
              <a:buChar char=""/>
            </a:pPr>
            <a:endParaRPr lang="en-US" sz="2000"/>
          </a:p>
          <a:p>
            <a:pPr>
              <a:buSzPct val="45000"/>
              <a:buFont typeface="StarSymbol" charset="0"/>
              <a:buChar char=""/>
            </a:pPr>
            <a:endParaRPr lang="en-US"/>
          </a:p>
        </p:txBody>
      </p:sp>
      <p:sp>
        <p:nvSpPr>
          <p:cNvPr id="36874" name="Textfeld 18"/>
          <p:cNvSpPr txBox="1">
            <a:spLocks noChangeArrowheads="1"/>
          </p:cNvSpPr>
          <p:nvPr/>
        </p:nvSpPr>
        <p:spPr bwMode="auto">
          <a:xfrm>
            <a:off x="5291138" y="6527800"/>
            <a:ext cx="315118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de-DE" sz="1000">
                <a:solidFill>
                  <a:srgbClr val="FF0000"/>
                </a:solidFill>
              </a:rPr>
              <a:t> F.Wyrowski  </a:t>
            </a:r>
            <a:r>
              <a:rPr lang="de-DE" sz="1000"/>
              <a:t>-</a:t>
            </a:r>
            <a:endParaRPr lang="en-US" sz="1000"/>
          </a:p>
        </p:txBody>
      </p:sp>
      <p:sp>
        <p:nvSpPr>
          <p:cNvPr id="36875" name="Rectangle 1"/>
          <p:cNvSpPr txBox="1">
            <a:spLocks noChangeArrowheads="1"/>
          </p:cNvSpPr>
          <p:nvPr/>
        </p:nvSpPr>
        <p:spPr bwMode="auto">
          <a:xfrm>
            <a:off x="739588" y="152400"/>
            <a:ext cx="794403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SzPct val="45000"/>
            </a:pPr>
            <a:r>
              <a:rPr lang="en-US" sz="3200" dirty="0">
                <a:solidFill>
                  <a:srgbClr val="000000"/>
                </a:solidFill>
                <a:latin typeface="Georgia"/>
                <a:cs typeface="Georgia"/>
              </a:rPr>
              <a:t>Probing </a:t>
            </a:r>
            <a:r>
              <a:rPr lang="en-US" sz="3200" dirty="0" err="1">
                <a:solidFill>
                  <a:srgbClr val="000000"/>
                </a:solidFill>
                <a:latin typeface="Georgia"/>
                <a:cs typeface="Georgia"/>
              </a:rPr>
              <a:t>infall</a:t>
            </a:r>
            <a:r>
              <a:rPr lang="en-US" sz="3200" dirty="0">
                <a:solidFill>
                  <a:srgbClr val="000000"/>
                </a:solidFill>
                <a:latin typeface="Georgia"/>
                <a:cs typeface="Georgia"/>
              </a:rPr>
              <a:t> with ammonia </a:t>
            </a:r>
            <a:r>
              <a:rPr lang="en-US" sz="3200" dirty="0" smtClean="0">
                <a:solidFill>
                  <a:srgbClr val="000000"/>
                </a:solidFill>
                <a:latin typeface="Georgia"/>
                <a:cs typeface="Georgia"/>
              </a:rPr>
              <a:t>absorption</a:t>
            </a:r>
            <a:endParaRPr lang="en-US" sz="3200" dirty="0">
              <a:latin typeface="Georgia"/>
              <a:cs typeface="Georg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03788" y="2519363"/>
            <a:ext cx="3943350" cy="3005137"/>
            <a:chOff x="5029200" y="1414463"/>
            <a:chExt cx="3943350" cy="3005137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5029200" y="1414463"/>
              <a:ext cx="3943350" cy="1709737"/>
              <a:chOff x="4767262" y="1414462"/>
              <a:chExt cx="4205288" cy="1819275"/>
            </a:xfrm>
          </p:grpSpPr>
          <p:sp>
            <p:nvSpPr>
              <p:cNvPr id="14" name="5-Point Star 13"/>
              <p:cNvSpPr/>
              <p:nvPr/>
            </p:nvSpPr>
            <p:spPr>
              <a:xfrm>
                <a:off x="5562949" y="2210078"/>
                <a:ext cx="228549" cy="228043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048292" y="1694870"/>
                <a:ext cx="1257862" cy="125845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767262" y="1414462"/>
                <a:ext cx="1819922" cy="181927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5791497" y="2324944"/>
                <a:ext cx="2209299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5676377" y="1828317"/>
                <a:ext cx="0" cy="2297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5315778" y="1943183"/>
                <a:ext cx="247171" cy="19088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5182035" y="2323255"/>
                <a:ext cx="265793" cy="16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676377" y="2590150"/>
                <a:ext cx="0" cy="2297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Block Arc 21"/>
              <p:cNvSpPr/>
              <p:nvPr/>
            </p:nvSpPr>
            <p:spPr>
              <a:xfrm rot="5400000">
                <a:off x="8077146" y="1943058"/>
                <a:ext cx="913860" cy="876948"/>
              </a:xfrm>
              <a:prstGeom prst="blockArc">
                <a:avLst>
                  <a:gd name="adj1" fmla="val 10850337"/>
                  <a:gd name="adj2" fmla="val 21353675"/>
                  <a:gd name="adj3" fmla="val 766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H="1">
                <a:off x="8381711" y="2210078"/>
                <a:ext cx="457097" cy="15202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8381711" y="2362106"/>
                <a:ext cx="59083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8390175" y="2362106"/>
                <a:ext cx="448632" cy="15202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5867680" y="2037779"/>
                <a:ext cx="211619" cy="172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5867680" y="2438121"/>
                <a:ext cx="211619" cy="1520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5181600" y="3429000"/>
              <a:ext cx="1908175" cy="990600"/>
              <a:chOff x="4873658" y="3429000"/>
              <a:chExt cx="1908142" cy="990600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4876833" y="3429000"/>
                <a:ext cx="0" cy="9906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4876833" y="4419600"/>
                <a:ext cx="190496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4873658" y="3762375"/>
                <a:ext cx="1857343" cy="565150"/>
              </a:xfrm>
              <a:custGeom>
                <a:avLst/>
                <a:gdLst>
                  <a:gd name="connsiteX0" fmla="*/ 0 w 1857080"/>
                  <a:gd name="connsiteY0" fmla="*/ 8163 h 564344"/>
                  <a:gd name="connsiteX1" fmla="*/ 754144 w 1857080"/>
                  <a:gd name="connsiteY1" fmla="*/ 8163 h 564344"/>
                  <a:gd name="connsiteX2" fmla="*/ 904973 w 1857080"/>
                  <a:gd name="connsiteY2" fmla="*/ 93004 h 564344"/>
                  <a:gd name="connsiteX3" fmla="*/ 952107 w 1857080"/>
                  <a:gd name="connsiteY3" fmla="*/ 564344 h 564344"/>
                  <a:gd name="connsiteX4" fmla="*/ 1046375 w 1857080"/>
                  <a:gd name="connsiteY4" fmla="*/ 93004 h 564344"/>
                  <a:gd name="connsiteX5" fmla="*/ 1074655 w 1857080"/>
                  <a:gd name="connsiteY5" fmla="*/ 27016 h 564344"/>
                  <a:gd name="connsiteX6" fmla="*/ 1150070 w 1857080"/>
                  <a:gd name="connsiteY6" fmla="*/ 17589 h 564344"/>
                  <a:gd name="connsiteX7" fmla="*/ 1857080 w 1857080"/>
                  <a:gd name="connsiteY7" fmla="*/ 17589 h 564344"/>
                  <a:gd name="connsiteX8" fmla="*/ 1857080 w 1857080"/>
                  <a:gd name="connsiteY8" fmla="*/ 17589 h 5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7080" h="564344">
                    <a:moveTo>
                      <a:pt x="0" y="8163"/>
                    </a:moveTo>
                    <a:cubicBezTo>
                      <a:pt x="301657" y="1093"/>
                      <a:pt x="603315" y="-5977"/>
                      <a:pt x="754144" y="8163"/>
                    </a:cubicBezTo>
                    <a:cubicBezTo>
                      <a:pt x="904973" y="22303"/>
                      <a:pt x="871979" y="307"/>
                      <a:pt x="904973" y="93004"/>
                    </a:cubicBezTo>
                    <a:cubicBezTo>
                      <a:pt x="937967" y="185701"/>
                      <a:pt x="928540" y="564344"/>
                      <a:pt x="952107" y="564344"/>
                    </a:cubicBezTo>
                    <a:cubicBezTo>
                      <a:pt x="975674" y="564344"/>
                      <a:pt x="1025950" y="182559"/>
                      <a:pt x="1046375" y="93004"/>
                    </a:cubicBezTo>
                    <a:cubicBezTo>
                      <a:pt x="1066800" y="3449"/>
                      <a:pt x="1057373" y="39585"/>
                      <a:pt x="1074655" y="27016"/>
                    </a:cubicBezTo>
                    <a:cubicBezTo>
                      <a:pt x="1091937" y="14447"/>
                      <a:pt x="1019666" y="19160"/>
                      <a:pt x="1150070" y="17589"/>
                    </a:cubicBezTo>
                    <a:cubicBezTo>
                      <a:pt x="1280474" y="16018"/>
                      <a:pt x="1857080" y="17589"/>
                      <a:pt x="1857080" y="17589"/>
                    </a:cubicBezTo>
                    <a:lnTo>
                      <a:pt x="1857080" y="17589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33" name="TextShape 6"/>
          <p:cNvSpPr txBox="1">
            <a:spLocks noChangeArrowheads="1"/>
          </p:cNvSpPr>
          <p:nvPr/>
        </p:nvSpPr>
        <p:spPr bwMode="auto">
          <a:xfrm>
            <a:off x="120744" y="906930"/>
            <a:ext cx="89247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Absorption measurements much more straightforward to interpret.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Sample </a:t>
            </a:r>
            <a:r>
              <a:rPr lang="en-US" sz="2000" dirty="0">
                <a:solidFill>
                  <a:srgbClr val="000000"/>
                </a:solidFill>
              </a:rPr>
              <a:t>of ~&gt;10 now </a:t>
            </a:r>
            <a:r>
              <a:rPr lang="en-US" sz="2000" dirty="0" smtClean="0">
                <a:solidFill>
                  <a:srgbClr val="000000"/>
                </a:solidFill>
              </a:rPr>
              <a:t>published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Infall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(“collapse”) is the Holy Grail of star </a:t>
            </a:r>
            <a:r>
              <a:rPr lang="en-US" sz="2000" dirty="0" smtClean="0">
                <a:solidFill>
                  <a:srgbClr val="000000"/>
                </a:solidFill>
              </a:rPr>
              <a:t>formation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SOFIA </a:t>
            </a:r>
            <a:r>
              <a:rPr lang="en-US" sz="2000" dirty="0">
                <a:solidFill>
                  <a:srgbClr val="000000"/>
                </a:solidFill>
              </a:rPr>
              <a:t>THz absorption allows us to measure the gas </a:t>
            </a:r>
            <a:r>
              <a:rPr lang="en-US" sz="2000" dirty="0" err="1">
                <a:solidFill>
                  <a:srgbClr val="000000"/>
                </a:solidFill>
              </a:rPr>
              <a:t>infall</a:t>
            </a:r>
            <a:r>
              <a:rPr lang="en-US" sz="2000" dirty="0">
                <a:solidFill>
                  <a:srgbClr val="000000"/>
                </a:solidFill>
              </a:rPr>
              <a:t> rate</a:t>
            </a:r>
          </a:p>
          <a:p>
            <a:pPr marL="1085850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Typical accretion rate is  10</a:t>
            </a:r>
            <a:r>
              <a:rPr lang="en-US" sz="2000" baseline="30000" dirty="0">
                <a:solidFill>
                  <a:srgbClr val="000000"/>
                </a:solidFill>
              </a:rPr>
              <a:t>-3 </a:t>
            </a:r>
            <a:r>
              <a:rPr lang="en-US" sz="2000" dirty="0" err="1">
                <a:solidFill>
                  <a:srgbClr val="000000"/>
                </a:solidFill>
              </a:rPr>
              <a:t>M</a:t>
            </a:r>
            <a:r>
              <a:rPr lang="en-US" sz="2000" baseline="-25000" dirty="0" err="1">
                <a:solidFill>
                  <a:srgbClr val="000000"/>
                </a:solidFill>
              </a:rPr>
              <a:t>sun</a:t>
            </a:r>
            <a:r>
              <a:rPr lang="en-US" sz="2000" dirty="0">
                <a:solidFill>
                  <a:srgbClr val="000000"/>
                </a:solidFill>
              </a:rPr>
              <a:t>/yr</a:t>
            </a:r>
          </a:p>
        </p:txBody>
      </p:sp>
    </p:spTree>
    <p:extLst>
      <p:ext uri="{BB962C8B-B14F-4D97-AF65-F5344CB8AC3E}">
        <p14:creationId xmlns:p14="http://schemas.microsoft.com/office/powerpoint/2010/main" val="3652926161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Grafik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900" y="1981200"/>
            <a:ext cx="62103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CustomShape 3"/>
          <p:cNvSpPr>
            <a:spLocks noChangeArrowheads="1"/>
          </p:cNvSpPr>
          <p:nvPr/>
        </p:nvSpPr>
        <p:spPr bwMode="auto">
          <a:xfrm>
            <a:off x="4583113" y="3622675"/>
            <a:ext cx="708025" cy="708025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Grafik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3" y="3122613"/>
            <a:ext cx="28543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3703638" y="4319588"/>
            <a:ext cx="1416050" cy="176212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703638" y="3255963"/>
            <a:ext cx="1416050" cy="382587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TextShape 6"/>
          <p:cNvSpPr txBox="1">
            <a:spLocks noChangeArrowheads="1"/>
          </p:cNvSpPr>
          <p:nvPr/>
        </p:nvSpPr>
        <p:spPr bwMode="auto">
          <a:xfrm>
            <a:off x="120744" y="906930"/>
            <a:ext cx="89247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Absorption measurements much more straightforward to interpret.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Sample </a:t>
            </a:r>
            <a:r>
              <a:rPr lang="en-US" sz="2000" dirty="0">
                <a:solidFill>
                  <a:srgbClr val="000000"/>
                </a:solidFill>
              </a:rPr>
              <a:t>of ~&gt;10 now </a:t>
            </a:r>
            <a:r>
              <a:rPr lang="en-US" sz="2000" dirty="0" smtClean="0">
                <a:solidFill>
                  <a:srgbClr val="000000"/>
                </a:solidFill>
              </a:rPr>
              <a:t>published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Infall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(“collapse”) is the Holy Grail of star </a:t>
            </a:r>
            <a:r>
              <a:rPr lang="en-US" sz="2000" dirty="0" smtClean="0">
                <a:solidFill>
                  <a:srgbClr val="000000"/>
                </a:solidFill>
              </a:rPr>
              <a:t>formation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SOFIA </a:t>
            </a:r>
            <a:r>
              <a:rPr lang="en-US" sz="2000" dirty="0">
                <a:solidFill>
                  <a:srgbClr val="000000"/>
                </a:solidFill>
              </a:rPr>
              <a:t>THz absorption allows us to measure the gas </a:t>
            </a:r>
            <a:r>
              <a:rPr lang="en-US" sz="2000" dirty="0" err="1">
                <a:solidFill>
                  <a:srgbClr val="000000"/>
                </a:solidFill>
              </a:rPr>
              <a:t>infall</a:t>
            </a:r>
            <a:r>
              <a:rPr lang="en-US" sz="2000" dirty="0">
                <a:solidFill>
                  <a:srgbClr val="000000"/>
                </a:solidFill>
              </a:rPr>
              <a:t> rate</a:t>
            </a:r>
          </a:p>
          <a:p>
            <a:pPr marL="1085850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Typical accretion rate is  10</a:t>
            </a:r>
            <a:r>
              <a:rPr lang="en-US" sz="2000" baseline="30000" dirty="0">
                <a:solidFill>
                  <a:srgbClr val="000000"/>
                </a:solidFill>
              </a:rPr>
              <a:t>-3 </a:t>
            </a:r>
            <a:r>
              <a:rPr lang="en-US" sz="2000" dirty="0" err="1">
                <a:solidFill>
                  <a:srgbClr val="000000"/>
                </a:solidFill>
              </a:rPr>
              <a:t>M</a:t>
            </a:r>
            <a:r>
              <a:rPr lang="en-US" sz="2000" baseline="-25000" dirty="0" err="1">
                <a:solidFill>
                  <a:srgbClr val="000000"/>
                </a:solidFill>
              </a:rPr>
              <a:t>sun</a:t>
            </a:r>
            <a:r>
              <a:rPr lang="en-US" sz="2000" dirty="0">
                <a:solidFill>
                  <a:srgbClr val="000000"/>
                </a:solidFill>
              </a:rPr>
              <a:t>/yr</a:t>
            </a:r>
          </a:p>
        </p:txBody>
      </p:sp>
      <p:sp>
        <p:nvSpPr>
          <p:cNvPr id="36871" name="TextShape 7"/>
          <p:cNvSpPr txBox="1">
            <a:spLocks noChangeArrowheads="1"/>
          </p:cNvSpPr>
          <p:nvPr/>
        </p:nvSpPr>
        <p:spPr bwMode="auto">
          <a:xfrm>
            <a:off x="4114800" y="2205038"/>
            <a:ext cx="44259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SzPct val="45000"/>
              <a:buFont typeface="StarSymbol" charset="0"/>
              <a:buChar char=""/>
            </a:pPr>
            <a:endParaRPr lang="en-US" sz="2000"/>
          </a:p>
          <a:p>
            <a:pPr>
              <a:buSzPct val="45000"/>
              <a:buFont typeface="StarSymbol" charset="0"/>
              <a:buChar char=""/>
            </a:pPr>
            <a:endParaRPr lang="en-US"/>
          </a:p>
        </p:txBody>
      </p:sp>
      <p:sp>
        <p:nvSpPr>
          <p:cNvPr id="36872" name="TextShape 8"/>
          <p:cNvSpPr txBox="1">
            <a:spLocks noChangeArrowheads="1"/>
          </p:cNvSpPr>
          <p:nvPr/>
        </p:nvSpPr>
        <p:spPr bwMode="auto">
          <a:xfrm>
            <a:off x="2143125" y="2711450"/>
            <a:ext cx="685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Vsys</a:t>
            </a:r>
          </a:p>
        </p:txBody>
      </p:sp>
      <p:sp>
        <p:nvSpPr>
          <p:cNvPr id="36873" name="TextShape 9"/>
          <p:cNvSpPr txBox="1">
            <a:spLocks noChangeArrowheads="1"/>
          </p:cNvSpPr>
          <p:nvPr/>
        </p:nvSpPr>
        <p:spPr bwMode="auto">
          <a:xfrm>
            <a:off x="3962400" y="5791200"/>
            <a:ext cx="404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G34.26+0.15 VLA 3.6cm </a:t>
            </a:r>
          </a:p>
        </p:txBody>
      </p:sp>
      <p:sp>
        <p:nvSpPr>
          <p:cNvPr id="36874" name="Textfeld 18"/>
          <p:cNvSpPr txBox="1">
            <a:spLocks noChangeArrowheads="1"/>
          </p:cNvSpPr>
          <p:nvPr/>
        </p:nvSpPr>
        <p:spPr bwMode="auto">
          <a:xfrm>
            <a:off x="5291138" y="6527800"/>
            <a:ext cx="315118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de-DE" sz="1000">
                <a:solidFill>
                  <a:srgbClr val="FF0000"/>
                </a:solidFill>
              </a:rPr>
              <a:t> F.Wyrowski  </a:t>
            </a:r>
            <a:r>
              <a:rPr lang="de-DE" sz="1000"/>
              <a:t>-</a:t>
            </a:r>
            <a:endParaRPr lang="en-US" sz="1000"/>
          </a:p>
        </p:txBody>
      </p:sp>
      <p:sp>
        <p:nvSpPr>
          <p:cNvPr id="36875" name="Rectangle 1"/>
          <p:cNvSpPr txBox="1">
            <a:spLocks noChangeArrowheads="1"/>
          </p:cNvSpPr>
          <p:nvPr/>
        </p:nvSpPr>
        <p:spPr bwMode="auto">
          <a:xfrm>
            <a:off x="739588" y="152400"/>
            <a:ext cx="794403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SzPct val="45000"/>
            </a:pPr>
            <a:r>
              <a:rPr lang="en-US" sz="3200" dirty="0">
                <a:solidFill>
                  <a:srgbClr val="000000"/>
                </a:solidFill>
                <a:latin typeface="Georgia"/>
                <a:cs typeface="Georgia"/>
              </a:rPr>
              <a:t>Probing </a:t>
            </a:r>
            <a:r>
              <a:rPr lang="en-US" sz="3200" dirty="0" err="1">
                <a:solidFill>
                  <a:srgbClr val="000000"/>
                </a:solidFill>
                <a:latin typeface="Georgia"/>
                <a:cs typeface="Georgia"/>
              </a:rPr>
              <a:t>infall</a:t>
            </a:r>
            <a:r>
              <a:rPr lang="en-US" sz="3200" dirty="0">
                <a:solidFill>
                  <a:srgbClr val="000000"/>
                </a:solidFill>
                <a:latin typeface="Georgia"/>
                <a:cs typeface="Georgia"/>
              </a:rPr>
              <a:t> with ammonia </a:t>
            </a:r>
            <a:r>
              <a:rPr lang="en-US" sz="3200" dirty="0" smtClean="0">
                <a:solidFill>
                  <a:srgbClr val="000000"/>
                </a:solidFill>
                <a:latin typeface="Georgia"/>
                <a:cs typeface="Georgia"/>
              </a:rPr>
              <a:t>absorption</a:t>
            </a:r>
            <a:endParaRPr lang="en-US" sz="3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7516374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 b="4118"/>
          <a:stretch/>
        </p:blipFill>
        <p:spPr bwMode="auto">
          <a:xfrm>
            <a:off x="1966" y="-76200"/>
            <a:ext cx="922421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SOFIA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Stratospheric Observatory for Infrared Astronomy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6" y="4942545"/>
            <a:ext cx="8931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Instrumentation developed by labs separate from SOFIA Program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Early Science Instruments: FORCAST (Cornell), GREAT (</a:t>
            </a:r>
            <a:r>
              <a:rPr lang="en-US" sz="2000" dirty="0" err="1" smtClean="0">
                <a:solidFill>
                  <a:schemeClr val="bg1"/>
                </a:solidFill>
                <a:latin typeface="Georgia"/>
                <a:cs typeface="Georgia"/>
              </a:rPr>
              <a:t>MPIfR</a:t>
            </a: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Other 1</a:t>
            </a:r>
            <a:r>
              <a:rPr lang="en-US" sz="2000" baseline="30000" dirty="0" smtClean="0">
                <a:solidFill>
                  <a:schemeClr val="bg1"/>
                </a:solidFill>
                <a:latin typeface="Georgia"/>
                <a:cs typeface="Georgia"/>
              </a:rPr>
              <a:t>st</a:t>
            </a: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 and 2</a:t>
            </a:r>
            <a:r>
              <a:rPr lang="en-US" sz="2000" baseline="30000" dirty="0" smtClean="0">
                <a:solidFill>
                  <a:schemeClr val="bg1"/>
                </a:solidFill>
                <a:latin typeface="Georgia"/>
                <a:cs typeface="Georgia"/>
              </a:rPr>
              <a:t>nd</a:t>
            </a:r>
            <a:r>
              <a:rPr lang="en-US" sz="2000" dirty="0" smtClean="0">
                <a:solidFill>
                  <a:schemeClr val="bg1"/>
                </a:solidFill>
                <a:latin typeface="Georgia"/>
                <a:cs typeface="Georgia"/>
              </a:rPr>
              <a:t> Generation: FLITECAM (UCLA), FIFI-LS (German), EXES (UC Davis), HIPO (Lowell), HAWC (U Chicago/JPL)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69179" y="6516784"/>
            <a:ext cx="1066800" cy="329184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spectral201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2" b="251"/>
          <a:stretch/>
        </p:blipFill>
        <p:spPr bwMode="auto">
          <a:xfrm>
            <a:off x="0" y="875400"/>
            <a:ext cx="9525000" cy="60855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/>
          <a:lstStyle/>
          <a:p>
            <a:fld id="{A6DDFDD5-BBDA-4713-9019-860FF2BB671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534400" cy="914400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  <a:latin typeface="Georgia"/>
                <a:cs typeface="Georgia"/>
              </a:rPr>
              <a:t>SOFIA Science Instruments</a:t>
            </a:r>
            <a:endParaRPr lang="en-US" dirty="0">
              <a:solidFill>
                <a:srgbClr val="660066"/>
              </a:solidFill>
              <a:latin typeface="Georgia"/>
              <a:cs typeface="Georgi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91200" y="2780400"/>
            <a:ext cx="1371600" cy="1290738"/>
            <a:chOff x="5791200" y="2667000"/>
            <a:chExt cx="1371600" cy="1290738"/>
          </a:xfrm>
        </p:grpSpPr>
        <p:sp>
          <p:nvSpPr>
            <p:cNvPr id="6" name="Rounded Rectangle 5"/>
            <p:cNvSpPr/>
            <p:nvPr/>
          </p:nvSpPr>
          <p:spPr>
            <a:xfrm>
              <a:off x="5791200" y="2667000"/>
              <a:ext cx="1371600" cy="1290738"/>
            </a:xfrm>
            <a:prstGeom prst="roundRect">
              <a:avLst/>
            </a:prstGeom>
            <a:solidFill>
              <a:srgbClr val="FFFF00">
                <a:alpha val="8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 HIRMES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855207" y="324402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113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ea typeface="ＭＳ Ｐゴシック" charset="0"/>
                <a:cs typeface="Georgia"/>
              </a:rPr>
              <a:t>Science Instrument Development</a:t>
            </a:r>
            <a:endParaRPr lang="en-US" dirty="0">
              <a:latin typeface="Georgia"/>
              <a:ea typeface="ＭＳ Ｐゴシック" charset="0"/>
              <a:cs typeface="Georgia"/>
            </a:endParaRP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200" dirty="0" smtClean="0">
                <a:latin typeface="Georgia"/>
                <a:ea typeface="ＭＳ Ｐゴシック" charset="0"/>
                <a:cs typeface="Georgia"/>
              </a:rPr>
              <a:t>TYPES OF SCIENCE INSTRUMENT (SI)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Facility: </a:t>
            </a:r>
            <a:r>
              <a:rPr lang="en-US" sz="1600" dirty="0" smtClean="0">
                <a:latin typeface="Georgia"/>
                <a:ea typeface="ＭＳ Ｐゴシック" charset="0"/>
                <a:cs typeface="Georgia"/>
              </a:rPr>
              <a:t>Operated and maintained by Science Mission Operations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600" dirty="0" smtClean="0">
                <a:latin typeface="Georgia"/>
                <a:ea typeface="ＭＳ Ｐゴシック" charset="0"/>
                <a:cs typeface="Georgia"/>
              </a:rPr>
              <a:t>Principal Investigator: Operated and maintained by PI, all can use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600" dirty="0" smtClean="0">
                <a:latin typeface="Georgia"/>
                <a:ea typeface="ＭＳ Ｐゴシック" charset="0"/>
                <a:cs typeface="Georgia"/>
              </a:rPr>
              <a:t>Special Scientific Instrument: PI and requires PI approval to use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600" dirty="0" smtClean="0">
                <a:latin typeface="Georgia"/>
                <a:ea typeface="ＭＳ Ｐゴシック" charset="0"/>
                <a:cs typeface="Georgia"/>
              </a:rPr>
              <a:t>Technology Demonstration: PI instrument, can be narrow focus</a:t>
            </a:r>
          </a:p>
          <a:p>
            <a:pPr>
              <a:spcAft>
                <a:spcPts val="600"/>
              </a:spcAft>
              <a:defRPr/>
            </a:pPr>
            <a:r>
              <a:rPr lang="en-US" sz="2200" dirty="0" smtClean="0">
                <a:latin typeface="Georgia"/>
                <a:ea typeface="ＭＳ Ｐゴシック" charset="0"/>
                <a:cs typeface="Georgia"/>
              </a:rPr>
              <a:t>FUTURE INSTRUMENTS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There </a:t>
            </a:r>
            <a:r>
              <a:rPr lang="en-US" sz="1800" dirty="0">
                <a:latin typeface="Georgia"/>
                <a:ea typeface="ＭＳ Ｐゴシック" charset="0"/>
                <a:cs typeface="Georgia"/>
              </a:rPr>
              <a:t>will 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be calls for new instruments ~ every </a:t>
            </a:r>
            <a:r>
              <a:rPr lang="en-US" sz="1800" dirty="0">
                <a:latin typeface="Georgia"/>
                <a:ea typeface="ＭＳ Ｐゴシック" charset="0"/>
                <a:cs typeface="Georgia"/>
              </a:rPr>
              <a:t>3 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years</a:t>
            </a:r>
            <a:endParaRPr lang="en-US" sz="1800" dirty="0">
              <a:latin typeface="Georgia"/>
              <a:ea typeface="ＭＳ Ｐゴシック" charset="0"/>
              <a:cs typeface="Georgia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2</a:t>
            </a:r>
            <a:r>
              <a:rPr lang="en-US" sz="1800" baseline="30000" dirty="0" smtClean="0">
                <a:latin typeface="Georgia"/>
                <a:ea typeface="ＭＳ Ｐゴシック" charset="0"/>
                <a:cs typeface="Georgia"/>
              </a:rPr>
              <a:t>nd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 Gen Call selected HAWC+ (in use now), Facility SI upgrade</a:t>
            </a:r>
            <a:endParaRPr lang="en-US" sz="1800" dirty="0">
              <a:latin typeface="Georgia"/>
              <a:ea typeface="ＭＳ Ｐゴシック" charset="0"/>
              <a:cs typeface="Georgia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3</a:t>
            </a:r>
            <a:r>
              <a:rPr lang="en-US" sz="1800" baseline="30000" dirty="0" smtClean="0">
                <a:latin typeface="Georgia"/>
                <a:ea typeface="ＭＳ Ｐゴシック" charset="0"/>
                <a:cs typeface="Georgia"/>
              </a:rPr>
              <a:t>rd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 Gen Call selected HIRMES (expect 2019), Facility SI</a:t>
            </a:r>
            <a:endParaRPr lang="en-US" sz="1800" dirty="0">
              <a:latin typeface="Georgia"/>
              <a:ea typeface="ＭＳ Ｐゴシック" charset="0"/>
              <a:cs typeface="Georgia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800" dirty="0">
                <a:latin typeface="Georgia"/>
                <a:ea typeface="ＭＳ Ｐゴシック" charset="0"/>
                <a:cs typeface="Georgia"/>
              </a:rPr>
              <a:t>Approximate funding for new instruments and technology is 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$</a:t>
            </a:r>
            <a:r>
              <a:rPr lang="en-US" sz="1800" dirty="0">
                <a:latin typeface="Georgia"/>
                <a:ea typeface="ＭＳ Ｐゴシック" charset="0"/>
                <a:cs typeface="Georgia"/>
              </a:rPr>
              <a:t>3-5 M/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yr</a:t>
            </a:r>
            <a:endParaRPr lang="en-US" sz="1800" dirty="0">
              <a:latin typeface="Georgia"/>
              <a:ea typeface="ＭＳ Ｐゴシック" charset="0"/>
              <a:cs typeface="Georgia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4</a:t>
            </a:r>
            <a:r>
              <a:rPr lang="en-US" sz="1800" baseline="30000" dirty="0" smtClean="0">
                <a:latin typeface="Georgia"/>
                <a:ea typeface="ＭＳ Ｐゴシック" charset="0"/>
                <a:cs typeface="Georgia"/>
              </a:rPr>
              <a:t>th</a:t>
            </a:r>
            <a:r>
              <a:rPr lang="en-US" sz="1800" dirty="0" smtClean="0">
                <a:latin typeface="Georgia"/>
                <a:ea typeface="ＭＳ Ｐゴシック" charset="0"/>
                <a:cs typeface="Georgia"/>
              </a:rPr>
              <a:t> Gen Call is underdevelopment</a:t>
            </a:r>
            <a:endParaRPr lang="en-US" sz="1800" dirty="0">
              <a:latin typeface="Georgia"/>
              <a:ea typeface="ＭＳ Ｐゴシック" charset="0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481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HIRMES (NASA Goddard/Moseley)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4" name="Picture 3" descr="HIRMES_Slide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00"/>
          <a:stretch/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Georgia"/>
              </a:rPr>
              <a:t>Spectroscopy is where SOFIA shines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743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eorgia"/>
                <a:cs typeface="Georgia"/>
              </a:rPr>
              <a:t>In comparison, imaging suffers from high backgrounds making airborne observations significantly less sensitive than space</a:t>
            </a:r>
          </a:p>
          <a:p>
            <a:r>
              <a:rPr lang="en-US" dirty="0" smtClean="0">
                <a:latin typeface="Georgia"/>
                <a:cs typeface="Georgia"/>
              </a:rPr>
              <a:t>At high resolution, and outside deepest telluric features, can achieve space-like performance</a:t>
            </a:r>
          </a:p>
          <a:p>
            <a:endParaRPr lang="en-US" dirty="0">
              <a:latin typeface="Georgia"/>
              <a:cs typeface="Georgia"/>
            </a:endParaRPr>
          </a:p>
          <a:p>
            <a:pPr marL="0" indent="0">
              <a:buNone/>
            </a:pPr>
            <a:endParaRPr lang="en-US" dirty="0" smtClean="0"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64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149585" cy="1096962"/>
          </a:xfrm>
        </p:spPr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Increasing Resolving Power Reduces </a:t>
            </a:r>
            <a:br>
              <a:rPr lang="en-US" dirty="0" smtClean="0">
                <a:latin typeface="Georgia"/>
                <a:cs typeface="Georgia"/>
              </a:rPr>
            </a:br>
            <a:r>
              <a:rPr lang="en-US" dirty="0" smtClean="0">
                <a:latin typeface="Georgia"/>
                <a:cs typeface="Georgia"/>
              </a:rPr>
              <a:t>effect of Background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875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Georgia"/>
                <a:cs typeface="Georgia"/>
              </a:rPr>
              <a:t>Noise in single exposure time </a:t>
            </a:r>
            <a:r>
              <a:rPr lang="en-US" i="1" dirty="0" smtClean="0">
                <a:latin typeface="Georgia"/>
                <a:cs typeface="Georgia"/>
              </a:rPr>
              <a:t>T</a:t>
            </a:r>
            <a:r>
              <a:rPr lang="en-US" i="1" baseline="-25000" dirty="0" smtClean="0">
                <a:latin typeface="Georgia"/>
                <a:cs typeface="Georgia"/>
              </a:rPr>
              <a:t>EX</a:t>
            </a:r>
          </a:p>
          <a:p>
            <a:endParaRPr lang="en-US" baseline="-25000" dirty="0" smtClean="0">
              <a:latin typeface="Georgia"/>
              <a:cs typeface="Georgia"/>
            </a:endParaRPr>
          </a:p>
          <a:p>
            <a:endParaRPr lang="en-US" i="1" baseline="-25000" dirty="0">
              <a:latin typeface="Georgia"/>
              <a:cs typeface="Georgia"/>
            </a:endParaRPr>
          </a:p>
          <a:p>
            <a:endParaRPr lang="en-US" i="1" baseline="-25000" dirty="0" smtClean="0">
              <a:latin typeface="Georgia"/>
              <a:cs typeface="Georgia"/>
            </a:endParaRPr>
          </a:p>
          <a:p>
            <a:endParaRPr lang="en-US" baseline="-25000" dirty="0">
              <a:latin typeface="Georgia"/>
              <a:cs typeface="Georgia"/>
            </a:endParaRPr>
          </a:p>
          <a:p>
            <a:endParaRPr lang="en-US" baseline="-25000" dirty="0" smtClean="0">
              <a:latin typeface="Georgia"/>
              <a:cs typeface="Georgia"/>
            </a:endParaRPr>
          </a:p>
          <a:p>
            <a:endParaRPr lang="en-US" baseline="-25000" dirty="0">
              <a:latin typeface="Georgia"/>
              <a:cs typeface="Georgia"/>
            </a:endParaRPr>
          </a:p>
          <a:p>
            <a:endParaRPr lang="en-US" baseline="-25000" dirty="0" smtClean="0">
              <a:latin typeface="Georgia"/>
              <a:cs typeface="Georgia"/>
            </a:endParaRPr>
          </a:p>
          <a:p>
            <a:endParaRPr lang="en-US" baseline="-25000" dirty="0">
              <a:latin typeface="Georgia"/>
              <a:cs typeface="Georgia"/>
            </a:endParaRPr>
          </a:p>
          <a:p>
            <a:endParaRPr lang="en-US" baseline="-25000" dirty="0" smtClean="0">
              <a:latin typeface="Georgia"/>
              <a:cs typeface="Georgia"/>
            </a:endParaRPr>
          </a:p>
          <a:p>
            <a:endParaRPr lang="en-US" baseline="-25000" dirty="0">
              <a:latin typeface="Georgia"/>
              <a:cs typeface="Georgia"/>
            </a:endParaRPr>
          </a:p>
          <a:p>
            <a:endParaRPr lang="en-US" baseline="-25000" dirty="0" smtClean="0">
              <a:latin typeface="Georgia"/>
              <a:cs typeface="Georgia"/>
            </a:endParaRPr>
          </a:p>
          <a:p>
            <a:endParaRPr lang="en-US" baseline="-25000" dirty="0">
              <a:latin typeface="Georgia"/>
              <a:cs typeface="Georgia"/>
            </a:endParaRPr>
          </a:p>
          <a:p>
            <a:r>
              <a:rPr lang="en-US" dirty="0" smtClean="0">
                <a:latin typeface="Georgia"/>
                <a:cs typeface="Georgia"/>
              </a:rPr>
              <a:t>Line brightness signal scales as R=</a:t>
            </a:r>
            <a:r>
              <a:rPr lang="en-US" dirty="0" smtClean="0">
                <a:latin typeface="Symbol" charset="2"/>
                <a:cs typeface="Symbol" charset="2"/>
              </a:rPr>
              <a:t>l/Dl</a:t>
            </a:r>
          </a:p>
          <a:p>
            <a:r>
              <a:rPr lang="en-US" dirty="0" smtClean="0">
                <a:latin typeface="Georgia"/>
                <a:cs typeface="Georgia"/>
              </a:rPr>
              <a:t>noise scales as </a:t>
            </a:r>
            <a:r>
              <a:rPr lang="en-US" dirty="0" err="1" smtClean="0">
                <a:latin typeface="Georgia"/>
                <a:cs typeface="Georgia"/>
              </a:rPr>
              <a:t>sqrt</a:t>
            </a:r>
            <a:r>
              <a:rPr lang="en-US" dirty="0" smtClean="0">
                <a:latin typeface="Georgia"/>
                <a:cs typeface="Georgia"/>
              </a:rPr>
              <a:t>(R)</a:t>
            </a:r>
          </a:p>
          <a:p>
            <a:r>
              <a:rPr lang="en-US" dirty="0" smtClean="0">
                <a:latin typeface="Georgia"/>
                <a:cs typeface="Georgia"/>
              </a:rPr>
              <a:t>Signal/noise scales </a:t>
            </a:r>
            <a:r>
              <a:rPr lang="en-US" dirty="0" err="1" smtClean="0">
                <a:latin typeface="Georgia"/>
                <a:cs typeface="Georgia"/>
              </a:rPr>
              <a:t>sqrt</a:t>
            </a:r>
            <a:r>
              <a:rPr lang="en-US" dirty="0" smtClean="0">
                <a:latin typeface="Georgia"/>
                <a:cs typeface="Georgia"/>
              </a:rPr>
              <a:t>(R) </a:t>
            </a:r>
            <a:r>
              <a:rPr lang="en-US" smtClean="0">
                <a:latin typeface="Georgia"/>
                <a:cs typeface="Georgia"/>
              </a:rPr>
              <a:t>for lines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434" b="6400"/>
          <a:stretch/>
        </p:blipFill>
        <p:spPr>
          <a:xfrm>
            <a:off x="207728" y="2120624"/>
            <a:ext cx="8229600" cy="1417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0" y="3499438"/>
            <a:ext cx="3573385" cy="153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043" y="3876892"/>
            <a:ext cx="3308949" cy="7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Atmospheric Transmission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ATRAN can provide transmission curves easily</a:t>
            </a:r>
          </a:p>
          <a:p>
            <a:r>
              <a:rPr lang="en-US" dirty="0" smtClean="0">
                <a:latin typeface="Georgia"/>
                <a:cs typeface="Georgia"/>
              </a:rPr>
              <a:t>Caveat that the THz values show factor-of-2 discrepancy</a:t>
            </a:r>
          </a:p>
          <a:p>
            <a:r>
              <a:rPr lang="en-US" dirty="0" smtClean="0">
                <a:latin typeface="Georgia"/>
                <a:cs typeface="Georgia"/>
              </a:rPr>
              <a:t>Also the H2O and O3 are qualitatively different</a:t>
            </a:r>
          </a:p>
          <a:p>
            <a:pPr lvl="1"/>
            <a:r>
              <a:rPr lang="en-US" dirty="0" smtClean="0">
                <a:latin typeface="Georgia"/>
                <a:cs typeface="Georgia"/>
              </a:rPr>
              <a:t>O3 is higher-altitude and more time-variable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atr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277"/>
            <a:ext cx="9144000" cy="36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" y="-74177"/>
            <a:ext cx="9074088" cy="6943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KAO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Kuiper Airborne Observatory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5109" y="4815180"/>
            <a:ext cx="8931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err="1" smtClean="0">
                <a:latin typeface="Georgia"/>
                <a:cs typeface="Georgia"/>
              </a:rPr>
              <a:t>Astro</a:t>
            </a:r>
            <a:r>
              <a:rPr lang="en-US" sz="2000" dirty="0" smtClean="0">
                <a:latin typeface="Georgia"/>
                <a:cs typeface="Georgia"/>
              </a:rPr>
              <a:t>-planes fly to the left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From KAO to SOFIA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Community agreed decommission KAO for future SOFIA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Plane larger (C-141 to B747-SP)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Georgia"/>
                <a:cs typeface="Georgia"/>
              </a:rPr>
              <a:t>Mirror larger (0.9 to 2.5 m) and moved to behind the wing</a:t>
            </a:r>
          </a:p>
        </p:txBody>
      </p:sp>
    </p:spTree>
    <p:extLst>
      <p:ext uri="{BB962C8B-B14F-4D97-AF65-F5344CB8AC3E}">
        <p14:creationId xmlns:p14="http://schemas.microsoft.com/office/powerpoint/2010/main" val="3500277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ran.plt.6746.d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20" y="2268280"/>
            <a:ext cx="59944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Example: Transmission for H2 S(0)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Overview of 25-35 micron range shows it is high transmission except in deep lines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3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ran.plt.6758.d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4" y="2327088"/>
            <a:ext cx="6026096" cy="4519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Example: Transmission for H2 S(0)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Georgia"/>
                <a:cs typeface="Georgia"/>
              </a:rPr>
              <a:t>Zooming in shows there is in fact significant absorption, so careful calibration and possible Doppler shift needed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23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Georgia"/>
              </a:rPr>
              <a:t>Spectroscopy is where SOFIA shines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Georgia"/>
              <a:cs typeface="Georgia"/>
            </a:endParaRPr>
          </a:p>
          <a:p>
            <a:r>
              <a:rPr lang="en-US" dirty="0" smtClean="0">
                <a:latin typeface="Georgia"/>
                <a:cs typeface="Georgia"/>
              </a:rPr>
              <a:t>Imaging spectroscopy is particularly good</a:t>
            </a:r>
          </a:p>
          <a:p>
            <a:pPr lvl="1"/>
            <a:r>
              <a:rPr lang="en-US" dirty="0" smtClean="0">
                <a:latin typeface="Georgia"/>
                <a:cs typeface="Georgia"/>
              </a:rPr>
              <a:t>Leading-edge technology</a:t>
            </a:r>
          </a:p>
          <a:p>
            <a:pPr lvl="2"/>
            <a:r>
              <a:rPr lang="en-US" dirty="0" smtClean="0">
                <a:latin typeface="Georgia"/>
                <a:cs typeface="Georgia"/>
              </a:rPr>
              <a:t>Multiplexing: </a:t>
            </a:r>
            <a:r>
              <a:rPr lang="en-US" dirty="0" err="1" smtClean="0">
                <a:latin typeface="Georgia"/>
                <a:cs typeface="Georgia"/>
              </a:rPr>
              <a:t>upGREAT</a:t>
            </a:r>
            <a:r>
              <a:rPr lang="en-US" dirty="0" smtClean="0">
                <a:latin typeface="Georgia"/>
                <a:cs typeface="Georgia"/>
              </a:rPr>
              <a:t> -&gt; 14 pixels with THz receivers</a:t>
            </a:r>
          </a:p>
          <a:p>
            <a:pPr lvl="1"/>
            <a:r>
              <a:rPr lang="en-US" dirty="0" smtClean="0">
                <a:latin typeface="Georgia"/>
                <a:cs typeface="Georgia"/>
              </a:rPr>
              <a:t>Large reaction mass compared to spacecraft</a:t>
            </a:r>
          </a:p>
          <a:p>
            <a:pPr lvl="1"/>
            <a:r>
              <a:rPr lang="en-US" dirty="0" smtClean="0">
                <a:latin typeface="Georgia"/>
                <a:cs typeface="Georgia"/>
              </a:rPr>
              <a:t>Replenishment of cryogens; powerful </a:t>
            </a:r>
            <a:r>
              <a:rPr lang="en-US" dirty="0" err="1" smtClean="0">
                <a:latin typeface="Georgia"/>
                <a:cs typeface="Georgia"/>
              </a:rPr>
              <a:t>cryo</a:t>
            </a:r>
            <a:r>
              <a:rPr lang="en-US" dirty="0" smtClean="0">
                <a:latin typeface="Georgia"/>
                <a:cs typeface="Georgia"/>
              </a:rPr>
              <a:t>-cooler</a:t>
            </a:r>
          </a:p>
          <a:p>
            <a:pPr lvl="1"/>
            <a:r>
              <a:rPr lang="en-US" dirty="0" smtClean="0">
                <a:latin typeface="Georgia"/>
                <a:cs typeface="Georgia"/>
              </a:rPr>
              <a:t>GREAT mapping 50 times as fast as Herschel/HIFI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 smtClean="0">
                <a:latin typeface="Georgia"/>
                <a:cs typeface="Georgia"/>
              </a:rPr>
              <a:t>Instrument development opportunities are anticipated for SOFIA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8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013823" y="2427343"/>
            <a:ext cx="1725705" cy="463775"/>
          </a:xfrm>
          <a:prstGeom prst="ellipse">
            <a:avLst/>
          </a:prstGeom>
          <a:noFill/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86176" y="5065483"/>
            <a:ext cx="2457823" cy="1785104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Erickson: </a:t>
            </a:r>
          </a:p>
          <a:p>
            <a:r>
              <a:rPr lang="en-US" sz="1600" i="1" dirty="0" smtClean="0"/>
              <a:t>NASA’s </a:t>
            </a:r>
            <a:r>
              <a:rPr lang="en-US" sz="1600" i="1" dirty="0"/>
              <a:t>Kuiper Airborne Observatory, 1971–1995: An Operations Retrospective With a View to SOFIA </a:t>
            </a: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545"/>
            <a:ext cx="7986059" cy="69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ao_houck_on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" y="-163114"/>
            <a:ext cx="9053287" cy="70718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8588" y="-21070"/>
            <a:ext cx="8785412" cy="3722586"/>
            <a:chOff x="358588" y="-21070"/>
            <a:chExt cx="8785412" cy="3722586"/>
          </a:xfrm>
        </p:grpSpPr>
        <p:sp>
          <p:nvSpPr>
            <p:cNvPr id="3" name="TextBox 2"/>
            <p:cNvSpPr txBox="1"/>
            <p:nvPr/>
          </p:nvSpPr>
          <p:spPr>
            <a:xfrm>
              <a:off x="358588" y="325432"/>
              <a:ext cx="789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Georgia"/>
                  <a:cs typeface="Georgia"/>
                </a:rPr>
                <a:t>Jim</a:t>
              </a:r>
              <a:endParaRPr lang="en-US" sz="2400" b="1" dirty="0">
                <a:solidFill>
                  <a:srgbClr val="FF0000"/>
                </a:solidFill>
                <a:latin typeface="Georgia"/>
                <a:cs typeface="Georgi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04339" y="3239851"/>
              <a:ext cx="1064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Georgia"/>
                  <a:cs typeface="Georgia"/>
                </a:rPr>
                <a:t>Terry</a:t>
              </a:r>
              <a:endParaRPr lang="en-US" sz="2400" b="1" dirty="0">
                <a:solidFill>
                  <a:srgbClr val="FF0000"/>
                </a:solidFill>
                <a:latin typeface="Georgia"/>
                <a:cs typeface="Georgi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1565" y="315863"/>
              <a:ext cx="837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Georgia"/>
                  <a:cs typeface="Georgia"/>
                </a:rPr>
                <a:t>Dan</a:t>
              </a:r>
              <a:endParaRPr lang="en-US" sz="2400" b="1" dirty="0">
                <a:solidFill>
                  <a:srgbClr val="FF0000"/>
                </a:solidFill>
                <a:latin typeface="Georgia"/>
                <a:cs typeface="Georgi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57201" y="2713013"/>
              <a:ext cx="1318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Georgia"/>
                  <a:cs typeface="Georgia"/>
                </a:rPr>
                <a:t>George</a:t>
              </a:r>
              <a:endParaRPr lang="en-US" sz="2400" b="1" dirty="0">
                <a:solidFill>
                  <a:srgbClr val="FF0000"/>
                </a:solidFill>
                <a:latin typeface="Georgia"/>
                <a:cs typeface="Georgi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90794" y="651283"/>
              <a:ext cx="95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Georgia"/>
                  <a:cs typeface="Georgia"/>
                </a:rPr>
                <a:t>Judy</a:t>
              </a:r>
              <a:endParaRPr lang="en-US" sz="2400" b="1" dirty="0">
                <a:solidFill>
                  <a:srgbClr val="FF0000"/>
                </a:solidFill>
                <a:latin typeface="Georgia"/>
                <a:cs typeface="Georgi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5440" y="-21070"/>
              <a:ext cx="738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Georgia"/>
                  <a:cs typeface="Georgia"/>
                </a:rPr>
                <a:t>Bill</a:t>
              </a:r>
              <a:endParaRPr lang="en-US" sz="2400" b="1" dirty="0">
                <a:solidFill>
                  <a:srgbClr val="FF0000"/>
                </a:solidFill>
                <a:latin typeface="Georgia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09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12693" y="374743"/>
            <a:ext cx="7863541" cy="10969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eorgia"/>
                <a:cs typeface="Georgia"/>
              </a:rPr>
              <a:t>KAO Instrument development at Cornell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0059" y="651108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05824" y="1994647"/>
            <a:ext cx="3585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1982 photo from the era when I was an undergraduate working in Houck’s lab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i="1" dirty="0" smtClean="0"/>
              <a:t>Mark Shure (L), Paul Graf (R)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Hanging around lab taught me: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Instrument developers were supposed to discover something NEW to graduate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Its possible to eat instant coffee dry</a:t>
            </a:r>
          </a:p>
        </p:txBody>
      </p:sp>
      <p:pic>
        <p:nvPicPr>
          <p:cNvPr id="2" name="Picture 1" descr="kao_sh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2" y="1362445"/>
            <a:ext cx="5586153" cy="54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2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61353" y="3607099"/>
            <a:ext cx="1523999" cy="351715"/>
          </a:xfrm>
          <a:prstGeom prst="ellipse">
            <a:avLst/>
          </a:prstGeom>
          <a:noFill/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1765" y="2282727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Jim was the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#4 KAO observer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176" y="5065483"/>
            <a:ext cx="2457823" cy="1785104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Erickson: </a:t>
            </a:r>
          </a:p>
          <a:p>
            <a:r>
              <a:rPr lang="en-US" sz="1600" i="1" dirty="0" smtClean="0"/>
              <a:t>NASA’s </a:t>
            </a:r>
            <a:r>
              <a:rPr lang="en-US" sz="1600" i="1" dirty="0"/>
              <a:t>Kuiper Airborne Observatory, 1971–1995: An Operations Retrospective With a View to SOFIA </a:t>
            </a:r>
          </a:p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6" y="33465"/>
            <a:ext cx="5967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53" y="134471"/>
            <a:ext cx="891865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eorgia"/>
                <a:cs typeface="Georgia"/>
              </a:rPr>
              <a:t>Community involvement</a:t>
            </a:r>
          </a:p>
          <a:p>
            <a:r>
              <a:rPr lang="en-US" dirty="0" smtClean="0">
                <a:latin typeface="Georgia"/>
                <a:cs typeface="Georgia"/>
              </a:rPr>
              <a:t>	KAO: 126 Principal Investigators on KAO</a:t>
            </a:r>
          </a:p>
          <a:p>
            <a:r>
              <a:rPr lang="en-US" dirty="0">
                <a:latin typeface="Georgia"/>
                <a:cs typeface="Georgia"/>
              </a:rPr>
              <a:t>	</a:t>
            </a:r>
            <a:r>
              <a:rPr lang="en-US" dirty="0" smtClean="0">
                <a:latin typeface="Georgia"/>
                <a:cs typeface="Georgia"/>
              </a:rPr>
              <a:t>SOFIA (</a:t>
            </a:r>
            <a:r>
              <a:rPr lang="en-US" dirty="0">
                <a:latin typeface="Georgia"/>
                <a:cs typeface="Georgia"/>
              </a:rPr>
              <a:t>a</a:t>
            </a:r>
            <a:r>
              <a:rPr lang="en-US" dirty="0" smtClean="0">
                <a:latin typeface="Georgia"/>
                <a:cs typeface="Georgia"/>
              </a:rPr>
              <a:t>s of Cycle 5): 247 Principal Investigators, 949 unique guest investigators</a:t>
            </a:r>
          </a:p>
          <a:p>
            <a:endParaRPr lang="en-US" dirty="0">
              <a:latin typeface="Georgia"/>
              <a:cs typeface="Georgia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540489"/>
              </p:ext>
            </p:extLst>
          </p:nvPr>
        </p:nvGraphicFramePr>
        <p:xfrm>
          <a:off x="861209" y="1427133"/>
          <a:ext cx="764032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96764" y="6468001"/>
            <a:ext cx="154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Proposal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6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2608" y="155544"/>
            <a:ext cx="8577263" cy="393192"/>
          </a:xfrm>
        </p:spPr>
        <p:txBody>
          <a:bodyPr>
            <a:normAutofit fontScale="55000" lnSpcReduction="20000"/>
          </a:bodyPr>
          <a:lstStyle/>
          <a:p>
            <a:pPr marL="173736" indent="-173736">
              <a:spcBef>
                <a:spcPts val="490"/>
              </a:spcBef>
            </a:pPr>
            <a:r>
              <a:rPr lang="en-US" altLang="x-none" sz="2000" dirty="0"/>
              <a:t>SOFIA is the only Community-Access Observatory that </a:t>
            </a:r>
            <a:r>
              <a:rPr lang="en-US" altLang="x-none" sz="2000" dirty="0" smtClean="0"/>
              <a:t/>
            </a:r>
            <a:br>
              <a:rPr lang="en-US" altLang="x-none" sz="2000" dirty="0" smtClean="0"/>
            </a:br>
            <a:r>
              <a:rPr lang="en-US" altLang="x-none" sz="2000" dirty="0" smtClean="0"/>
              <a:t>currently </a:t>
            </a:r>
            <a:r>
              <a:rPr lang="en-US" altLang="x-none" sz="2000" dirty="0"/>
              <a:t>operates in 28-320 μm wavelength </a:t>
            </a:r>
            <a:r>
              <a:rPr lang="en-US" altLang="x-none" sz="2000" dirty="0" smtClean="0"/>
              <a:t>range</a:t>
            </a:r>
            <a:endParaRPr lang="en-US" altLang="x-non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38387" y="6321052"/>
            <a:ext cx="495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SED of LMC, based on data from Spitzer, IRAS and FIRAS (F. Galliano)</a:t>
            </a:r>
            <a:endParaRPr lang="en-US" sz="1200" dirty="0">
              <a:latin typeface="Avenir Book"/>
              <a:cs typeface="Avenir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89" r="26906" b="1551"/>
          <a:stretch/>
        </p:blipFill>
        <p:spPr>
          <a:xfrm>
            <a:off x="1000374" y="905256"/>
            <a:ext cx="5513843" cy="5486400"/>
          </a:xfrm>
          <a:prstGeom prst="rect">
            <a:avLst/>
          </a:prstGeom>
        </p:spPr>
      </p:pic>
      <p:pic>
        <p:nvPicPr>
          <p:cNvPr id="3" name="Picture 2" descr="LMC_SED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3" t="24935" r="12044" b="13628"/>
          <a:stretch/>
        </p:blipFill>
        <p:spPr>
          <a:xfrm>
            <a:off x="2886476" y="1343190"/>
            <a:ext cx="2869053" cy="2389015"/>
          </a:xfrm>
          <a:prstGeom prst="rect">
            <a:avLst/>
          </a:prstGeom>
        </p:spPr>
      </p:pic>
      <p:pic>
        <p:nvPicPr>
          <p:cNvPr id="13" name="Picture 12" descr="LMC_SED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9" t="24935" r="80673" b="13628"/>
          <a:stretch/>
        </p:blipFill>
        <p:spPr>
          <a:xfrm>
            <a:off x="6311006" y="1310786"/>
            <a:ext cx="368496" cy="2389015"/>
          </a:xfrm>
          <a:prstGeom prst="rect">
            <a:avLst/>
          </a:prstGeom>
        </p:spPr>
      </p:pic>
      <p:pic>
        <p:nvPicPr>
          <p:cNvPr id="16" name="Picture 15" descr="LMC_SED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7" t="24935" r="89999" b="13628"/>
          <a:stretch/>
        </p:blipFill>
        <p:spPr>
          <a:xfrm>
            <a:off x="6736675" y="1560906"/>
            <a:ext cx="272038" cy="2389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947" y="1551398"/>
            <a:ext cx="1356745" cy="4205894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21189" y="1560906"/>
            <a:ext cx="934758" cy="4205894"/>
          </a:xfrm>
          <a:prstGeom prst="rect">
            <a:avLst/>
          </a:prstGeom>
          <a:solidFill>
            <a:srgbClr val="DBEEF4">
              <a:alpha val="6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248916" y="1562339"/>
            <a:ext cx="161911" cy="4205894"/>
          </a:xfrm>
          <a:prstGeom prst="rect">
            <a:avLst/>
          </a:prstGeom>
          <a:solidFill>
            <a:srgbClr val="FFCCFF">
              <a:alpha val="34000"/>
            </a:srgbClr>
          </a:solidFill>
          <a:ln>
            <a:solidFill>
              <a:srgbClr val="FFC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32425" y="3732205"/>
            <a:ext cx="10716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upGREAT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L1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43864" y="3768749"/>
            <a:ext cx="640080" cy="457200"/>
          </a:xfrm>
          <a:prstGeom prst="rect">
            <a:avLst/>
          </a:prstGeom>
          <a:solidFill>
            <a:srgbClr val="FFCCFF">
              <a:alpha val="34000"/>
            </a:srgbClr>
          </a:solidFill>
          <a:ln>
            <a:solidFill>
              <a:srgbClr val="FFC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43864" y="2000714"/>
            <a:ext cx="640080" cy="457200"/>
          </a:xfrm>
          <a:prstGeom prst="rect">
            <a:avLst/>
          </a:prstGeom>
          <a:solidFill>
            <a:srgbClr val="DBEEF4">
              <a:alpha val="62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83944" y="1769386"/>
            <a:ext cx="1184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R=100,000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Mid-IR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EXES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41007" y="2859689"/>
            <a:ext cx="640080" cy="45720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832425" y="2947557"/>
            <a:ext cx="115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28-320 </a:t>
            </a:r>
            <a:r>
              <a:rPr lang="en-US" altLang="x-none" sz="1600" dirty="0"/>
              <a:t>μm 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64" y="1126120"/>
            <a:ext cx="1504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SOFIA-Unique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7268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OFIA_SM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5009</TotalTime>
  <Words>1655</Words>
  <Application>Microsoft Macintosh PowerPoint</Application>
  <PresentationFormat>On-screen Show (4:3)</PresentationFormat>
  <Paragraphs>225</Paragraphs>
  <Slides>32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SOFIA_SMO</vt:lpstr>
      <vt:lpstr>SOFIA's remarkable spectroscopic achievements and promise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ISM in Nearby Galaxies: [C II] in M51</vt:lpstr>
      <vt:lpstr>Massive Star Formation: [C II] in Orion</vt:lpstr>
      <vt:lpstr>Time variability far-infrared sources</vt:lpstr>
      <vt:lpstr>Time variability far-infrared sources</vt:lpstr>
      <vt:lpstr>EXES Observations of Water in AFGL 2591</vt:lpstr>
      <vt:lpstr>Orion with HAWC+</vt:lpstr>
      <vt:lpstr>Debris around Nearby Star ε Eri </vt:lpstr>
      <vt:lpstr>Origin of Interstellar Dust in the  Early Universe</vt:lpstr>
      <vt:lpstr>Don’t Judge an Asteroid by its Cover: Mid-infrared Data  from SOFIA Shows Ceres’ True Composition</vt:lpstr>
      <vt:lpstr>Galactic Center CND</vt:lpstr>
      <vt:lpstr>PowerPoint Presentation</vt:lpstr>
      <vt:lpstr>PowerPoint Presentation</vt:lpstr>
      <vt:lpstr>PowerPoint Presentation</vt:lpstr>
      <vt:lpstr>PowerPoint Presentation</vt:lpstr>
      <vt:lpstr>SOFIA Science Instruments</vt:lpstr>
      <vt:lpstr>Science Instrument Development</vt:lpstr>
      <vt:lpstr>HIRMES (NASA Goddard/Moseley)</vt:lpstr>
      <vt:lpstr>Spectroscopy is where SOFIA shines</vt:lpstr>
      <vt:lpstr>Increasing Resolving Power Reduces  effect of Background</vt:lpstr>
      <vt:lpstr>Atmospheric Transmission</vt:lpstr>
      <vt:lpstr>Example: Transmission for H2 S(0)</vt:lpstr>
      <vt:lpstr>Example: Transmission for H2 S(0)</vt:lpstr>
      <vt:lpstr>Spectroscopy is where SOFIA shines</vt:lpstr>
    </vt:vector>
  </TitlesOfParts>
  <Company>usra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SOFIA Users Group #6 Agenda, Membership</dc:title>
  <dc:creator>default</dc:creator>
  <cp:lastModifiedBy>default</cp:lastModifiedBy>
  <cp:revision>65</cp:revision>
  <dcterms:created xsi:type="dcterms:W3CDTF">2014-10-09T16:46:51Z</dcterms:created>
  <dcterms:modified xsi:type="dcterms:W3CDTF">2017-06-25T23:17:14Z</dcterms:modified>
</cp:coreProperties>
</file>