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6"/>
  </p:notesMasterIdLst>
  <p:handoutMasterIdLst>
    <p:handoutMasterId r:id="rId37"/>
  </p:handoutMasterIdLst>
  <p:sldIdLst>
    <p:sldId id="450" r:id="rId3"/>
    <p:sldId id="449" r:id="rId4"/>
    <p:sldId id="284" r:id="rId5"/>
    <p:sldId id="384" r:id="rId6"/>
    <p:sldId id="445" r:id="rId7"/>
    <p:sldId id="424" r:id="rId8"/>
    <p:sldId id="423" r:id="rId9"/>
    <p:sldId id="425" r:id="rId10"/>
    <p:sldId id="426" r:id="rId11"/>
    <p:sldId id="427" r:id="rId12"/>
    <p:sldId id="429" r:id="rId13"/>
    <p:sldId id="428" r:id="rId14"/>
    <p:sldId id="441" r:id="rId15"/>
    <p:sldId id="393" r:id="rId16"/>
    <p:sldId id="394" r:id="rId17"/>
    <p:sldId id="395" r:id="rId18"/>
    <p:sldId id="399" r:id="rId19"/>
    <p:sldId id="400" r:id="rId20"/>
    <p:sldId id="404" r:id="rId21"/>
    <p:sldId id="437" r:id="rId22"/>
    <p:sldId id="405" r:id="rId23"/>
    <p:sldId id="430" r:id="rId24"/>
    <p:sldId id="431" r:id="rId25"/>
    <p:sldId id="432" r:id="rId26"/>
    <p:sldId id="433" r:id="rId27"/>
    <p:sldId id="434" r:id="rId28"/>
    <p:sldId id="436" r:id="rId29"/>
    <p:sldId id="435" r:id="rId30"/>
    <p:sldId id="443" r:id="rId31"/>
    <p:sldId id="444" r:id="rId32"/>
    <p:sldId id="447" r:id="rId33"/>
    <p:sldId id="452" r:id="rId34"/>
    <p:sldId id="41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21100"/>
    <a:srgbClr val="0000FF"/>
    <a:srgbClr val="6C0000"/>
    <a:srgbClr val="FF3300"/>
    <a:srgbClr val="001642"/>
    <a:srgbClr val="0B2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5906" autoAdjust="0"/>
  </p:normalViewPr>
  <p:slideViewPr>
    <p:cSldViewPr>
      <p:cViewPr varScale="1">
        <p:scale>
          <a:sx n="57" d="100"/>
          <a:sy n="57" d="100"/>
        </p:scale>
        <p:origin x="14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F0B1-0F61-424A-8988-ACCB3F30F46D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4520-91E4-7047-B135-7EF1135C3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9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75DE4-5D56-BF4B-8BE0-337F8B12A82A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D863-D170-8943-BCBC-2A9EC4F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0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High throughput telescope, flat focal plane</a:t>
            </a:r>
          </a:p>
          <a:p>
            <a:pPr lvl="1"/>
            <a:r>
              <a:rPr lang="en-US" sz="2400" dirty="0" smtClean="0"/>
              <a:t>Crossed-</a:t>
            </a:r>
            <a:r>
              <a:rPr lang="en-US" sz="2400" dirty="0" err="1" smtClean="0"/>
              <a:t>Dragone</a:t>
            </a:r>
            <a:r>
              <a:rPr lang="en-US" sz="2400" dirty="0" smtClean="0"/>
              <a:t> design</a:t>
            </a:r>
          </a:p>
          <a:p>
            <a:pPr lvl="1"/>
            <a:r>
              <a:rPr lang="en-US" sz="2400" dirty="0" smtClean="0"/>
              <a:t>Map the CMB 10x faster than existing experiments</a:t>
            </a:r>
          </a:p>
          <a:p>
            <a:pPr lvl="1"/>
            <a:r>
              <a:rPr lang="en-US" sz="2400" dirty="0" smtClean="0"/>
              <a:t>Platform for cameras with &gt;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pixels</a:t>
            </a:r>
          </a:p>
          <a:p>
            <a:r>
              <a:rPr lang="en-US" sz="2800" dirty="0" smtClean="0"/>
              <a:t>Aperture diameter:  6m</a:t>
            </a:r>
          </a:p>
          <a:p>
            <a:r>
              <a:rPr lang="en-US" sz="2800" dirty="0" smtClean="0"/>
              <a:t>Wavelength:  (200) 300 – 3100 </a:t>
            </a:r>
            <a:r>
              <a:rPr lang="el-GR" sz="2800" dirty="0" smtClean="0"/>
              <a:t>μ</a:t>
            </a:r>
            <a:r>
              <a:rPr lang="en-US" sz="2800" dirty="0" smtClean="0"/>
              <a:t>m</a:t>
            </a:r>
          </a:p>
          <a:p>
            <a:r>
              <a:rPr lang="en-US" sz="2800" dirty="0" smtClean="0"/>
              <a:t>Emissivity – lower than sky for all wavelengths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1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information on the history of reionization.  If the universe had not recombined to be neutral then photons would have continued scattering and destroyed correlations at sub-horizon scales in the CMB.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CCAT enables hundreds</a:t>
            </a:r>
            <a:r>
              <a:rPr lang="en-US" baseline="0" dirty="0" smtClean="0"/>
              <a:t> of square degrees per year so we get the big beasts and go down a factor of 3 to 10 over Herschel at redshifts beyond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 foregrounds:  BW = 127 GHz.</a:t>
            </a:r>
            <a:r>
              <a:rPr lang="en-US" baseline="0" dirty="0" smtClean="0"/>
              <a:t>  At z = 0 10% of the time get two lines.  At z &gt; 0.8 get two lines always.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5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hours, 1.5 overhead –</a:t>
            </a:r>
          </a:p>
          <a:p>
            <a:r>
              <a:rPr lang="en-US" dirty="0" smtClean="0"/>
              <a:t>Would go to just 2200</a:t>
            </a:r>
            <a:r>
              <a:rPr lang="en-US" baseline="0" dirty="0" smtClean="0"/>
              <a:t> hours with RP = 300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D863-D170-8943-BCBC-2A9EC4F819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228600" y="2133600"/>
            <a:ext cx="8610600" cy="0"/>
          </a:xfrm>
          <a:prstGeom prst="line">
            <a:avLst/>
          </a:prstGeom>
          <a:ln w="60325">
            <a:solidFill>
              <a:srgbClr val="00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303296" y="5265005"/>
            <a:ext cx="338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ln w="1905"/>
                <a:solidFill>
                  <a:srgbClr val="0B2C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</a:t>
            </a:r>
            <a:endParaRPr lang="en-US" sz="1600" b="0" dirty="0">
              <a:ln w="1905"/>
              <a:solidFill>
                <a:srgbClr val="0B2C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en-US" sz="1600" b="0" dirty="0" smtClean="0">
                <a:ln w="1905"/>
                <a:solidFill>
                  <a:srgbClr val="0B2C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Title</a:t>
            </a:r>
            <a:endParaRPr lang="en-US" sz="1600" b="0" dirty="0">
              <a:ln w="1905"/>
              <a:solidFill>
                <a:srgbClr val="0B2C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en-US" sz="1600" b="0" dirty="0" smtClean="0">
                <a:ln w="1905"/>
                <a:solidFill>
                  <a:srgbClr val="0B2C3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Institute</a:t>
            </a:r>
            <a:endParaRPr lang="en-US" sz="1600" b="0" dirty="0">
              <a:ln w="1905"/>
              <a:solidFill>
                <a:srgbClr val="0B2C3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92877"/>
            <a:ext cx="2895600" cy="365125"/>
          </a:xfrm>
        </p:spPr>
        <p:txBody>
          <a:bodyPr/>
          <a:lstStyle/>
          <a:p>
            <a:r>
              <a:rPr lang="en-US" dirty="0" smtClean="0"/>
              <a:t>CCAT-Prime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492877"/>
            <a:ext cx="2133600" cy="365125"/>
          </a:xfrm>
        </p:spPr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14600"/>
            <a:ext cx="8229600" cy="2590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04 August May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8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94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1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IM Workshop II, Johns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4191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12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CCAT - Prime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04 August 2016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95400" y="2133600"/>
            <a:ext cx="6705600" cy="4038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CCAT-Prime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04 August 2016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81200"/>
            <a:ext cx="4114800" cy="4191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0" y="1981200"/>
            <a:ext cx="4114800" cy="4191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CCAT-p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 May 2016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1219202"/>
            <a:ext cx="5111750" cy="4906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438402"/>
            <a:ext cx="3008313" cy="3687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57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CCAT-p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04 May 2016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526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923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AT-p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382" y="685800"/>
            <a:ext cx="4747819" cy="51816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252871" y="6338959"/>
            <a:ext cx="4594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2016 CCAT. All Rights Reserved.  </a:t>
            </a:r>
            <a:r>
              <a:rPr lang="en-US" sz="1200" dirty="0" err="1" smtClean="0"/>
              <a:t>www.ccatobservatory.org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27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 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0522" y="6492875"/>
            <a:ext cx="3599726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Zermatt ISM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3BD5BE-EB0F-FE4C-A422-5700BC430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93173"/>
            <a:ext cx="9144000" cy="464829"/>
          </a:xfrm>
          <a:prstGeom prst="rect">
            <a:avLst/>
          </a:prstGeom>
          <a:solidFill>
            <a:srgbClr val="0033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CCAT-Prime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C7FEAA-E758-854D-B6D7-DB84BFF4C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04 August 2016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 descr="CCAT-p_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732" y="84665"/>
            <a:ext cx="977492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EE35-F852-46C6-81FA-A28EA06F484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3843-9329-432C-8C81-53D39401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 Workshop II, Johns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 June 2017</a:t>
            </a:r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400" y="0"/>
            <a:ext cx="1027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Chajnantor</a:t>
            </a:r>
            <a:r>
              <a:rPr lang="en-US" b="1" dirty="0" smtClean="0"/>
              <a:t> Site opens up the THz Windows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8" descr="obs.3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99" b="8855"/>
          <a:stretch/>
        </p:blipFill>
        <p:spPr>
          <a:xfrm>
            <a:off x="0" y="1295401"/>
            <a:ext cx="8763000" cy="4953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96000" y="4038600"/>
            <a:ext cx="1008185" cy="621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34200" y="4114800"/>
            <a:ext cx="1008185" cy="621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3886200"/>
            <a:ext cx="1008185" cy="6213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6818" y="1807265"/>
            <a:ext cx="4156047" cy="5418317"/>
          </a:xfrm>
          <a:prstGeom prst="rect">
            <a:avLst/>
          </a:prstGeom>
          <a:scene3d>
            <a:camera prst="orthographicFront">
              <a:rot lat="10800000" lon="10799978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71"/>
            <a:ext cx="8229600" cy="1143000"/>
          </a:xfrm>
        </p:spPr>
        <p:txBody>
          <a:bodyPr/>
          <a:lstStyle/>
          <a:p>
            <a:r>
              <a:rPr lang="en-US" b="1" dirty="0" smtClean="0"/>
              <a:t>Crossed </a:t>
            </a:r>
            <a:r>
              <a:rPr lang="en-US" b="1" dirty="0" err="1" smtClean="0"/>
              <a:t>Dragone</a:t>
            </a:r>
            <a:r>
              <a:rPr lang="en-US" b="1" dirty="0" smtClean="0"/>
              <a:t>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2296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Original concept published in 1978:  C. </a:t>
            </a:r>
            <a:r>
              <a:rPr lang="en-US" sz="2400" dirty="0" err="1" smtClean="0"/>
              <a:t>Dragone</a:t>
            </a:r>
            <a:r>
              <a:rPr lang="en-US" sz="2400" dirty="0" smtClean="0"/>
              <a:t> AT&amp;T Tech. Mem. 57, 2663</a:t>
            </a:r>
          </a:p>
          <a:p>
            <a:r>
              <a:rPr lang="en-US" sz="2400" dirty="0" smtClean="0"/>
              <a:t>Used in 2 &lt;2 m CMB experiments (QUIET, C. Bischoff. et al. 2013) and the Atacama B-Mode Search, T. </a:t>
            </a:r>
            <a:r>
              <a:rPr lang="en-US" sz="2400" dirty="0" err="1" smtClean="0"/>
              <a:t>Essingger-Hileman</a:t>
            </a:r>
            <a:r>
              <a:rPr lang="en-US" sz="2400" dirty="0" smtClean="0"/>
              <a:t> et al. 2009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990600"/>
            <a:ext cx="8153398" cy="1569660"/>
            <a:chOff x="-1570363" y="2286000"/>
            <a:chExt cx="5316926" cy="1569660"/>
          </a:xfrm>
          <a:solidFill>
            <a:schemeClr val="bg1"/>
          </a:solidFill>
        </p:grpSpPr>
        <p:sp>
          <p:nvSpPr>
            <p:cNvPr id="19" name="TextBox 18"/>
            <p:cNvSpPr txBox="1"/>
            <p:nvPr/>
          </p:nvSpPr>
          <p:spPr>
            <a:xfrm>
              <a:off x="-1570363" y="2286000"/>
              <a:ext cx="2335472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0.9</a:t>
              </a:r>
              <a:r>
                <a:rPr lang="en-US" sz="2400" b="1" dirty="0" smtClean="0">
                  <a:sym typeface="Symbol" panose="05050102010706020507" pitchFamily="18" charset="2"/>
                </a:rPr>
                <a:t> diameter </a:t>
              </a:r>
              <a:r>
                <a:rPr lang="en-US" sz="2400" b="1" dirty="0">
                  <a:sym typeface="Symbol" panose="05050102010706020507" pitchFamily="18" charset="2"/>
                </a:rPr>
                <a:t>o</a:t>
              </a:r>
              <a:r>
                <a:rPr lang="en-US" sz="2400" b="1" dirty="0" smtClean="0"/>
                <a:t>ptics tubes are mostly enclosed </a:t>
              </a:r>
            </a:p>
            <a:p>
              <a:pPr algn="ctr"/>
              <a:r>
                <a:rPr lang="en-US" sz="2400" b="1" dirty="0" smtClean="0"/>
                <a:t>in </a:t>
              </a:r>
              <a:r>
                <a:rPr lang="en-US" sz="2400" b="1" dirty="0" err="1" smtClean="0"/>
                <a:t>Strehl</a:t>
              </a:r>
              <a:r>
                <a:rPr lang="en-US" sz="2400" b="1" dirty="0" smtClean="0"/>
                <a:t>&gt;0.8 </a:t>
              </a:r>
            </a:p>
            <a:p>
              <a:pPr algn="ctr"/>
              <a:r>
                <a:rPr lang="en-US" sz="2400" b="1" dirty="0" smtClean="0"/>
                <a:t>(diffraction-limited)</a:t>
              </a:r>
              <a:endParaRPr lang="en-US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418" y="2286000"/>
              <a:ext cx="3031145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3 mm = 37 OT</a:t>
              </a:r>
            </a:p>
            <a:p>
              <a:r>
                <a:rPr lang="en-US" sz="2400" dirty="0" smtClean="0"/>
                <a:t> 2 mm = 33 OT</a:t>
              </a:r>
            </a:p>
            <a:p>
              <a:r>
                <a:rPr lang="en-US" sz="2400" dirty="0" smtClean="0"/>
                <a:t> 1 mm = 19 OT</a:t>
              </a:r>
            </a:p>
            <a:p>
              <a:r>
                <a:rPr lang="en-US" sz="2400" dirty="0" smtClean="0"/>
                <a:t>0.35 mm = 7 OT</a:t>
              </a:r>
              <a:endParaRPr lang="en-US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62600" y="990600"/>
            <a:ext cx="2667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26,000 pixels</a:t>
            </a:r>
          </a:p>
          <a:p>
            <a:r>
              <a:rPr lang="en-US" sz="2400" dirty="0" smtClean="0"/>
              <a:t>  58,000 pixels</a:t>
            </a:r>
          </a:p>
          <a:p>
            <a:r>
              <a:rPr lang="en-US" sz="2400" dirty="0" smtClean="0"/>
              <a:t>110,000 pixels</a:t>
            </a:r>
          </a:p>
          <a:p>
            <a:r>
              <a:rPr lang="en-US" sz="2400" dirty="0" smtClean="0"/>
              <a:t>400,000 pixels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6172200"/>
            <a:ext cx="335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Niemack, Applied Optics 2016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161" y="3276600"/>
            <a:ext cx="4048007" cy="3198297"/>
            <a:chOff x="24161" y="3276600"/>
            <a:chExt cx="4048007" cy="3198297"/>
          </a:xfrm>
        </p:grpSpPr>
        <p:grpSp>
          <p:nvGrpSpPr>
            <p:cNvPr id="31" name="Group 30"/>
            <p:cNvGrpSpPr/>
            <p:nvPr/>
          </p:nvGrpSpPr>
          <p:grpSpPr>
            <a:xfrm>
              <a:off x="24161" y="3276600"/>
              <a:ext cx="4048007" cy="3198297"/>
              <a:chOff x="24161" y="3276600"/>
              <a:chExt cx="4048007" cy="3198297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61" y="3276600"/>
                <a:ext cx="3622288" cy="3198297"/>
              </a:xfrm>
              <a:prstGeom prst="rect">
                <a:avLst/>
              </a:prstGeom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2362200" y="3657600"/>
                <a:ext cx="1709968" cy="5926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362200" y="4953000"/>
                <a:ext cx="1557568" cy="609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2590800" y="5638800"/>
              <a:ext cx="70570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/>
                <a:t>7.8</a:t>
              </a:r>
              <a:r>
                <a:rPr lang="en-US" sz="1600" dirty="0" smtClean="0">
                  <a:sym typeface="Symbol" panose="05050102010706020507" pitchFamily="18" charset="2"/>
                </a:rPr>
                <a:t> </a:t>
              </a:r>
              <a:r>
                <a:rPr lang="en-US" sz="1600" dirty="0" err="1" smtClean="0">
                  <a:sym typeface="Symbol" panose="05050102010706020507" pitchFamily="18" charset="2"/>
                </a:rPr>
                <a:t>FoV</a:t>
              </a:r>
              <a:endParaRPr lang="en-US" sz="16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276600"/>
            <a:ext cx="3505200" cy="33141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62200" y="2743200"/>
            <a:ext cx="2819400" cy="1633275"/>
            <a:chOff x="2362200" y="2743200"/>
            <a:chExt cx="2819400" cy="1633275"/>
          </a:xfrm>
        </p:grpSpPr>
        <p:grpSp>
          <p:nvGrpSpPr>
            <p:cNvPr id="25" name="Group 24"/>
            <p:cNvGrpSpPr/>
            <p:nvPr/>
          </p:nvGrpSpPr>
          <p:grpSpPr>
            <a:xfrm>
              <a:off x="2362200" y="2743200"/>
              <a:ext cx="2819400" cy="1633275"/>
              <a:chOff x="3359088" y="3581400"/>
              <a:chExt cx="2819400" cy="163327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3359088" y="3593050"/>
                <a:ext cx="2748701" cy="826549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428999" y="3581400"/>
                <a:ext cx="2749489" cy="83820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02088" y="5029200"/>
                <a:ext cx="417926" cy="185475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3435288" y="4419601"/>
                <a:ext cx="990600" cy="60959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959288" y="4419600"/>
                <a:ext cx="1143001" cy="609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3200400" y="3581400"/>
              <a:ext cx="1264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Optics tube</a:t>
              </a:r>
              <a:endParaRPr lang="en-US" dirty="0"/>
            </a:p>
          </p:txBody>
        </p:sp>
      </p:grp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29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9767" y="927100"/>
            <a:ext cx="6307667" cy="4969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5477" y="1125415"/>
            <a:ext cx="5715581" cy="437661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CCAT-prime</a:t>
            </a:r>
            <a:endParaRPr lang="en-US" b="1" dirty="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533400" y="685800"/>
            <a:ext cx="1640839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140" dirty="0" smtClean="0">
                <a:solidFill>
                  <a:srgbClr val="595959"/>
                </a:solidFill>
                <a:latin typeface="Arial Narrow"/>
                <a:cs typeface="Arial Narrow"/>
              </a:rPr>
              <a:t>General</a:t>
            </a:r>
            <a:r>
              <a:rPr sz="1600" i="1" spc="-15" dirty="0" smtClean="0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sz="1600" i="1" spc="140" dirty="0">
                <a:solidFill>
                  <a:srgbClr val="595959"/>
                </a:solidFill>
                <a:latin typeface="Arial Narrow"/>
                <a:cs typeface="Arial Narrow"/>
              </a:rPr>
              <a:t>Layout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833" y="1895446"/>
            <a:ext cx="2404389" cy="414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7028" y="1654984"/>
            <a:ext cx="1546860" cy="412750"/>
          </a:xfrm>
          <a:custGeom>
            <a:avLst/>
            <a:gdLst/>
            <a:ahLst/>
            <a:cxnLst/>
            <a:rect l="l" t="t" r="r" b="b"/>
            <a:pathLst>
              <a:path w="1546860" h="412750">
                <a:moveTo>
                  <a:pt x="1482558" y="0"/>
                </a:moveTo>
                <a:lnTo>
                  <a:pt x="1437673" y="20236"/>
                </a:lnTo>
                <a:lnTo>
                  <a:pt x="1421584" y="52655"/>
                </a:lnTo>
                <a:lnTo>
                  <a:pt x="1422175" y="73003"/>
                </a:lnTo>
                <a:lnTo>
                  <a:pt x="0" y="403355"/>
                </a:lnTo>
                <a:lnTo>
                  <a:pt x="2155" y="412634"/>
                </a:lnTo>
                <a:lnTo>
                  <a:pt x="1423861" y="82389"/>
                </a:lnTo>
                <a:lnTo>
                  <a:pt x="1543675" y="82389"/>
                </a:lnTo>
                <a:lnTo>
                  <a:pt x="1546754" y="74329"/>
                </a:lnTo>
                <a:lnTo>
                  <a:pt x="1546023" y="49124"/>
                </a:lnTo>
                <a:lnTo>
                  <a:pt x="1537329" y="28729"/>
                </a:lnTo>
                <a:lnTo>
                  <a:pt x="1522759" y="13060"/>
                </a:lnTo>
                <a:lnTo>
                  <a:pt x="1503954" y="3143"/>
                </a:lnTo>
                <a:lnTo>
                  <a:pt x="1482558" y="0"/>
                </a:lnTo>
              </a:path>
              <a:path w="1546860" h="412750">
                <a:moveTo>
                  <a:pt x="1543675" y="82389"/>
                </a:moveTo>
                <a:lnTo>
                  <a:pt x="1423861" y="82389"/>
                </a:lnTo>
              </a:path>
              <a:path w="1546860" h="412750">
                <a:moveTo>
                  <a:pt x="1423861" y="82389"/>
                </a:moveTo>
                <a:lnTo>
                  <a:pt x="1543675" y="82389"/>
                </a:lnTo>
              </a:path>
              <a:path w="1546860" h="412750">
                <a:moveTo>
                  <a:pt x="1543675" y="82389"/>
                </a:moveTo>
                <a:lnTo>
                  <a:pt x="1423861" y="82389"/>
                </a:lnTo>
                <a:lnTo>
                  <a:pt x="1426469" y="90034"/>
                </a:lnTo>
                <a:lnTo>
                  <a:pt x="1438721" y="107853"/>
                </a:lnTo>
                <a:lnTo>
                  <a:pt x="1455912" y="120360"/>
                </a:lnTo>
                <a:lnTo>
                  <a:pt x="1476398" y="126532"/>
                </a:lnTo>
                <a:lnTo>
                  <a:pt x="1498537" y="125345"/>
                </a:lnTo>
                <a:lnTo>
                  <a:pt x="1521484" y="114892"/>
                </a:lnTo>
                <a:lnTo>
                  <a:pt x="1538066" y="97069"/>
                </a:lnTo>
                <a:lnTo>
                  <a:pt x="1543675" y="82389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7028" y="1654984"/>
            <a:ext cx="1546754" cy="4126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6018" y="2549873"/>
            <a:ext cx="2420018" cy="414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4835" y="2245130"/>
            <a:ext cx="1893570" cy="509270"/>
          </a:xfrm>
          <a:custGeom>
            <a:avLst/>
            <a:gdLst/>
            <a:ahLst/>
            <a:cxnLst/>
            <a:rect l="l" t="t" r="r" b="b"/>
            <a:pathLst>
              <a:path w="1893570" h="509269">
                <a:moveTo>
                  <a:pt x="1828481" y="0"/>
                </a:moveTo>
                <a:lnTo>
                  <a:pt x="1783760" y="20599"/>
                </a:lnTo>
                <a:lnTo>
                  <a:pt x="1767936" y="53149"/>
                </a:lnTo>
                <a:lnTo>
                  <a:pt x="1768693" y="73492"/>
                </a:lnTo>
                <a:lnTo>
                  <a:pt x="0" y="499545"/>
                </a:lnTo>
                <a:lnTo>
                  <a:pt x="2231" y="508805"/>
                </a:lnTo>
                <a:lnTo>
                  <a:pt x="1770454" y="82864"/>
                </a:lnTo>
                <a:lnTo>
                  <a:pt x="1889901" y="82864"/>
                </a:lnTo>
                <a:lnTo>
                  <a:pt x="1893278" y="73803"/>
                </a:lnTo>
                <a:lnTo>
                  <a:pt x="1892341" y="48605"/>
                </a:lnTo>
                <a:lnTo>
                  <a:pt x="1883482" y="28281"/>
                </a:lnTo>
                <a:lnTo>
                  <a:pt x="1868785" y="12732"/>
                </a:lnTo>
                <a:lnTo>
                  <a:pt x="1849901" y="2968"/>
                </a:lnTo>
                <a:lnTo>
                  <a:pt x="1828481" y="0"/>
                </a:lnTo>
              </a:path>
              <a:path w="1893570" h="509269">
                <a:moveTo>
                  <a:pt x="1889901" y="82864"/>
                </a:moveTo>
                <a:lnTo>
                  <a:pt x="1770454" y="82864"/>
                </a:lnTo>
              </a:path>
              <a:path w="1893570" h="509269">
                <a:moveTo>
                  <a:pt x="1770454" y="82864"/>
                </a:moveTo>
                <a:lnTo>
                  <a:pt x="1889901" y="82864"/>
                </a:lnTo>
              </a:path>
              <a:path w="1893570" h="509269">
                <a:moveTo>
                  <a:pt x="1889901" y="82864"/>
                </a:moveTo>
                <a:lnTo>
                  <a:pt x="1770454" y="82864"/>
                </a:lnTo>
                <a:lnTo>
                  <a:pt x="1773124" y="90486"/>
                </a:lnTo>
                <a:lnTo>
                  <a:pt x="1785522" y="108205"/>
                </a:lnTo>
                <a:lnTo>
                  <a:pt x="1802814" y="120572"/>
                </a:lnTo>
                <a:lnTo>
                  <a:pt x="1823350" y="126577"/>
                </a:lnTo>
                <a:lnTo>
                  <a:pt x="1845478" y="125210"/>
                </a:lnTo>
                <a:lnTo>
                  <a:pt x="1868339" y="114570"/>
                </a:lnTo>
                <a:lnTo>
                  <a:pt x="1884775" y="96613"/>
                </a:lnTo>
                <a:lnTo>
                  <a:pt x="1889901" y="8286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110" y="3236199"/>
            <a:ext cx="2427834" cy="4145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9755" y="3430870"/>
            <a:ext cx="2751260" cy="1355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203" y="3901259"/>
            <a:ext cx="2435650" cy="4145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2929" y="4117273"/>
            <a:ext cx="2212901" cy="465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2929" y="4117273"/>
            <a:ext cx="2212975" cy="466090"/>
          </a:xfrm>
          <a:custGeom>
            <a:avLst/>
            <a:gdLst/>
            <a:ahLst/>
            <a:cxnLst/>
            <a:rect l="l" t="t" r="r" b="b"/>
            <a:pathLst>
              <a:path w="2212975" h="466089">
                <a:moveTo>
                  <a:pt x="1736" y="0"/>
                </a:moveTo>
                <a:lnTo>
                  <a:pt x="0" y="9364"/>
                </a:lnTo>
                <a:lnTo>
                  <a:pt x="2088106" y="396391"/>
                </a:lnTo>
                <a:lnTo>
                  <a:pt x="2088429" y="416745"/>
                </a:lnTo>
                <a:lnTo>
                  <a:pt x="2094924" y="433891"/>
                </a:lnTo>
                <a:lnTo>
                  <a:pt x="2105959" y="448408"/>
                </a:lnTo>
                <a:lnTo>
                  <a:pt x="2120845" y="459293"/>
                </a:lnTo>
                <a:lnTo>
                  <a:pt x="2138892" y="465541"/>
                </a:lnTo>
                <a:lnTo>
                  <a:pt x="2164104" y="465139"/>
                </a:lnTo>
                <a:lnTo>
                  <a:pt x="2186431" y="455437"/>
                </a:lnTo>
                <a:lnTo>
                  <a:pt x="2203490" y="438071"/>
                </a:lnTo>
                <a:lnTo>
                  <a:pt x="2212901" y="414677"/>
                </a:lnTo>
                <a:lnTo>
                  <a:pt x="2212498" y="389465"/>
                </a:lnTo>
                <a:lnTo>
                  <a:pt x="2211438" y="387024"/>
                </a:lnTo>
                <a:lnTo>
                  <a:pt x="2089842" y="387024"/>
                </a:lnTo>
                <a:lnTo>
                  <a:pt x="1736" y="0"/>
                </a:lnTo>
              </a:path>
              <a:path w="2212975" h="466089">
                <a:moveTo>
                  <a:pt x="2089842" y="387024"/>
                </a:moveTo>
                <a:lnTo>
                  <a:pt x="2211438" y="387024"/>
                </a:lnTo>
              </a:path>
              <a:path w="2212975" h="466089">
                <a:moveTo>
                  <a:pt x="2211438" y="387024"/>
                </a:moveTo>
                <a:lnTo>
                  <a:pt x="2089842" y="387024"/>
                </a:lnTo>
              </a:path>
              <a:path w="2212975" h="466089">
                <a:moveTo>
                  <a:pt x="2142949" y="340034"/>
                </a:moveTo>
                <a:lnTo>
                  <a:pt x="2125151" y="344861"/>
                </a:lnTo>
                <a:lnTo>
                  <a:pt x="2109646" y="354459"/>
                </a:lnTo>
                <a:lnTo>
                  <a:pt x="2097439" y="368138"/>
                </a:lnTo>
                <a:lnTo>
                  <a:pt x="2089842" y="387024"/>
                </a:lnTo>
                <a:lnTo>
                  <a:pt x="2211438" y="387024"/>
                </a:lnTo>
                <a:lnTo>
                  <a:pt x="2202796" y="367139"/>
                </a:lnTo>
                <a:lnTo>
                  <a:pt x="2185430" y="350079"/>
                </a:lnTo>
                <a:lnTo>
                  <a:pt x="2162036" y="340668"/>
                </a:lnTo>
                <a:lnTo>
                  <a:pt x="2142949" y="340034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387" y="4608852"/>
            <a:ext cx="2451280" cy="4145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1290" y="4803533"/>
            <a:ext cx="2964387" cy="2835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1290" y="4803533"/>
            <a:ext cx="2964815" cy="283845"/>
          </a:xfrm>
          <a:custGeom>
            <a:avLst/>
            <a:gdLst/>
            <a:ahLst/>
            <a:cxnLst/>
            <a:rect l="l" t="t" r="r" b="b"/>
            <a:pathLst>
              <a:path w="2964815" h="283845">
                <a:moveTo>
                  <a:pt x="704" y="0"/>
                </a:moveTo>
                <a:lnTo>
                  <a:pt x="0" y="9498"/>
                </a:lnTo>
                <a:lnTo>
                  <a:pt x="2838342" y="220329"/>
                </a:lnTo>
                <a:lnTo>
                  <a:pt x="2840880" y="240527"/>
                </a:lnTo>
                <a:lnTo>
                  <a:pt x="2849204" y="256864"/>
                </a:lnTo>
                <a:lnTo>
                  <a:pt x="2861755" y="270093"/>
                </a:lnTo>
                <a:lnTo>
                  <a:pt x="2877737" y="279293"/>
                </a:lnTo>
                <a:lnTo>
                  <a:pt x="2896356" y="283538"/>
                </a:lnTo>
                <a:lnTo>
                  <a:pt x="2921376" y="280393"/>
                </a:lnTo>
                <a:lnTo>
                  <a:pt x="2942513" y="268316"/>
                </a:lnTo>
                <a:lnTo>
                  <a:pt x="2957579" y="249196"/>
                </a:lnTo>
                <a:lnTo>
                  <a:pt x="2964387" y="224917"/>
                </a:lnTo>
                <a:lnTo>
                  <a:pt x="2962616" y="210831"/>
                </a:lnTo>
                <a:lnTo>
                  <a:pt x="2839046" y="210831"/>
                </a:lnTo>
                <a:lnTo>
                  <a:pt x="704" y="0"/>
                </a:lnTo>
              </a:path>
              <a:path w="2964815" h="283845">
                <a:moveTo>
                  <a:pt x="2839046" y="210831"/>
                </a:moveTo>
                <a:lnTo>
                  <a:pt x="2962616" y="210831"/>
                </a:lnTo>
              </a:path>
              <a:path w="2964815" h="283845">
                <a:moveTo>
                  <a:pt x="2962616" y="210831"/>
                </a:moveTo>
                <a:lnTo>
                  <a:pt x="2839046" y="210831"/>
                </a:lnTo>
              </a:path>
              <a:path w="2964815" h="283845">
                <a:moveTo>
                  <a:pt x="2905765" y="156888"/>
                </a:moveTo>
                <a:lnTo>
                  <a:pt x="2855188" y="176303"/>
                </a:lnTo>
                <a:lnTo>
                  <a:pt x="2839046" y="210831"/>
                </a:lnTo>
                <a:lnTo>
                  <a:pt x="2962616" y="210831"/>
                </a:lnTo>
                <a:lnTo>
                  <a:pt x="2961241" y="199898"/>
                </a:lnTo>
                <a:lnTo>
                  <a:pt x="2949165" y="178761"/>
                </a:lnTo>
                <a:lnTo>
                  <a:pt x="2930044" y="163695"/>
                </a:lnTo>
                <a:lnTo>
                  <a:pt x="2905765" y="156888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6559" y="2024380"/>
            <a:ext cx="1659255" cy="3004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z="1600" spc="130" dirty="0">
                <a:latin typeface="Arial Narrow"/>
                <a:cs typeface="Arial Narrow"/>
              </a:rPr>
              <a:t>Shutter</a:t>
            </a:r>
            <a:endParaRPr sz="1600" dirty="0">
              <a:latin typeface="Arial Narrow"/>
              <a:cs typeface="Arial Narrow"/>
            </a:endParaRPr>
          </a:p>
          <a:p>
            <a:pPr marL="12700" marR="5080" algn="ctr">
              <a:lnSpc>
                <a:spcPct val="281500"/>
              </a:lnSpc>
            </a:pPr>
            <a:r>
              <a:rPr sz="1600" spc="125" dirty="0">
                <a:latin typeface="Arial Narrow"/>
                <a:cs typeface="Arial Narrow"/>
              </a:rPr>
              <a:t>Mirrors </a:t>
            </a:r>
            <a:r>
              <a:rPr sz="1600" spc="200" dirty="0">
                <a:latin typeface="Arial Narrow"/>
                <a:cs typeface="Arial Narrow"/>
              </a:rPr>
              <a:t>M1 </a:t>
            </a:r>
            <a:r>
              <a:rPr sz="1600" spc="190" dirty="0">
                <a:latin typeface="Arial Narrow"/>
                <a:cs typeface="Arial Narrow"/>
              </a:rPr>
              <a:t>&amp; </a:t>
            </a:r>
            <a:r>
              <a:rPr sz="1600" spc="200" dirty="0">
                <a:latin typeface="Arial Narrow"/>
                <a:cs typeface="Arial Narrow"/>
              </a:rPr>
              <a:t>M2  </a:t>
            </a:r>
            <a:r>
              <a:rPr sz="1600" spc="125" dirty="0">
                <a:latin typeface="Arial Narrow"/>
                <a:cs typeface="Arial Narrow"/>
              </a:rPr>
              <a:t>Elevation</a:t>
            </a:r>
            <a:r>
              <a:rPr sz="1600" spc="15" dirty="0">
                <a:latin typeface="Arial Narrow"/>
                <a:cs typeface="Arial Narrow"/>
              </a:rPr>
              <a:t> </a:t>
            </a:r>
            <a:r>
              <a:rPr sz="1600" spc="145" dirty="0">
                <a:latin typeface="Arial Narrow"/>
                <a:cs typeface="Arial Narrow"/>
              </a:rPr>
              <a:t>Housing  </a:t>
            </a:r>
            <a:r>
              <a:rPr sz="1600" spc="120" dirty="0">
                <a:latin typeface="Arial Narrow"/>
                <a:cs typeface="Arial Narrow"/>
              </a:rPr>
              <a:t>Yoke </a:t>
            </a:r>
            <a:r>
              <a:rPr sz="1600" spc="125" dirty="0">
                <a:latin typeface="Arial Narrow"/>
                <a:cs typeface="Arial Narrow"/>
              </a:rPr>
              <a:t>Structure  </a:t>
            </a:r>
            <a:r>
              <a:rPr sz="1600" spc="140" dirty="0">
                <a:latin typeface="Arial Narrow"/>
                <a:cs typeface="Arial Narrow"/>
              </a:rPr>
              <a:t>Support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165" dirty="0">
                <a:latin typeface="Arial Narrow"/>
                <a:cs typeface="Arial Narrow"/>
              </a:rPr>
              <a:t>Cone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1633" y="2294467"/>
            <a:ext cx="1333500" cy="406400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3611" y="2324310"/>
            <a:ext cx="1220470" cy="294005"/>
          </a:xfrm>
          <a:custGeom>
            <a:avLst/>
            <a:gdLst/>
            <a:ahLst/>
            <a:cxnLst/>
            <a:rect l="l" t="t" r="r" b="b"/>
            <a:pathLst>
              <a:path w="1220470" h="294005">
                <a:moveTo>
                  <a:pt x="1823" y="0"/>
                </a:moveTo>
                <a:lnTo>
                  <a:pt x="0" y="9348"/>
                </a:lnTo>
                <a:lnTo>
                  <a:pt x="1095294" y="223024"/>
                </a:lnTo>
                <a:lnTo>
                  <a:pt x="1095428" y="243381"/>
                </a:lnTo>
                <a:lnTo>
                  <a:pt x="1127442" y="286232"/>
                </a:lnTo>
                <a:lnTo>
                  <a:pt x="1154018" y="293872"/>
                </a:lnTo>
                <a:lnTo>
                  <a:pt x="1158237" y="293834"/>
                </a:lnTo>
                <a:lnTo>
                  <a:pt x="1179507" y="289932"/>
                </a:lnTo>
                <a:lnTo>
                  <a:pt x="1197947" y="279352"/>
                </a:lnTo>
                <a:lnTo>
                  <a:pt x="1211950" y="263175"/>
                </a:lnTo>
                <a:lnTo>
                  <a:pt x="1219913" y="242483"/>
                </a:lnTo>
                <a:lnTo>
                  <a:pt x="1219748" y="217268"/>
                </a:lnTo>
                <a:lnTo>
                  <a:pt x="1218227" y="213676"/>
                </a:lnTo>
                <a:lnTo>
                  <a:pt x="1097118" y="213676"/>
                </a:lnTo>
                <a:lnTo>
                  <a:pt x="1823" y="0"/>
                </a:lnTo>
              </a:path>
              <a:path w="1220470" h="294005">
                <a:moveTo>
                  <a:pt x="1097118" y="213676"/>
                </a:moveTo>
                <a:lnTo>
                  <a:pt x="1218227" y="213676"/>
                </a:lnTo>
              </a:path>
              <a:path w="1220470" h="294005">
                <a:moveTo>
                  <a:pt x="1218227" y="213676"/>
                </a:moveTo>
                <a:lnTo>
                  <a:pt x="1097118" y="213676"/>
                </a:lnTo>
              </a:path>
              <a:path w="1220470" h="294005">
                <a:moveTo>
                  <a:pt x="1150666" y="167186"/>
                </a:moveTo>
                <a:lnTo>
                  <a:pt x="1132823" y="171846"/>
                </a:lnTo>
                <a:lnTo>
                  <a:pt x="1117229" y="181298"/>
                </a:lnTo>
                <a:lnTo>
                  <a:pt x="1104893" y="194862"/>
                </a:lnTo>
                <a:lnTo>
                  <a:pt x="1097118" y="213676"/>
                </a:lnTo>
                <a:lnTo>
                  <a:pt x="1218227" y="213676"/>
                </a:lnTo>
                <a:lnTo>
                  <a:pt x="1210256" y="194852"/>
                </a:lnTo>
                <a:lnTo>
                  <a:pt x="1193051" y="177630"/>
                </a:lnTo>
                <a:lnTo>
                  <a:pt x="1169747" y="168000"/>
                </a:lnTo>
                <a:lnTo>
                  <a:pt x="1150666" y="16718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3611" y="2324310"/>
            <a:ext cx="1219913" cy="293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/>
        </p:nvSpPr>
        <p:spPr>
          <a:xfrm>
            <a:off x="2895599" y="2245130"/>
            <a:ext cx="1802805" cy="52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19200" y="5867400"/>
            <a:ext cx="568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Being designed and built by Vertex </a:t>
            </a:r>
            <a:r>
              <a:rPr lang="en-US" dirty="0" err="1" smtClean="0"/>
              <a:t>Antennentechnik</a:t>
            </a:r>
            <a:r>
              <a:rPr lang="en-US" dirty="0" smtClean="0"/>
              <a:t> GmbH</a:t>
            </a:r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29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P-Cam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3657600"/>
            <a:ext cx="8915400" cy="2819400"/>
          </a:xfrm>
        </p:spPr>
        <p:txBody>
          <a:bodyPr/>
          <a:lstStyle/>
          <a:p>
            <a:r>
              <a:rPr lang="en-US" sz="1900" dirty="0" smtClean="0"/>
              <a:t>Seven </a:t>
            </a:r>
            <a:r>
              <a:rPr lang="en-US" sz="1900" dirty="0" err="1" smtClean="0"/>
              <a:t>subcamera</a:t>
            </a:r>
            <a:r>
              <a:rPr lang="en-US" sz="1900" dirty="0" smtClean="0"/>
              <a:t> “tubes” populated with TES bolometers</a:t>
            </a:r>
          </a:p>
          <a:p>
            <a:r>
              <a:rPr lang="en-US" sz="1900" dirty="0" err="1" smtClean="0"/>
              <a:t>FoV</a:t>
            </a:r>
            <a:r>
              <a:rPr lang="en-US" sz="1900" dirty="0" smtClean="0"/>
              <a:t> ~ 0.9 degree with </a:t>
            </a:r>
            <a:r>
              <a:rPr lang="en-US" sz="1900" dirty="0" err="1" smtClean="0"/>
              <a:t>feedhorn</a:t>
            </a:r>
            <a:r>
              <a:rPr lang="en-US" sz="1900" dirty="0" smtClean="0"/>
              <a:t> fed 1.5 </a:t>
            </a:r>
            <a:r>
              <a:rPr lang="en-US" sz="1900" dirty="0" smtClean="0">
                <a:sym typeface="Symbol" panose="05050102010706020507" pitchFamily="18" charset="2"/>
              </a:rPr>
              <a:t>/D pixels </a:t>
            </a:r>
          </a:p>
          <a:p>
            <a:pPr lvl="1"/>
            <a:r>
              <a:rPr lang="en-US" sz="1900" dirty="0" smtClean="0">
                <a:sym typeface="Symbol" panose="05050102010706020507" pitchFamily="18" charset="2"/>
              </a:rPr>
              <a:t>20,000 to 60,000 pixels per </a:t>
            </a:r>
            <a:r>
              <a:rPr lang="en-US" sz="1900" dirty="0" err="1" smtClean="0">
                <a:sym typeface="Symbol" panose="05050102010706020507" pitchFamily="18" charset="2"/>
              </a:rPr>
              <a:t>subcamera</a:t>
            </a:r>
            <a:r>
              <a:rPr lang="en-US" sz="1900" dirty="0" smtClean="0">
                <a:sym typeface="Symbol" panose="05050102010706020507" pitchFamily="18" charset="2"/>
              </a:rPr>
              <a:t> @ 350 m; numbers scale from 60,000 as 1/</a:t>
            </a:r>
            <a:r>
              <a:rPr lang="en-US" sz="1900" baseline="30000" dirty="0" smtClean="0">
                <a:sym typeface="Symbol" panose="05050102010706020507" pitchFamily="18" charset="2"/>
              </a:rPr>
              <a:t>2</a:t>
            </a:r>
            <a:r>
              <a:rPr lang="en-US" sz="1900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sz="1900" dirty="0">
                <a:sym typeface="Symbol" panose="05050102010706020507" pitchFamily="18" charset="2"/>
              </a:rPr>
              <a:t>d</a:t>
            </a:r>
            <a:r>
              <a:rPr lang="en-US" sz="1900" dirty="0" smtClean="0">
                <a:sym typeface="Symbol" panose="05050102010706020507" pitchFamily="18" charset="2"/>
              </a:rPr>
              <a:t>ichroic polarization sensitive bolometers at longer wavelengths</a:t>
            </a:r>
          </a:p>
          <a:p>
            <a:r>
              <a:rPr lang="en-US" sz="1900" dirty="0" smtClean="0">
                <a:sym typeface="Symbol" panose="05050102010706020507" pitchFamily="18" charset="2"/>
              </a:rPr>
              <a:t>Cameras are modular (size, optics, filtration), easily exchanged</a:t>
            </a:r>
          </a:p>
          <a:p>
            <a:r>
              <a:rPr lang="en-US" sz="1900" dirty="0" smtClean="0">
                <a:sym typeface="Symbol" panose="05050102010706020507" pitchFamily="18" charset="2"/>
              </a:rPr>
              <a:t>Start with very modest numbers of pixels and growth to fill out camera, then entire CCAT-Prime </a:t>
            </a:r>
            <a:r>
              <a:rPr lang="en-US" sz="1900" dirty="0" err="1" smtClean="0">
                <a:sym typeface="Symbol" panose="05050102010706020507" pitchFamily="18" charset="2"/>
              </a:rPr>
              <a:t>FoV</a:t>
            </a:r>
            <a:r>
              <a:rPr lang="en-US" sz="1900" dirty="0" smtClean="0">
                <a:sym typeface="Symbol" panose="05050102010706020507" pitchFamily="18" charset="2"/>
              </a:rPr>
              <a:t> if so desired</a:t>
            </a:r>
            <a:endParaRPr lang="en-US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" t="5823" r="3572" b="17679"/>
          <a:stretch/>
        </p:blipFill>
        <p:spPr>
          <a:xfrm>
            <a:off x="76200" y="914400"/>
            <a:ext cx="8534400" cy="27432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CCAT-Prime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410200"/>
          </a:xfrm>
        </p:spPr>
        <p:txBody>
          <a:bodyPr/>
          <a:lstStyle/>
          <a:p>
            <a:r>
              <a:rPr lang="en-US" sz="2400" b="1" dirty="0" smtClean="0"/>
              <a:t>GEco: </a:t>
            </a:r>
            <a:r>
              <a:rPr lang="en-US" sz="2400" dirty="0" smtClean="0"/>
              <a:t>Star formation in the Milky Way, the </a:t>
            </a:r>
            <a:r>
              <a:rPr lang="en-US" sz="2400" dirty="0" err="1" smtClean="0"/>
              <a:t>Magellanic</a:t>
            </a:r>
            <a:r>
              <a:rPr lang="en-US" sz="2400" dirty="0" smtClean="0"/>
              <a:t> clouds and other nearby galaxies through </a:t>
            </a:r>
            <a:r>
              <a:rPr lang="en-US" sz="2400" dirty="0" err="1" smtClean="0"/>
              <a:t>submm</a:t>
            </a:r>
            <a:r>
              <a:rPr lang="en-US" sz="2400" dirty="0" smtClean="0"/>
              <a:t> spectroscopy and photometry</a:t>
            </a:r>
          </a:p>
          <a:p>
            <a:r>
              <a:rPr lang="en-US" sz="2400" b="1" dirty="0" err="1" smtClean="0"/>
              <a:t>kSZ</a:t>
            </a:r>
            <a:r>
              <a:rPr lang="en-US" sz="2400" b="1" dirty="0" smtClean="0"/>
              <a:t>: </a:t>
            </a:r>
            <a:r>
              <a:rPr lang="en-US" sz="2400" dirty="0" smtClean="0"/>
              <a:t>Probing of the nature of dark energy, gravity on large scales and neutrino mass sum through kinetic SZ effect</a:t>
            </a:r>
          </a:p>
          <a:p>
            <a:pPr lvl="1"/>
            <a:r>
              <a:rPr lang="en-US" sz="2000" dirty="0" smtClean="0"/>
              <a:t>Polarization foregrounds:  Galactic dust science &amp; CMB </a:t>
            </a:r>
            <a:r>
              <a:rPr lang="en-US" sz="2000" dirty="0" err="1" smtClean="0"/>
              <a:t>poln</a:t>
            </a:r>
            <a:r>
              <a:rPr lang="en-US" sz="2000" dirty="0" smtClean="0"/>
              <a:t> corrections</a:t>
            </a:r>
          </a:p>
          <a:p>
            <a:r>
              <a:rPr lang="en-US" sz="2400" b="1" dirty="0" err="1" smtClean="0"/>
              <a:t>GEvo</a:t>
            </a:r>
            <a:r>
              <a:rPr lang="en-US" sz="2400" b="1" dirty="0" smtClean="0"/>
              <a:t>:</a:t>
            </a:r>
            <a:r>
              <a:rPr lang="en-US" sz="2400" dirty="0" smtClean="0"/>
              <a:t>  Evolution of DSFG through  </a:t>
            </a:r>
            <a:r>
              <a:rPr lang="en-US" sz="2400" dirty="0" err="1" smtClean="0"/>
              <a:t>submm</a:t>
            </a:r>
            <a:r>
              <a:rPr lang="en-US" sz="2400" dirty="0" smtClean="0"/>
              <a:t>-mm wave surveys.</a:t>
            </a:r>
            <a:endParaRPr lang="en-US" sz="2400" dirty="0"/>
          </a:p>
          <a:p>
            <a:r>
              <a:rPr lang="en-US" sz="2400" b="1" dirty="0" smtClean="0"/>
              <a:t>IM-</a:t>
            </a:r>
            <a:r>
              <a:rPr lang="en-US" sz="2400" b="1" dirty="0" err="1" smtClean="0"/>
              <a:t>EoR</a:t>
            </a:r>
            <a:r>
              <a:rPr lang="en-US" sz="2400" b="1" dirty="0" smtClean="0"/>
              <a:t>:</a:t>
            </a:r>
            <a:r>
              <a:rPr lang="en-US" sz="2400" dirty="0" smtClean="0"/>
              <a:t>  </a:t>
            </a:r>
            <a:r>
              <a:rPr lang="en-US" sz="2400" dirty="0" err="1" smtClean="0"/>
              <a:t>EoR</a:t>
            </a:r>
            <a:r>
              <a:rPr lang="en-US" sz="2400" dirty="0" smtClean="0"/>
              <a:t> intensity mapping in [CII] at redshifts from 5 to 9.</a:t>
            </a:r>
          </a:p>
          <a:p>
            <a:r>
              <a:rPr lang="en-US" sz="2400" b="1" dirty="0" smtClean="0"/>
              <a:t>Stage </a:t>
            </a:r>
            <a:r>
              <a:rPr lang="en-US" sz="2400" b="1" dirty="0"/>
              <a:t>4</a:t>
            </a:r>
            <a:r>
              <a:rPr lang="en-US" sz="2400" b="1" dirty="0" smtClean="0"/>
              <a:t> CMB:  </a:t>
            </a:r>
            <a:r>
              <a:rPr lang="en-US" sz="2400" dirty="0" smtClean="0"/>
              <a:t>CMBR polarization at 10 times the speed of current facilities </a:t>
            </a:r>
            <a:r>
              <a:rPr lang="en-US" sz="2400" dirty="0" smtClean="0">
                <a:sym typeface="Symbol" panose="05050102010706020507" pitchFamily="18" charset="2"/>
              </a:rPr>
              <a:t> </a:t>
            </a:r>
            <a:r>
              <a:rPr lang="en-US" sz="2400" dirty="0" smtClean="0"/>
              <a:t>inflationary gravity waves and the sum of the neutrino masses.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86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GEco: Galactic Ecology Science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3810000"/>
            <a:ext cx="8991600" cy="2514600"/>
          </a:xfrm>
        </p:spPr>
        <p:txBody>
          <a:bodyPr/>
          <a:lstStyle/>
          <a:p>
            <a:r>
              <a:rPr lang="en-US" sz="2400" dirty="0"/>
              <a:t>15” imaging over </a:t>
            </a:r>
            <a:r>
              <a:rPr lang="en-US" sz="2400" dirty="0" smtClean="0"/>
              <a:t>200 (</a:t>
            </a:r>
            <a:r>
              <a:rPr lang="en-US" sz="2400" dirty="0" smtClean="0">
                <a:sym typeface="Symbol" panose="05050102010706020507" pitchFamily="18" charset="2"/>
              </a:rPr>
              <a:t>)</a:t>
            </a:r>
            <a:r>
              <a:rPr lang="en-US" sz="2400" baseline="30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sz="2400" dirty="0" smtClean="0"/>
              <a:t>scales </a:t>
            </a:r>
            <a:r>
              <a:rPr lang="en-US" sz="2400" dirty="0"/>
              <a:t>of the Milky Way, </a:t>
            </a:r>
            <a:r>
              <a:rPr lang="en-US" sz="2400" dirty="0" smtClean="0"/>
              <a:t>LMC, SMC in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[CI] tracing gas temperature and mass</a:t>
            </a:r>
          </a:p>
          <a:p>
            <a:pPr lvl="1"/>
            <a:r>
              <a:rPr lang="en-US" sz="2000" dirty="0" smtClean="0"/>
              <a:t>Mid and high-J CO &amp;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CO tracing </a:t>
            </a:r>
            <a:r>
              <a:rPr lang="en-US" sz="2000" dirty="0"/>
              <a:t>gas excitation, shocks, density and mass</a:t>
            </a:r>
          </a:p>
          <a:p>
            <a:pPr lvl="1"/>
            <a:r>
              <a:rPr lang="en-US" sz="2000" dirty="0" smtClean="0"/>
              <a:t>Also: [NII</a:t>
            </a:r>
            <a:r>
              <a:rPr lang="en-US" sz="2000" dirty="0"/>
              <a:t>] tracing embedded SF regions and numbers of ionizing photons</a:t>
            </a:r>
          </a:p>
          <a:p>
            <a:r>
              <a:rPr lang="en-US" sz="2400" dirty="0" smtClean="0"/>
              <a:t>Tracing </a:t>
            </a:r>
            <a:r>
              <a:rPr lang="en-US" sz="2400" dirty="0"/>
              <a:t>accumulation and flows of gas into cores and young stars</a:t>
            </a:r>
          </a:p>
          <a:p>
            <a:r>
              <a:rPr lang="en-US" sz="2400" dirty="0"/>
              <a:t>Requires high site for </a:t>
            </a:r>
            <a:r>
              <a:rPr lang="en-US" sz="2400" dirty="0" smtClean="0"/>
              <a:t>short </a:t>
            </a:r>
            <a:r>
              <a:rPr lang="en-US" sz="2400" dirty="0" err="1" smtClean="0"/>
              <a:t>submm</a:t>
            </a:r>
            <a:r>
              <a:rPr lang="en-US" sz="2400" dirty="0" smtClean="0"/>
              <a:t> (200 </a:t>
            </a:r>
            <a:r>
              <a:rPr lang="en-US" sz="2400" dirty="0" smtClean="0">
                <a:sym typeface="Symbol" panose="05050102010706020507" pitchFamily="18" charset="2"/>
              </a:rPr>
              <a:t>m, or 1.5 THz) studies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2" descr="http://sci.esa.int/science-e-media/img/9e/ESA_Herschel_HiGal_CatsPaw_WarandPeac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143000"/>
            <a:ext cx="8646226" cy="25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“CO dark” Gas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67" y="1295400"/>
            <a:ext cx="7816610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143000"/>
            <a:ext cx="4928184" cy="4800600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69" y="228600"/>
            <a:ext cx="8080169" cy="990600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kSZ</a:t>
            </a:r>
            <a:r>
              <a:rPr lang="en-US" b="1" dirty="0" smtClean="0"/>
              <a:t>: Cluster Science through the </a:t>
            </a:r>
            <a:r>
              <a:rPr lang="en-US" b="1" dirty="0" err="1" smtClean="0"/>
              <a:t>Sunyaev-Zel’dovich</a:t>
            </a:r>
            <a:r>
              <a:rPr lang="en-US" b="1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0" y="1524000"/>
            <a:ext cx="51054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/>
              <a:t>Direct observations of the most massive bound entities in the Universe through </a:t>
            </a:r>
            <a:r>
              <a:rPr lang="en-US" sz="2800" b="1" i="1" dirty="0" err="1" smtClean="0"/>
              <a:t>Sunyaev-Zel’dovich</a:t>
            </a:r>
            <a:r>
              <a:rPr lang="en-US" sz="2800" b="1" i="1" dirty="0" smtClean="0"/>
              <a:t> effects</a:t>
            </a:r>
          </a:p>
          <a:p>
            <a:r>
              <a:rPr lang="en-US" sz="2400" b="1" dirty="0" smtClean="0"/>
              <a:t>7 colors:  </a:t>
            </a:r>
            <a:r>
              <a:rPr lang="en-US" sz="2400" dirty="0" smtClean="0"/>
              <a:t>0.35 to 3 mm spectral coverage separates out the </a:t>
            </a:r>
            <a:r>
              <a:rPr lang="en-US" sz="2400" b="1" dirty="0" err="1" smtClean="0">
                <a:solidFill>
                  <a:srgbClr val="FF3300"/>
                </a:solidFill>
              </a:rPr>
              <a:t>tSZ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B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rSZ</a:t>
            </a:r>
            <a:r>
              <a:rPr lang="en-US" sz="2400" b="1" dirty="0" smtClean="0">
                <a:solidFill>
                  <a:srgbClr val="FFB6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dirty="0" smtClean="0"/>
              <a:t> radio galaxies and </a:t>
            </a:r>
            <a:r>
              <a:rPr lang="en-US" sz="2400" dirty="0" err="1" smtClean="0"/>
              <a:t>submm</a:t>
            </a:r>
            <a:r>
              <a:rPr lang="en-US" sz="2400" dirty="0" smtClean="0"/>
              <a:t> galaxies from </a:t>
            </a:r>
            <a:r>
              <a:rPr lang="en-US" sz="2400" b="1" dirty="0" err="1" smtClean="0">
                <a:solidFill>
                  <a:srgbClr val="0000FF"/>
                </a:solidFill>
              </a:rPr>
              <a:t>kSZ</a:t>
            </a:r>
            <a:r>
              <a:rPr lang="en-US" sz="2400" dirty="0"/>
              <a:t> </a:t>
            </a:r>
          </a:p>
          <a:p>
            <a:r>
              <a:rPr lang="en-US" sz="2400" b="1" dirty="0" smtClean="0"/>
              <a:t>Constraints:</a:t>
            </a:r>
            <a:r>
              <a:rPr lang="en-US" sz="2400" dirty="0" smtClean="0"/>
              <a:t> </a:t>
            </a:r>
            <a:r>
              <a:rPr lang="en-US" sz="2400" dirty="0"/>
              <a:t>optical depth, velocity, and electron </a:t>
            </a:r>
            <a:r>
              <a:rPr lang="en-US" sz="2400" dirty="0" smtClean="0"/>
              <a:t>temperature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371600"/>
            <a:ext cx="4160722" cy="4791629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78" y="1981200"/>
            <a:ext cx="4931265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/>
          <a:lstStyle/>
          <a:p>
            <a:r>
              <a:rPr lang="en-US" b="1" dirty="0" smtClean="0"/>
              <a:t>Fundamental Physics Probes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43434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/>
              <a:t>Directly </a:t>
            </a:r>
            <a:r>
              <a:rPr lang="en-US" sz="2800" b="1" i="1" dirty="0" smtClean="0"/>
              <a:t>measure </a:t>
            </a:r>
            <a:r>
              <a:rPr lang="en-US" sz="2800" b="1" i="1" dirty="0"/>
              <a:t>velocities of 1000’s of </a:t>
            </a:r>
            <a:r>
              <a:rPr lang="en-US" sz="2800" b="1" i="1" dirty="0" smtClean="0"/>
              <a:t>clusters</a:t>
            </a:r>
            <a:endParaRPr lang="en-US" sz="2800" b="1" i="1" dirty="0"/>
          </a:p>
          <a:p>
            <a:r>
              <a:rPr lang="en-US" sz="2400" b="1" dirty="0" smtClean="0"/>
              <a:t>Constrains and/or </a:t>
            </a:r>
            <a:r>
              <a:rPr lang="en-US" sz="2400" b="1" dirty="0"/>
              <a:t>eliminate </a:t>
            </a:r>
            <a:r>
              <a:rPr lang="en-US" sz="2400" b="1" dirty="0" smtClean="0"/>
              <a:t>models </a:t>
            </a:r>
            <a:r>
              <a:rPr lang="en-US" sz="2400" dirty="0"/>
              <a:t>about dark energy and modified gravity. </a:t>
            </a:r>
            <a:endParaRPr lang="en-US" sz="2400" dirty="0" smtClean="0"/>
          </a:p>
          <a:p>
            <a:r>
              <a:rPr lang="en-US" sz="2400" b="1" dirty="0" smtClean="0"/>
              <a:t>Improve constraints </a:t>
            </a:r>
            <a:r>
              <a:rPr lang="en-US" sz="2400" dirty="0"/>
              <a:t>on the measurements of the sum of the neutrino masses. </a:t>
            </a:r>
            <a:endParaRPr lang="en-US" sz="2400" dirty="0" smtClean="0"/>
          </a:p>
          <a:p>
            <a:r>
              <a:rPr lang="en-US" sz="2400" b="1" dirty="0" smtClean="0"/>
              <a:t>Cluster characterization </a:t>
            </a:r>
            <a:r>
              <a:rPr lang="en-US" sz="2400" dirty="0" smtClean="0"/>
              <a:t>to inform cosmology</a:t>
            </a:r>
          </a:p>
          <a:p>
            <a:r>
              <a:rPr lang="en-US" sz="2400" b="1" dirty="0" smtClean="0"/>
              <a:t>Example Survey </a:t>
            </a:r>
            <a:r>
              <a:rPr lang="en-US" sz="2400" dirty="0" smtClean="0"/>
              <a:t>1000 (</a:t>
            </a:r>
            <a:r>
              <a:rPr lang="en-US" sz="2400" dirty="0" smtClean="0">
                <a:sym typeface="Symbol" panose="05050102010706020507" pitchFamily="18" charset="2"/>
              </a:rPr>
              <a:t>)</a:t>
            </a:r>
            <a:r>
              <a:rPr lang="en-US" sz="2400" baseline="30000" dirty="0" smtClean="0">
                <a:sym typeface="Symbol" panose="05050102010706020507" pitchFamily="18" charset="2"/>
              </a:rPr>
              <a:t>2</a:t>
            </a:r>
            <a:r>
              <a:rPr lang="en-US" sz="2400" dirty="0" smtClean="0">
                <a:sym typeface="Symbol" panose="05050102010706020507" pitchFamily="18" charset="2"/>
              </a:rPr>
              <a:t> measuring 3000 clusters with M &gt; 2.7  10</a:t>
            </a:r>
            <a:r>
              <a:rPr lang="en-US" sz="2400" baseline="30000" dirty="0" smtClean="0">
                <a:sym typeface="Symbol" panose="05050102010706020507" pitchFamily="18" charset="2"/>
              </a:rPr>
              <a:t>14</a:t>
            </a:r>
            <a:r>
              <a:rPr lang="en-US" sz="2400" dirty="0" smtClean="0">
                <a:sym typeface="Symbol" panose="05050102010706020507" pitchFamily="18" charset="2"/>
              </a:rPr>
              <a:t> M</a:t>
            </a:r>
            <a:r>
              <a:rPr lang="en-US" sz="2400" baseline="-25000" dirty="0" smtClean="0">
                <a:sym typeface="Wingdings" panose="05000000000000000000" pitchFamily="2" charset="2"/>
              </a:rPr>
              <a:t>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in 3000 </a:t>
            </a:r>
            <a:r>
              <a:rPr lang="en-US" sz="2400" dirty="0" err="1" smtClean="0">
                <a:sym typeface="Wingdings" panose="05000000000000000000" pitchFamily="2" charset="2"/>
              </a:rPr>
              <a:t>hrs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334000" y="5867400"/>
            <a:ext cx="3429000" cy="482452"/>
          </a:xfrm>
          <a:prstGeom prst="rect">
            <a:avLst/>
          </a:prstGeom>
        </p:spPr>
        <p:txBody>
          <a:bodyPr wrap="square" lIns="172986" tIns="86493" rIns="172986" bIns="86493">
            <a:spAutoFit/>
          </a:bodyPr>
          <a:lstStyle/>
          <a:p>
            <a:pPr algn="ctr"/>
            <a:r>
              <a:rPr lang="en-US" sz="2000" dirty="0" smtClean="0"/>
              <a:t>F</a:t>
            </a:r>
            <a:r>
              <a:rPr lang="en-US" sz="2000" dirty="0"/>
              <a:t>. de </a:t>
            </a:r>
            <a:r>
              <a:rPr lang="en-US" sz="2000" dirty="0" err="1"/>
              <a:t>Bernardis</a:t>
            </a:r>
            <a:r>
              <a:rPr lang="en-US" sz="2000" dirty="0"/>
              <a:t> and A. Mittal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9200" y="1143000"/>
            <a:ext cx="3962400" cy="1282671"/>
          </a:xfrm>
          <a:prstGeom prst="rect">
            <a:avLst/>
          </a:prstGeom>
        </p:spPr>
        <p:txBody>
          <a:bodyPr wrap="square" lIns="172986" tIns="86493" rIns="172986" bIns="86493">
            <a:spAutoFit/>
          </a:bodyPr>
          <a:lstStyle/>
          <a:p>
            <a:r>
              <a:rPr lang="en-US" sz="2400" b="1" dirty="0" smtClean="0"/>
              <a:t>CCAT</a:t>
            </a:r>
            <a:r>
              <a:rPr lang="en-US" sz="2400" b="1" dirty="0"/>
              <a:t>-</a:t>
            </a:r>
            <a:r>
              <a:rPr lang="en-US" sz="2400" b="1" dirty="0" smtClean="0"/>
              <a:t>prime velocities appear </a:t>
            </a:r>
            <a:r>
              <a:rPr lang="en-US" sz="2400" b="1" dirty="0"/>
              <a:t>much better than Advanced </a:t>
            </a:r>
            <a:r>
              <a:rPr lang="en-US" sz="2400" b="1" dirty="0" err="1"/>
              <a:t>ACTPol</a:t>
            </a:r>
            <a:endParaRPr lang="en-US" sz="24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69323" cy="10081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Obscured SF over Cosmic Time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" y="990600"/>
            <a:ext cx="3833446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CCAT-p aperture lowers 3.5m Herschel confusion limits</a:t>
            </a:r>
          </a:p>
          <a:p>
            <a:r>
              <a:rPr lang="en-US" sz="2400" dirty="0" smtClean="0"/>
              <a:t>Herschel surveys limited to ~ 6.3 </a:t>
            </a:r>
            <a:r>
              <a:rPr lang="en-US" sz="2400" dirty="0" err="1" smtClean="0"/>
              <a:t>mJy</a:t>
            </a:r>
            <a:r>
              <a:rPr lang="en-US" sz="2400" dirty="0" smtClean="0"/>
              <a:t> (1</a:t>
            </a:r>
            <a:r>
              <a:rPr lang="en-US" sz="2400" dirty="0" smtClean="0">
                <a:sym typeface="Symbol" panose="05050102010706020507" pitchFamily="18" charset="2"/>
              </a:rPr>
              <a:t>) </a:t>
            </a:r>
            <a:r>
              <a:rPr lang="en-US" sz="2400" dirty="0" smtClean="0"/>
              <a:t>confusion limit </a:t>
            </a:r>
          </a:p>
          <a:p>
            <a:r>
              <a:rPr lang="en-US" sz="2400" dirty="0" smtClean="0"/>
              <a:t>5.5 m CCAT-p goes a factor of ~ 2.6 deeper into the confusion </a:t>
            </a:r>
          </a:p>
          <a:p>
            <a:pPr lvl="1"/>
            <a:r>
              <a:rPr lang="en-US" sz="2000" dirty="0" smtClean="0"/>
              <a:t>2.4 </a:t>
            </a:r>
            <a:r>
              <a:rPr lang="en-US" sz="2000" dirty="0" err="1" smtClean="0"/>
              <a:t>mJy</a:t>
            </a:r>
            <a:r>
              <a:rPr lang="en-US" sz="2000" dirty="0" smtClean="0"/>
              <a:t> (1</a:t>
            </a:r>
            <a:r>
              <a:rPr lang="en-US" sz="2000" dirty="0" smtClean="0">
                <a:sym typeface="Symbol" panose="05050102010706020507" pitchFamily="18" charset="2"/>
              </a:rPr>
              <a:t>)</a:t>
            </a:r>
            <a:r>
              <a:rPr lang="en-US" sz="2000" dirty="0" smtClean="0"/>
              <a:t> in 3 </a:t>
            </a:r>
            <a:r>
              <a:rPr lang="en-US" sz="2000" dirty="0" err="1" smtClean="0"/>
              <a:t>hrs</a:t>
            </a:r>
            <a:r>
              <a:rPr lang="en-US" sz="2000" dirty="0" smtClean="0"/>
              <a:t> @350 </a:t>
            </a:r>
            <a:r>
              <a:rPr lang="en-US" sz="2000" dirty="0" smtClean="0">
                <a:sym typeface="Symbol"/>
              </a:rPr>
              <a:t>m</a:t>
            </a:r>
          </a:p>
          <a:p>
            <a:r>
              <a:rPr lang="en-US" sz="2400" dirty="0" smtClean="0">
                <a:sym typeface="Symbol"/>
              </a:rPr>
              <a:t>One camera, using best 50% weather  100</a:t>
            </a:r>
            <a:r>
              <a:rPr lang="en-US" sz="2400" baseline="300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</a:t>
            </a:r>
            <a:r>
              <a:rPr lang="en-US" sz="2400" baseline="30000" dirty="0" smtClean="0">
                <a:sym typeface="Symbol"/>
              </a:rPr>
              <a:t>)2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(or 300</a:t>
            </a:r>
            <a:r>
              <a:rPr lang="en-US" sz="2400" baseline="30000" dirty="0">
                <a:sym typeface="Symbol"/>
              </a:rPr>
              <a:t> (</a:t>
            </a:r>
            <a:r>
              <a:rPr lang="en-US" sz="2400" dirty="0">
                <a:sym typeface="Symbol"/>
              </a:rPr>
              <a:t></a:t>
            </a:r>
            <a:r>
              <a:rPr lang="en-US" sz="2400" baseline="30000" dirty="0">
                <a:sym typeface="Symbol"/>
              </a:rPr>
              <a:t>)2</a:t>
            </a:r>
            <a:r>
              <a:rPr lang="en-US" sz="2400" dirty="0" smtClean="0">
                <a:sym typeface="Symbol"/>
              </a:rPr>
              <a:t>!) survey</a:t>
            </a:r>
            <a:r>
              <a:rPr lang="en-US" sz="2400" baseline="300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@</a:t>
            </a:r>
            <a:r>
              <a:rPr lang="en-US" sz="2400" dirty="0" smtClean="0">
                <a:sym typeface="Symbol"/>
              </a:rPr>
              <a:t> 350 m) per year </a:t>
            </a:r>
          </a:p>
          <a:p>
            <a:r>
              <a:rPr lang="en-US" sz="2400" dirty="0" smtClean="0">
                <a:sym typeface="Symbol"/>
              </a:rPr>
              <a:t>Pushes down the luminosity function in the most active epoch star formation in the Universe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Content Placeholder 25"/>
          <p:cNvSpPr txBox="1">
            <a:spLocks/>
          </p:cNvSpPr>
          <p:nvPr/>
        </p:nvSpPr>
        <p:spPr>
          <a:xfrm>
            <a:off x="3810000" y="54864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pitchFamily="2" charset="2"/>
              <a:buNone/>
              <a:defRPr/>
            </a:pPr>
            <a:r>
              <a:rPr lang="en-US" sz="1600" dirty="0" err="1" smtClean="0"/>
              <a:t>HerMES</a:t>
            </a:r>
            <a:r>
              <a:rPr lang="en-US" sz="1600" dirty="0" smtClean="0"/>
              <a:t> </a:t>
            </a:r>
            <a:r>
              <a:rPr lang="en-US" sz="1600" dirty="0" err="1" smtClean="0"/>
              <a:t>Lockman</a:t>
            </a:r>
            <a:r>
              <a:rPr lang="en-US" sz="1600" dirty="0" smtClean="0"/>
              <a:t> Hole North; </a:t>
            </a:r>
          </a:p>
          <a:p>
            <a:pPr marL="45720" indent="0">
              <a:buFont typeface="Wingdings" pitchFamily="2" charset="2"/>
              <a:buNone/>
              <a:defRPr/>
            </a:pPr>
            <a:r>
              <a:rPr lang="en-US" sz="1600" dirty="0" smtClean="0"/>
              <a:t>Oliver et al. (2010, 2011)</a:t>
            </a:r>
          </a:p>
        </p:txBody>
      </p:sp>
      <p:pic>
        <p:nvPicPr>
          <p:cNvPr id="17" name="Picture 4" descr="GOODS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5199611" cy="38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37360" y="0"/>
            <a:ext cx="7406640" cy="7406640"/>
            <a:chOff x="1737360" y="0"/>
            <a:chExt cx="7406640" cy="7406640"/>
          </a:xfrm>
        </p:grpSpPr>
        <p:grpSp>
          <p:nvGrpSpPr>
            <p:cNvPr id="4" name="Group 3"/>
            <p:cNvGrpSpPr/>
            <p:nvPr/>
          </p:nvGrpSpPr>
          <p:grpSpPr>
            <a:xfrm>
              <a:off x="1737360" y="0"/>
              <a:ext cx="7406640" cy="7406640"/>
              <a:chOff x="2590800" y="0"/>
              <a:chExt cx="7406640" cy="74066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38800" y="152400"/>
                <a:ext cx="15046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latin typeface="Trebuchet MS" pitchFamily="34" charset="0"/>
                    <a:sym typeface="Symbol" pitchFamily="18" charset="2"/>
                  </a:rPr>
                  <a:t>P-Cam </a:t>
                </a:r>
                <a:r>
                  <a:rPr lang="en-US" sz="1600" dirty="0" err="1" smtClean="0">
                    <a:latin typeface="Trebuchet MS" pitchFamily="34" charset="0"/>
                    <a:sym typeface="Symbol" pitchFamily="18" charset="2"/>
                  </a:rPr>
                  <a:t>Subcamera</a:t>
                </a:r>
                <a:r>
                  <a:rPr lang="en-US" sz="1600" dirty="0" smtClean="0">
                    <a:latin typeface="Trebuchet MS" pitchFamily="34" charset="0"/>
                    <a:sym typeface="Symbol" pitchFamily="18" charset="2"/>
                  </a:rPr>
                  <a:t> </a:t>
                </a:r>
                <a:r>
                  <a:rPr lang="en-US" sz="1600" dirty="0" err="1" smtClean="0">
                    <a:latin typeface="Trebuchet MS" pitchFamily="34" charset="0"/>
                    <a:sym typeface="Symbol" pitchFamily="18" charset="2"/>
                  </a:rPr>
                  <a:t>FoV</a:t>
                </a:r>
                <a:r>
                  <a:rPr lang="en-US" sz="1600" dirty="0" smtClean="0">
                    <a:latin typeface="Trebuchet MS" pitchFamily="34" charset="0"/>
                    <a:sym typeface="Symbol" pitchFamily="18" charset="2"/>
                  </a:rPr>
                  <a:t> = 0.9</a:t>
                </a:r>
                <a:endParaRPr lang="en-US" sz="1600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2590800" y="0"/>
                <a:ext cx="7406640" cy="74066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4587240" y="990600"/>
                <a:ext cx="36576" cy="365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29000" y="457200"/>
              <a:ext cx="1504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Trebuchet MS" pitchFamily="34" charset="0"/>
                  <a:sym typeface="Symbol" pitchFamily="18" charset="2"/>
                </a:rPr>
                <a:t>P-Cam 350 um pixel</a:t>
              </a:r>
              <a:endParaRPr lang="en-US" sz="16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810000" y="762000"/>
              <a:ext cx="1524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23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 Workshop II, Johns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 June 2017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2" r="6870"/>
          <a:stretch/>
        </p:blipFill>
        <p:spPr>
          <a:xfrm>
            <a:off x="289932" y="24161"/>
            <a:ext cx="8861502" cy="69806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304800"/>
            <a:ext cx="3352800" cy="30480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09600"/>
            <a:ext cx="41148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,&#10;        Times, serif"/>
              </a:rPr>
              <a:t>Hi Gordon,</a:t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/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>Oy vey!  Really!</a:t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/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>I have only the fondest memories of </a:t>
            </a:r>
            <a:r>
              <a:rPr lang="en-US" sz="2000" dirty="0" smtClean="0">
                <a:latin typeface="Times New Roman,&#10;        Times, serif"/>
              </a:rPr>
              <a:t>working with George. </a:t>
            </a:r>
            <a:r>
              <a:rPr lang="en-US" sz="2000" dirty="0" err="1" smtClean="0">
                <a:latin typeface="Times New Roman,&#10;        Times, serif"/>
              </a:rPr>
              <a:t>Nonethe</a:t>
            </a:r>
            <a:r>
              <a:rPr lang="en-US" sz="2000" dirty="0" smtClean="0">
                <a:latin typeface="Times New Roman,&#10;        Times, serif"/>
              </a:rPr>
              <a:t>- less, </a:t>
            </a:r>
            <a:r>
              <a:rPr lang="en-US" sz="2000" dirty="0">
                <a:latin typeface="Times New Roman,&#10;        Times, serif"/>
              </a:rPr>
              <a:t>looking at this photo now, I wish the Cornell Chronicle had destroyed it and all vestiges of it years ago - I look like a cross between a 70's rocker and a Mexican bandito.  Speaking for myself, I'm afraid an updated photo would carry the caption: "Time Ravages Former Cornell Grad Student".</a:t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/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/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>Best regards,</a:t>
            </a:r>
            <a:br>
              <a:rPr lang="en-US" sz="2000" dirty="0">
                <a:latin typeface="Times New Roman,&#10;        Times, serif"/>
              </a:rPr>
            </a:br>
            <a:r>
              <a:rPr lang="en-US" sz="2000" dirty="0">
                <a:latin typeface="Times New Roman,&#10;        Times, serif"/>
              </a:rPr>
              <a:t>Gary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CCAT-prime and Herschel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025"/>
          <a:stretch/>
        </p:blipFill>
        <p:spPr>
          <a:xfrm>
            <a:off x="1696" y="1447800"/>
            <a:ext cx="9106992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6019800"/>
            <a:ext cx="271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Courtesy of B. </a:t>
            </a:r>
            <a:r>
              <a:rPr lang="en-US" sz="2000" b="1" dirty="0" err="1" smtClean="0"/>
              <a:t>Magnelli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924800" cy="10081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CCAT-p Explores FIR Luminosity Function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657600" y="1295400"/>
            <a:ext cx="27432" cy="2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7" r="9747" b="8386"/>
          <a:stretch/>
        </p:blipFill>
        <p:spPr>
          <a:xfrm>
            <a:off x="-152400" y="914400"/>
            <a:ext cx="8624457" cy="533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6019800"/>
            <a:ext cx="2715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Courtesy of B. </a:t>
            </a:r>
            <a:r>
              <a:rPr lang="en-US" sz="2000" b="1" dirty="0" err="1" smtClean="0"/>
              <a:t>Magnelli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artha Haynes\Documents\a3303\nowims\highz1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0" r="2000"/>
          <a:stretch/>
        </p:blipFill>
        <p:spPr bwMode="auto">
          <a:xfrm>
            <a:off x="3429001" y="1922261"/>
            <a:ext cx="5688980" cy="4478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EoR</a:t>
            </a:r>
            <a:r>
              <a:rPr lang="en-US" b="1" dirty="0" smtClean="0"/>
              <a:t>-IM:  Intensity </a:t>
            </a:r>
            <a:r>
              <a:rPr lang="en-US" b="1" dirty="0"/>
              <a:t>Mapping of [CII] in the Epoch of Reionization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-4948" y="1371600"/>
            <a:ext cx="4267200" cy="4800600"/>
          </a:xfrm>
        </p:spPr>
        <p:txBody>
          <a:bodyPr/>
          <a:lstStyle/>
          <a:p>
            <a:pPr marL="233363" indent="-233363"/>
            <a:r>
              <a:rPr lang="en-US" sz="2600" dirty="0" smtClean="0"/>
              <a:t>Aggregate [CII] signal from star forming galaxies at z ~ 5 to 9  </a:t>
            </a:r>
            <a:r>
              <a:rPr lang="en-US" sz="2600" dirty="0" smtClean="0">
                <a:sym typeface="Symbol" panose="05050102010706020507" pitchFamily="18" charset="2"/>
              </a:rPr>
              <a:t> 3-D information:</a:t>
            </a:r>
            <a:endParaRPr lang="en-US" sz="2600" dirty="0" smtClean="0"/>
          </a:p>
          <a:p>
            <a:pPr marL="233363" lvl="1" indent="0">
              <a:buNone/>
            </a:pPr>
            <a:endParaRPr lang="en-US" sz="26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8699" y="2667000"/>
            <a:ext cx="3581400" cy="365760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lvl="1" indent="-233363"/>
            <a:r>
              <a:rPr lang="en-US" sz="2400" dirty="0" smtClean="0"/>
              <a:t>Reveals the </a:t>
            </a:r>
            <a:r>
              <a:rPr lang="en-US" sz="2400" b="1" i="1" dirty="0" smtClean="0"/>
              <a:t>process of reionization </a:t>
            </a:r>
            <a:r>
              <a:rPr lang="en-US" sz="2400" dirty="0" smtClean="0"/>
              <a:t>and the </a:t>
            </a:r>
            <a:r>
              <a:rPr lang="en-US" sz="2400" b="1" i="1" dirty="0" smtClean="0"/>
              <a:t>underlying dark matter distribution over the cosmic time when the first galaxies formed</a:t>
            </a:r>
          </a:p>
          <a:p>
            <a:pPr marL="176213"/>
            <a:r>
              <a:rPr lang="en-US" sz="2400" dirty="0" smtClean="0"/>
              <a:t>Combine with SKA 21 cm HI line tracing neutral ISM concentrations</a:t>
            </a:r>
          </a:p>
          <a:p>
            <a:pPr lvl="1"/>
            <a:endParaRPr lang="en-US" sz="32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40"/>
            <a:ext cx="8229600" cy="8884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Intensity Mapping of [CII] from the EOR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33400"/>
            <a:ext cx="8763000" cy="5791200"/>
          </a:xfrm>
        </p:spPr>
        <p:txBody>
          <a:bodyPr/>
          <a:lstStyle/>
          <a:p>
            <a:pPr marL="1536700" indent="-1536700">
              <a:buNone/>
            </a:pP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400" dirty="0"/>
              <a:t>Measure large scale spatial fluctuations of collective aggregate of faint galaxies via redshifted [CII] 158 </a:t>
            </a:r>
            <a:r>
              <a:rPr lang="en-US" sz="2400" dirty="0">
                <a:sym typeface="Symbol"/>
              </a:rPr>
              <a:t>m line (+possibly </a:t>
            </a:r>
            <a:r>
              <a:rPr lang="en-US" sz="2400" dirty="0" smtClean="0">
                <a:sym typeface="Symbol"/>
              </a:rPr>
              <a:t>other lines at </a:t>
            </a:r>
            <a:r>
              <a:rPr lang="en-US" sz="2400" dirty="0">
                <a:sym typeface="Symbol"/>
              </a:rPr>
              <a:t>other z’s)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Resolution into individual galaxies not required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Clustering scale 0.5 to 1 </a:t>
            </a:r>
            <a:r>
              <a:rPr lang="en-US" dirty="0" err="1" smtClean="0"/>
              <a:t>Mpc</a:t>
            </a:r>
            <a:r>
              <a:rPr lang="en-US" dirty="0"/>
              <a:t> </a:t>
            </a:r>
            <a:r>
              <a:rPr lang="en-US" dirty="0" smtClean="0"/>
              <a:t>or ~1-2’ at </a:t>
            </a:r>
            <a:r>
              <a:rPr lang="en-US" dirty="0"/>
              <a:t>z = </a:t>
            </a:r>
            <a:r>
              <a:rPr lang="en-US" dirty="0" smtClean="0"/>
              <a:t>5-9, </a:t>
            </a:r>
            <a:r>
              <a:rPr lang="en-US" dirty="0"/>
              <a:t>- </a:t>
            </a:r>
            <a:r>
              <a:rPr lang="en-US" dirty="0" smtClean="0"/>
              <a:t>good match for 6-m aperture (40”@ 1mm)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16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surveys:</a:t>
            </a:r>
            <a:r>
              <a:rPr lang="en-US" dirty="0" smtClean="0"/>
              <a:t> spectral/spatial mapping speed critical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/>
              <a:t>FoV</a:t>
            </a:r>
            <a:r>
              <a:rPr lang="en-US" dirty="0" smtClean="0"/>
              <a:t> ~ &gt; 1</a:t>
            </a:r>
            <a:r>
              <a:rPr lang="en-US" dirty="0" smtClean="0">
                <a:sym typeface="Symbol" panose="05050102010706020507" pitchFamily="18" charset="2"/>
              </a:rPr>
              <a:t> matches 40 </a:t>
            </a:r>
            <a:r>
              <a:rPr lang="en-US" dirty="0" err="1" smtClean="0">
                <a:sym typeface="Symbol" panose="05050102010706020507" pitchFamily="18" charset="2"/>
              </a:rPr>
              <a:t>Mpc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 void size-scale: systematics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Need </a:t>
            </a:r>
            <a:r>
              <a:rPr lang="en-US" sz="2400" dirty="0"/>
              <a:t>moderate spectral resolution </a:t>
            </a:r>
            <a:r>
              <a:rPr lang="en-US" sz="2400" dirty="0" smtClean="0"/>
              <a:t>R ~ 300-500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Bandwidth of z ~ 5-9 signal is 0.95-1.6 </a:t>
            </a:r>
            <a:r>
              <a:rPr lang="en-US" sz="2400" dirty="0"/>
              <a:t>mm </a:t>
            </a:r>
            <a:r>
              <a:rPr lang="en-US" sz="2400" dirty="0" smtClean="0"/>
              <a:t>(190-315 GHz)</a:t>
            </a:r>
            <a:endParaRPr lang="en-US" sz="2400" dirty="0"/>
          </a:p>
          <a:p>
            <a:pPr lvl="2">
              <a:spcBef>
                <a:spcPts val="0"/>
              </a:spcBef>
            </a:pPr>
            <a:r>
              <a:rPr lang="en-US" dirty="0" smtClean="0"/>
              <a:t>Identify interloper lower z CO by line multiplicity – complete at z &gt; 0.8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Sensitivity is at a premium:  high site, very low emissivity telescope is  essential!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Prediction of the [CII] Signal Strength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62561" cy="5189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4038600"/>
            <a:ext cx="3124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5867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2514600"/>
            <a:ext cx="5084277" cy="1524000"/>
            <a:chOff x="1905000" y="2514600"/>
            <a:chExt cx="5084277" cy="15240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4724400" y="2895600"/>
              <a:ext cx="381000" cy="1143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05000" y="2514600"/>
              <a:ext cx="508427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Noise requirement = 8 </a:t>
              </a:r>
              <a:r>
                <a:rPr lang="en-US" sz="2400" dirty="0" smtClean="0">
                  <a:sym typeface="Symbol" panose="05050102010706020507" pitchFamily="18" charset="2"/>
                </a:rPr>
                <a:t> 10</a:t>
              </a:r>
              <a:r>
                <a:rPr lang="en-US" sz="2400" baseline="30000" dirty="0" smtClean="0">
                  <a:sym typeface="Symbol" panose="05050102010706020507" pitchFamily="18" charset="2"/>
                </a:rPr>
                <a:t>-14</a:t>
              </a:r>
              <a:r>
                <a:rPr lang="en-US" sz="2400" dirty="0" smtClean="0">
                  <a:sym typeface="Symbol" panose="05050102010706020507" pitchFamily="18" charset="2"/>
                </a:rPr>
                <a:t> W/m</a:t>
              </a:r>
              <a:r>
                <a:rPr lang="en-US" sz="2400" baseline="30000" dirty="0" smtClean="0">
                  <a:sym typeface="Symbol" panose="05050102010706020507" pitchFamily="18" charset="2"/>
                </a:rPr>
                <a:t>2</a:t>
              </a:r>
              <a:r>
                <a:rPr lang="en-US" sz="2400" dirty="0" smtClean="0">
                  <a:sym typeface="Symbol" panose="05050102010706020507" pitchFamily="18" charset="2"/>
                </a:rPr>
                <a:t>/</a:t>
              </a:r>
              <a:r>
                <a:rPr lang="en-US" sz="2400" dirty="0" err="1" smtClean="0">
                  <a:sym typeface="Symbol" panose="05050102010706020507" pitchFamily="18" charset="2"/>
                </a:rPr>
                <a:t>sr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52800" y="762000"/>
            <a:ext cx="2842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Gong et al 2012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2667000"/>
            <a:ext cx="100059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RP = 500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2057400"/>
            <a:ext cx="31242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2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Large BW </a:t>
            </a:r>
            <a:r>
              <a:rPr lang="en-US" b="1" dirty="0" smtClean="0">
                <a:sym typeface="Symbol" panose="05050102010706020507" pitchFamily="18" charset="2"/>
              </a:rPr>
              <a:t> </a:t>
            </a:r>
            <a:r>
              <a:rPr lang="en-US" b="1" dirty="0" err="1" smtClean="0">
                <a:sym typeface="Symbol" panose="05050102010706020507" pitchFamily="18" charset="2"/>
              </a:rPr>
              <a:t>FoV</a:t>
            </a:r>
            <a:r>
              <a:rPr lang="en-US" b="1" dirty="0" smtClean="0">
                <a:sym typeface="Symbol" panose="05050102010706020507" pitchFamily="18" charset="2"/>
              </a:rPr>
              <a:t> Spectrometer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229600" cy="4953000"/>
          </a:xfrm>
        </p:spPr>
        <p:txBody>
          <a:bodyPr/>
          <a:lstStyle/>
          <a:p>
            <a:r>
              <a:rPr lang="en-US" sz="2800" dirty="0" smtClean="0"/>
              <a:t>Trans-mm wave from ~ 0.95 to 1.6 mm (315-188 GHz)</a:t>
            </a:r>
          </a:p>
          <a:p>
            <a:r>
              <a:rPr lang="en-US" sz="2800" dirty="0" smtClean="0"/>
              <a:t>Direct detection for optimal sensitivity</a:t>
            </a:r>
          </a:p>
          <a:p>
            <a:r>
              <a:rPr lang="en-US" sz="2800" dirty="0" smtClean="0"/>
              <a:t>Resolving power requirement is modest, ~ 500 or 600 km/sec</a:t>
            </a:r>
          </a:p>
          <a:p>
            <a:r>
              <a:rPr lang="en-US" sz="2800" dirty="0" smtClean="0"/>
              <a:t>Need a spectral </a:t>
            </a:r>
            <a:r>
              <a:rPr lang="en-US" sz="2800" dirty="0" smtClean="0">
                <a:sym typeface="Symbol" panose="05050102010706020507" pitchFamily="18" charset="2"/>
              </a:rPr>
              <a:t> spatial product &gt; 20,000 to complete a 16</a:t>
            </a:r>
            <a:r>
              <a:rPr lang="en-US" sz="2800" baseline="30000" dirty="0" smtClean="0">
                <a:sym typeface="Symbol" panose="05050102010706020507" pitchFamily="18" charset="2"/>
              </a:rPr>
              <a:t>2</a:t>
            </a:r>
            <a:r>
              <a:rPr lang="en-US" sz="2800" dirty="0" smtClean="0">
                <a:sym typeface="Symbol" panose="05050102010706020507" pitchFamily="18" charset="2"/>
              </a:rPr>
              <a:t> survey in 4000 hours.</a:t>
            </a:r>
          </a:p>
          <a:p>
            <a:r>
              <a:rPr lang="en-US" sz="2800" dirty="0" smtClean="0">
                <a:sym typeface="Symbol" panose="05050102010706020507" pitchFamily="18" charset="2"/>
              </a:rPr>
              <a:t>Spectrometer extremes:</a:t>
            </a:r>
          </a:p>
          <a:p>
            <a:pPr lvl="1"/>
            <a:r>
              <a:rPr lang="en-US" sz="2400" dirty="0" smtClean="0"/>
              <a:t>312 spectral positions, 64 spatial positions w/ grating</a:t>
            </a:r>
          </a:p>
          <a:p>
            <a:pPr lvl="1"/>
            <a:r>
              <a:rPr lang="en-US" sz="2400" dirty="0" smtClean="0"/>
              <a:t>1 spectral sample, 20,000 spatial positions w/ FPI</a:t>
            </a:r>
          </a:p>
          <a:p>
            <a:endParaRPr lang="en-US" sz="280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EoR</a:t>
            </a:r>
            <a:r>
              <a:rPr lang="en-US" b="1" dirty="0" smtClean="0"/>
              <a:t> IM Science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257799"/>
          </a:xfrm>
        </p:spPr>
        <p:txBody>
          <a:bodyPr/>
          <a:lstStyle/>
          <a:p>
            <a:r>
              <a:rPr lang="en-US" sz="2800" dirty="0" smtClean="0"/>
              <a:t>The spectral multiplexer is challenging at present</a:t>
            </a:r>
          </a:p>
          <a:p>
            <a:r>
              <a:rPr lang="en-US" sz="2800" dirty="0" smtClean="0"/>
              <a:t>The spatial multiplexer is very straight-forward</a:t>
            </a:r>
          </a:p>
          <a:p>
            <a:r>
              <a:rPr lang="en-US" sz="2800" dirty="0" smtClean="0"/>
              <a:t>Requirement:  </a:t>
            </a:r>
            <a:r>
              <a:rPr lang="en-US" sz="2800" dirty="0" err="1" smtClean="0"/>
              <a:t>EoR</a:t>
            </a:r>
            <a:r>
              <a:rPr lang="en-US" sz="2800" dirty="0" smtClean="0"/>
              <a:t> IM 16</a:t>
            </a:r>
            <a:r>
              <a:rPr lang="en-US" sz="2800" baseline="30000" dirty="0" smtClean="0"/>
              <a:t>(</a:t>
            </a:r>
            <a:r>
              <a:rPr lang="en-US" sz="2800" dirty="0" smtClean="0">
                <a:sym typeface="Symbol" panose="05050102010706020507" pitchFamily="18" charset="2"/>
              </a:rPr>
              <a:t></a:t>
            </a:r>
            <a:r>
              <a:rPr lang="en-US" sz="2800" baseline="30000" dirty="0" smtClean="0"/>
              <a:t>)2</a:t>
            </a:r>
            <a:r>
              <a:rPr lang="en-US" sz="2800" dirty="0" smtClean="0"/>
              <a:t> survey in 4000 hours</a:t>
            </a:r>
          </a:p>
          <a:p>
            <a:pPr marL="0" indent="0">
              <a:buNone/>
            </a:pPr>
            <a:r>
              <a:rPr lang="en-US" sz="2800" dirty="0" smtClean="0"/>
              <a:t>Predictions: 90” beams with top 2 quartiles of weather: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Using 3.2 cameras</a:t>
            </a:r>
            <a:r>
              <a:rPr lang="en-US" sz="2800" dirty="0"/>
              <a:t> </a:t>
            </a:r>
            <a:r>
              <a:rPr lang="en-US" sz="2800" dirty="0" smtClean="0"/>
              <a:t>dichroic pixels tuned to 1.1 and 1.4 mm  wavelength, we can survey </a:t>
            </a:r>
            <a:r>
              <a:rPr lang="en-US" sz="2800" dirty="0">
                <a:sym typeface="Symbol" panose="05050102010706020507" pitchFamily="18" charset="2"/>
              </a:rPr>
              <a:t>a </a:t>
            </a:r>
            <a:r>
              <a:rPr lang="en-US" sz="2800" dirty="0"/>
              <a:t>16</a:t>
            </a:r>
            <a:r>
              <a:rPr lang="en-US" sz="2800" baseline="30000" dirty="0"/>
              <a:t>(</a:t>
            </a:r>
            <a:r>
              <a:rPr lang="en-US" sz="2800" dirty="0">
                <a:sym typeface="Symbol" panose="05050102010706020507" pitchFamily="18" charset="2"/>
              </a:rPr>
              <a:t></a:t>
            </a:r>
            <a:r>
              <a:rPr lang="en-US" sz="2800" baseline="30000" dirty="0"/>
              <a:t>)2</a:t>
            </a:r>
            <a:r>
              <a:rPr lang="en-US" sz="2800" dirty="0"/>
              <a:t> field </a:t>
            </a:r>
            <a:r>
              <a:rPr lang="en-US" sz="2800" dirty="0" smtClean="0"/>
              <a:t>to the required a 1</a:t>
            </a:r>
            <a:r>
              <a:rPr lang="en-US" sz="2800" dirty="0" smtClean="0">
                <a:sym typeface="Symbol" panose="05050102010706020507" pitchFamily="18" charset="2"/>
              </a:rPr>
              <a:t> noise limit of 8  10</a:t>
            </a:r>
            <a:r>
              <a:rPr lang="en-US" sz="2800" baseline="30000" dirty="0" smtClean="0">
                <a:sym typeface="Symbol" panose="05050102010706020507" pitchFamily="18" charset="2"/>
              </a:rPr>
              <a:t>-14</a:t>
            </a:r>
            <a:r>
              <a:rPr lang="en-US" sz="2800" dirty="0" smtClean="0">
                <a:sym typeface="Symbol" panose="05050102010706020507" pitchFamily="18" charset="2"/>
              </a:rPr>
              <a:t> W/m</a:t>
            </a:r>
            <a:r>
              <a:rPr lang="en-US" sz="2800" baseline="30000" dirty="0" smtClean="0">
                <a:sym typeface="Symbol" panose="05050102010706020507" pitchFamily="18" charset="2"/>
              </a:rPr>
              <a:t>2</a:t>
            </a:r>
            <a:r>
              <a:rPr lang="en-US" sz="2800" dirty="0" smtClean="0">
                <a:sym typeface="Symbol" panose="05050102010706020507" pitchFamily="18" charset="2"/>
              </a:rPr>
              <a:t>/</a:t>
            </a:r>
            <a:r>
              <a:rPr lang="en-US" sz="2800" dirty="0" err="1">
                <a:sym typeface="Symbol" panose="05050102010706020507" pitchFamily="18" charset="2"/>
              </a:rPr>
              <a:t>s</a:t>
            </a:r>
            <a:r>
              <a:rPr lang="en-US" sz="2800" dirty="0" err="1" smtClean="0">
                <a:sym typeface="Symbol" panose="05050102010706020507" pitchFamily="18" charset="2"/>
              </a:rPr>
              <a:t>r</a:t>
            </a:r>
            <a:r>
              <a:rPr lang="en-US" sz="2800" dirty="0" smtClean="0">
                <a:sym typeface="Symbol" panose="05050102010706020507" pitchFamily="18" charset="2"/>
              </a:rPr>
              <a:t> in </a:t>
            </a:r>
          </a:p>
          <a:p>
            <a:pPr marL="0" indent="0" algn="ctr">
              <a:buNone/>
            </a:pPr>
            <a:r>
              <a:rPr lang="en-US" sz="2800" dirty="0" smtClean="0"/>
              <a:t>4000 hours integration time</a:t>
            </a:r>
          </a:p>
          <a:p>
            <a:pPr marL="0" indent="0" algn="ctr">
              <a:buNone/>
            </a:pPr>
            <a:r>
              <a:rPr lang="en-US" sz="2800" dirty="0" smtClean="0"/>
              <a:t>Total number of pixels:  3.2 </a:t>
            </a:r>
            <a:r>
              <a:rPr lang="en-US" sz="2800" dirty="0" smtClean="0">
                <a:sym typeface="Symbol" panose="05050102010706020507" pitchFamily="18" charset="2"/>
              </a:rPr>
              <a:t> </a:t>
            </a:r>
            <a:r>
              <a:rPr lang="en-US" sz="2800" dirty="0" smtClean="0"/>
              <a:t>1050 (dichroic) or 6.4 </a:t>
            </a:r>
            <a:r>
              <a:rPr lang="en-US" sz="2800" dirty="0" smtClean="0">
                <a:sym typeface="Symbol" panose="05050102010706020507" pitchFamily="18" charset="2"/>
              </a:rPr>
              <a:t> 1050 single color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3962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One third (or even 1/6</a:t>
            </a:r>
            <a:r>
              <a:rPr lang="en-US" sz="3200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3200" i="1" dirty="0" smtClean="0">
                <a:solidFill>
                  <a:srgbClr val="FF0000"/>
                </a:solidFill>
              </a:rPr>
              <a:t>) the number of pixels of grating because we accepted 4 spatial modes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 Tough Experiment!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81600"/>
          </a:xfrm>
        </p:spPr>
        <p:txBody>
          <a:bodyPr/>
          <a:lstStyle/>
          <a:p>
            <a:r>
              <a:rPr lang="en-US" sz="2500" dirty="0" smtClean="0"/>
              <a:t>The zenith transmission is:</a:t>
            </a:r>
          </a:p>
          <a:p>
            <a:pPr lvl="1"/>
            <a:r>
              <a:rPr lang="en-US" sz="2300" dirty="0" smtClean="0"/>
              <a:t>97.9 to 96.6% at our site </a:t>
            </a:r>
          </a:p>
          <a:p>
            <a:pPr lvl="1"/>
            <a:r>
              <a:rPr lang="en-US" sz="2300" dirty="0" smtClean="0"/>
              <a:t>96.9 and 95.1% at ALMA site </a:t>
            </a:r>
          </a:p>
          <a:p>
            <a:r>
              <a:rPr lang="en-US" sz="2500" dirty="0" smtClean="0"/>
              <a:t>Telescope emissivity is 2%</a:t>
            </a:r>
          </a:p>
          <a:p>
            <a:pPr lvl="1"/>
            <a:r>
              <a:rPr lang="en-US" sz="2300" dirty="0" smtClean="0"/>
              <a:t>Going off-axis makes a difference!</a:t>
            </a:r>
          </a:p>
          <a:p>
            <a:r>
              <a:rPr lang="en-US" sz="2500" dirty="0" smtClean="0"/>
              <a:t>System emissivity is ~ 5.9%</a:t>
            </a:r>
          </a:p>
          <a:p>
            <a:pPr lvl="1"/>
            <a:r>
              <a:rPr lang="en-US" sz="2300" dirty="0" smtClean="0"/>
              <a:t>Going to 5600 m makes a difference!</a:t>
            </a:r>
          </a:p>
          <a:p>
            <a:pPr lvl="2"/>
            <a:r>
              <a:rPr lang="en-US" sz="2000" dirty="0" smtClean="0"/>
              <a:t>Would need 4.1 compared with 3.2 tubes</a:t>
            </a:r>
          </a:p>
          <a:p>
            <a:pPr lvl="1"/>
            <a:r>
              <a:rPr lang="en-US" sz="2300" dirty="0" smtClean="0"/>
              <a:t>Window emissivity makes a difference (2%)</a:t>
            </a:r>
          </a:p>
          <a:p>
            <a:r>
              <a:rPr lang="en-US" sz="2500" dirty="0" smtClean="0"/>
              <a:t>Spectrometer transmission is 40% including DQE of 80%</a:t>
            </a:r>
          </a:p>
          <a:p>
            <a:pPr marL="0" indent="0" algn="ctr">
              <a:buNone/>
            </a:pPr>
            <a:r>
              <a:rPr lang="en-US" sz="2500" dirty="0" smtClean="0"/>
              <a:t>Note that the same stringent requirements hold for the grating spectrometer</a:t>
            </a:r>
            <a:endParaRPr lang="en-US" sz="2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066800"/>
            <a:ext cx="2743200" cy="32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Fabry-Perots</a:t>
            </a:r>
            <a:r>
              <a:rPr lang="en-US" b="1" dirty="0" smtClean="0"/>
              <a:t> in Development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066800"/>
            <a:ext cx="3891776" cy="318367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343400"/>
            <a:ext cx="5516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FPI at 112 um for HIRMES on SOFIA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7244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These are based on free-standing metal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Developing silicon substrate-based FPI: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Silicon AR coatings (dual layer) with microstructures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Metalized (superconducting) broad-band reflectors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14400"/>
            <a:ext cx="4383001" cy="3304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14400"/>
            <a:ext cx="4419600" cy="33098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914400"/>
            <a:ext cx="5075814" cy="3352800"/>
          </a:xfrm>
          <a:prstGeom prst="rect">
            <a:avLst/>
          </a:prstGeom>
        </p:spPr>
      </p:pic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6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27" y="-33454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Comparisons to other Coeval Facilities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914400"/>
            <a:ext cx="8610600" cy="2895600"/>
          </a:xfrm>
        </p:spPr>
        <p:txBody>
          <a:bodyPr/>
          <a:lstStyle/>
          <a:p>
            <a:r>
              <a:rPr lang="en-US" sz="2400" b="1" dirty="0" err="1" smtClean="0"/>
              <a:t>EoR</a:t>
            </a:r>
            <a:r>
              <a:rPr lang="en-US" sz="2400" b="1" dirty="0" smtClean="0"/>
              <a:t> IM:  </a:t>
            </a:r>
            <a:r>
              <a:rPr lang="en-US" sz="2400" dirty="0" smtClean="0"/>
              <a:t>surface brightness: WFE, emissivity, site, and </a:t>
            </a:r>
            <a:r>
              <a:rPr lang="en-US" sz="2400" dirty="0" err="1" smtClean="0"/>
              <a:t>FoV</a:t>
            </a:r>
            <a:r>
              <a:rPr lang="en-US" sz="2400" dirty="0" smtClean="0"/>
              <a:t>:  </a:t>
            </a:r>
          </a:p>
          <a:p>
            <a:pPr lvl="1"/>
            <a:r>
              <a:rPr lang="en-US" sz="2400" dirty="0" smtClean="0"/>
              <a:t>Sensitivity (</a:t>
            </a:r>
            <a:r>
              <a:rPr lang="en-US" sz="2400" dirty="0" err="1" smtClean="0"/>
              <a:t>Jy</a:t>
            </a:r>
            <a:r>
              <a:rPr lang="en-US" sz="2400" dirty="0" smtClean="0"/>
              <a:t>/beam) </a:t>
            </a:r>
            <a:r>
              <a:rPr lang="en-US" sz="2400" dirty="0" smtClean="0">
                <a:sym typeface="Symbol" panose="05050102010706020507" pitchFamily="18" charset="2"/>
              </a:rPr>
              <a:t> </a:t>
            </a:r>
          </a:p>
          <a:p>
            <a:pPr lvl="2"/>
            <a:r>
              <a:rPr lang="en-US" sz="1800" dirty="0" smtClean="0">
                <a:sym typeface="Symbol" panose="05050102010706020507" pitchFamily="18" charset="2"/>
              </a:rPr>
              <a:t>1/</a:t>
            </a:r>
            <a:r>
              <a:rPr lang="en-US" sz="1800" dirty="0" err="1" smtClean="0">
                <a:sym typeface="Symbol" panose="05050102010706020507" pitchFamily="18" charset="2"/>
              </a:rPr>
              <a:t>Ruze</a:t>
            </a:r>
            <a:r>
              <a:rPr lang="en-US" sz="1800" dirty="0" smtClean="0">
                <a:sym typeface="Symbol" panose="05050102010706020507" pitchFamily="18" charset="2"/>
              </a:rPr>
              <a:t> Efficiency</a:t>
            </a:r>
          </a:p>
          <a:p>
            <a:pPr lvl="2"/>
            <a:r>
              <a:rPr lang="en-US" sz="1800" dirty="0" smtClean="0">
                <a:sym typeface="Symbol" panose="05050102010706020507" pitchFamily="18" charset="2"/>
              </a:rPr>
              <a:t>~ (System Emissivity)</a:t>
            </a:r>
            <a:r>
              <a:rPr lang="en-US" sz="1800" baseline="30000" dirty="0" smtClean="0">
                <a:sym typeface="Symbol" panose="05050102010706020507" pitchFamily="18" charset="2"/>
              </a:rPr>
              <a:t>1/2</a:t>
            </a:r>
            <a:r>
              <a:rPr lang="en-US" sz="1800" dirty="0" smtClean="0">
                <a:sym typeface="Symbol" panose="05050102010706020507" pitchFamily="18" charset="2"/>
              </a:rPr>
              <a:t> – telescope, warm optics and sky </a:t>
            </a:r>
          </a:p>
          <a:p>
            <a:pPr lvl="2"/>
            <a:r>
              <a:rPr lang="en-US" sz="1800" dirty="0" smtClean="0">
                <a:sym typeface="Symbol" panose="05050102010706020507" pitchFamily="18" charset="2"/>
              </a:rPr>
              <a:t>1/(warm transmission) – includes telescope efficiency, sky transparency</a:t>
            </a:r>
          </a:p>
          <a:p>
            <a:pPr lvl="1"/>
            <a:r>
              <a:rPr lang="en-US" sz="2400" dirty="0" smtClean="0"/>
              <a:t>Mapping Speed </a:t>
            </a:r>
            <a:r>
              <a:rPr lang="en-US" sz="2400" dirty="0" smtClean="0">
                <a:sym typeface="Symbol" panose="05050102010706020507" pitchFamily="18" charset="2"/>
              </a:rPr>
              <a:t> </a:t>
            </a:r>
          </a:p>
          <a:p>
            <a:pPr lvl="2"/>
            <a:r>
              <a:rPr lang="en-US" sz="1800" dirty="0" smtClean="0">
                <a:sym typeface="Symbol" panose="05050102010706020507" pitchFamily="18" charset="2"/>
              </a:rPr>
              <a:t>(Sensitivity referred to EOR beam)</a:t>
            </a:r>
            <a:r>
              <a:rPr lang="en-US" sz="1800" baseline="30000" dirty="0" smtClean="0">
                <a:sym typeface="Symbol" panose="05050102010706020507" pitchFamily="18" charset="2"/>
              </a:rPr>
              <a:t>2</a:t>
            </a:r>
            <a:endParaRPr lang="en-US" sz="1800" dirty="0" smtClean="0">
              <a:sym typeface="Symbol" panose="05050102010706020507" pitchFamily="18" charset="2"/>
            </a:endParaRPr>
          </a:p>
          <a:p>
            <a:pPr lvl="2"/>
            <a:r>
              <a:rPr lang="en-US" sz="1800" dirty="0" smtClean="0">
                <a:sym typeface="Symbol" panose="05050102010706020507" pitchFamily="18" charset="2"/>
              </a:rPr>
              <a:t>Field of view accepted/field of view of P-Cam </a:t>
            </a:r>
            <a:r>
              <a:rPr lang="en-US" sz="1800" dirty="0" err="1" smtClean="0">
                <a:sym typeface="Symbol" panose="05050102010706020507" pitchFamily="18" charset="2"/>
              </a:rPr>
              <a:t>subcamera</a:t>
            </a:r>
            <a:endParaRPr lang="en-US" sz="1800" dirty="0" smtClean="0">
              <a:sym typeface="Symbol" panose="05050102010706020507" pitchFamily="18" charset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" y="3886200"/>
          <a:ext cx="83058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438"/>
                <a:gridCol w="1386342"/>
                <a:gridCol w="653680"/>
                <a:gridCol w="1020010"/>
                <a:gridCol w="675312"/>
                <a:gridCol w="977153"/>
                <a:gridCol w="767764"/>
                <a:gridCol w="697966"/>
                <a:gridCol w="13261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WFE (</a:t>
                      </a:r>
                      <a:r>
                        <a:rPr lang="en-US" dirty="0" err="1" smtClean="0">
                          <a:sym typeface="Symbol" panose="05050102010706020507" pitchFamily="18" charset="2"/>
                        </a:rPr>
                        <a:t>rms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Ruze</a:t>
                      </a:r>
                      <a:r>
                        <a:rPr lang="en-US" dirty="0" smtClean="0"/>
                        <a:t> eff.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Med. </a:t>
                      </a:r>
                      <a:r>
                        <a:rPr lang="en-US" baseline="0" dirty="0" smtClean="0"/>
                        <a:t>PWV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baseline="-25000" dirty="0" smtClean="0">
                          <a:sym typeface="Symbol" panose="05050102010706020507" pitchFamily="18" charset="2"/>
                        </a:rPr>
                        <a:t>sky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(245 GHz)</a:t>
                      </a:r>
                      <a:endParaRPr lang="en-US" dirty="0" smtClean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tel. </a:t>
                      </a:r>
                      <a:r>
                        <a:rPr lang="en-US" baseline="0" dirty="0" err="1" smtClean="0"/>
                        <a:t>emis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Sens.</a:t>
                      </a:r>
                      <a:r>
                        <a:rPr lang="en-US" baseline="30000" dirty="0" smtClean="0"/>
                        <a:t>2</a:t>
                      </a:r>
                      <a:endParaRPr lang="en-US" baseline="0" dirty="0" smtClean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P-Cam </a:t>
                      </a:r>
                      <a:r>
                        <a:rPr lang="en-US" dirty="0" err="1" smtClean="0"/>
                        <a:t>FoV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FoV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(dia.)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Mapping</a:t>
                      </a:r>
                      <a:r>
                        <a:rPr lang="en-US" baseline="0" dirty="0" smtClean="0"/>
                        <a:t> Speed</a:t>
                      </a: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APEX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97%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0.945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1/16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JCMT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93%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1/28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58%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1/77</a:t>
                      </a:r>
                      <a:endParaRPr lang="en-US" dirty="0" smtClean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CCAT-p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99%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0.962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7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baseline="30000" dirty="0" smtClean="0"/>
                        <a:t>1</a:t>
                      </a:r>
                      <a:r>
                        <a:rPr lang="en-US" baseline="0" dirty="0" smtClean="0"/>
                        <a:t>This weather is only 4 months/year; 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Refers to a 65” beam and source elevation of 50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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1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077200" cy="2107660"/>
          </a:xfrm>
        </p:spPr>
        <p:txBody>
          <a:bodyPr>
            <a:normAutofit/>
          </a:bodyPr>
          <a:lstStyle/>
          <a:p>
            <a:r>
              <a:rPr lang="en-US" b="1" dirty="0" smtClean="0"/>
              <a:t>CCAT-p:  a </a:t>
            </a:r>
            <a:r>
              <a:rPr lang="en-US" b="1" dirty="0"/>
              <a:t>h</a:t>
            </a:r>
            <a:r>
              <a:rPr lang="en-US" b="1" dirty="0" smtClean="0"/>
              <a:t>igh </a:t>
            </a:r>
            <a:r>
              <a:rPr lang="en-US" b="1" dirty="0"/>
              <a:t>t</a:t>
            </a:r>
            <a:r>
              <a:rPr lang="en-US" b="1" dirty="0" smtClean="0"/>
              <a:t>hroughput</a:t>
            </a:r>
            <a:r>
              <a:rPr lang="en-US" b="1" dirty="0"/>
              <a:t>, </a:t>
            </a:r>
            <a:r>
              <a:rPr lang="en-US" b="1" dirty="0" smtClean="0"/>
              <a:t>high </a:t>
            </a:r>
            <a:r>
              <a:rPr lang="en-US" b="1" dirty="0"/>
              <a:t>s</a:t>
            </a:r>
            <a:r>
              <a:rPr lang="en-US" b="1" dirty="0" smtClean="0"/>
              <a:t>ensitivity </a:t>
            </a:r>
            <a:r>
              <a:rPr lang="en-US" b="1" dirty="0"/>
              <a:t>t</a:t>
            </a:r>
            <a:r>
              <a:rPr lang="en-US" b="1" dirty="0" smtClean="0"/>
              <a:t>elescope </a:t>
            </a:r>
            <a:r>
              <a:rPr lang="en-US" b="1" dirty="0"/>
              <a:t>for </a:t>
            </a:r>
            <a:r>
              <a:rPr lang="en-US" b="1" dirty="0" smtClean="0"/>
              <a:t>star </a:t>
            </a:r>
            <a:r>
              <a:rPr lang="en-US" b="1" dirty="0"/>
              <a:t>and </a:t>
            </a:r>
            <a:r>
              <a:rPr lang="en-US" b="1" dirty="0" smtClean="0"/>
              <a:t>galaxy </a:t>
            </a:r>
            <a:r>
              <a:rPr lang="en-US" b="1" dirty="0"/>
              <a:t>f</a:t>
            </a:r>
            <a:r>
              <a:rPr lang="en-US" b="1" dirty="0" smtClean="0"/>
              <a:t>ormation </a:t>
            </a:r>
            <a:r>
              <a:rPr lang="en-US" b="1" dirty="0"/>
              <a:t>and </a:t>
            </a:r>
            <a:r>
              <a:rPr lang="en-US" b="1" dirty="0" smtClean="0"/>
              <a:t>cosmology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3276600"/>
            <a:ext cx="8229600" cy="2971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Gordon Stacey</a:t>
            </a:r>
          </a:p>
          <a:p>
            <a:pPr marL="0" indent="0" algn="ctr">
              <a:buNone/>
            </a:pPr>
            <a:r>
              <a:rPr lang="en-US" dirty="0" smtClean="0"/>
              <a:t>Cornell University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Representing the CCAT consortium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2761"/>
              </p:ext>
            </p:extLst>
          </p:nvPr>
        </p:nvGraphicFramePr>
        <p:xfrm>
          <a:off x="152400" y="4267200"/>
          <a:ext cx="831137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976"/>
                <a:gridCol w="1387271"/>
                <a:gridCol w="654118"/>
                <a:gridCol w="1020696"/>
                <a:gridCol w="675766"/>
                <a:gridCol w="773388"/>
                <a:gridCol w="838122"/>
                <a:gridCol w="768278"/>
                <a:gridCol w="13917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WFE (</a:t>
                      </a:r>
                      <a:r>
                        <a:rPr lang="en-US" dirty="0" err="1" smtClean="0">
                          <a:sym typeface="Symbol" panose="05050102010706020507" pitchFamily="18" charset="2"/>
                        </a:rPr>
                        <a:t>rms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Ruze</a:t>
                      </a:r>
                      <a:r>
                        <a:rPr lang="en-US" dirty="0" smtClean="0"/>
                        <a:t> eff.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Med. 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PWV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baseline="-25000" dirty="0" smtClean="0">
                          <a:sym typeface="Symbol" panose="05050102010706020507" pitchFamily="18" charset="2"/>
                        </a:rPr>
                        <a:t>sky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(245 GHz)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tel. </a:t>
                      </a:r>
                      <a:r>
                        <a:rPr lang="en-US" baseline="0" dirty="0" err="1" smtClean="0"/>
                        <a:t>emis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Sens.</a:t>
                      </a:r>
                      <a:r>
                        <a:rPr lang="en-US" baseline="30000" dirty="0" smtClean="0"/>
                        <a:t>2</a:t>
                      </a:r>
                      <a:endParaRPr lang="en-US" baseline="0" dirty="0" smtClean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P-Cam </a:t>
                      </a:r>
                      <a:r>
                        <a:rPr lang="en-US" dirty="0" err="1" smtClean="0"/>
                        <a:t>FoV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FoV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(dia.)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Mapping</a:t>
                      </a:r>
                      <a:r>
                        <a:rPr lang="en-US" baseline="0" dirty="0" smtClean="0"/>
                        <a:t> Speed</a:t>
                      </a: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APEX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97%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0.945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1/16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JCMT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93%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 panose="05050102010706020507" pitchFamily="18" charset="2"/>
                        </a:rPr>
                        <a:t>1/28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58%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0.901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1/77</a:t>
                      </a:r>
                      <a:endParaRPr lang="en-US" dirty="0" smtClean="0"/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CCAT-p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99%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0.962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7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baseline="30000" dirty="0" smtClean="0"/>
                        <a:t>1</a:t>
                      </a:r>
                      <a:r>
                        <a:rPr lang="en-US" baseline="0" dirty="0" smtClean="0"/>
                        <a:t>This weather is only 4 months/year; 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Refers to a 65” beam and source elevation of 50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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Comparisons to other Coeval Facilities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312" y="609600"/>
            <a:ext cx="8610600" cy="533400"/>
          </a:xfrm>
        </p:spPr>
        <p:txBody>
          <a:bodyPr/>
          <a:lstStyle/>
          <a:p>
            <a:r>
              <a:rPr lang="en-US" sz="2200" b="1" dirty="0" err="1" smtClean="0"/>
              <a:t>kSZ</a:t>
            </a:r>
            <a:r>
              <a:rPr lang="en-US" sz="2200" b="1" dirty="0" smtClean="0"/>
              <a:t>; </a:t>
            </a:r>
            <a:r>
              <a:rPr lang="en-US" sz="2200" b="1" dirty="0" err="1" smtClean="0"/>
              <a:t>GEvo</a:t>
            </a:r>
            <a:r>
              <a:rPr lang="en-US" sz="2200" b="1" dirty="0" smtClean="0"/>
              <a:t>:  </a:t>
            </a:r>
            <a:r>
              <a:rPr lang="en-US" sz="2200" dirty="0" smtClean="0"/>
              <a:t>short </a:t>
            </a:r>
            <a:r>
              <a:rPr lang="en-US" sz="2200" dirty="0" err="1" smtClean="0"/>
              <a:t>submm</a:t>
            </a:r>
            <a:r>
              <a:rPr lang="en-US" sz="2200" dirty="0" smtClean="0"/>
              <a:t> bands:  WFE, emissivity, site, and </a:t>
            </a:r>
            <a:r>
              <a:rPr lang="en-US" sz="2200" dirty="0" err="1" smtClean="0"/>
              <a:t>FoV</a:t>
            </a:r>
            <a:r>
              <a:rPr lang="en-US" sz="2200" dirty="0" smtClean="0"/>
              <a:t>: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57764"/>
              </p:ext>
            </p:extLst>
          </p:nvPr>
        </p:nvGraphicFramePr>
        <p:xfrm>
          <a:off x="228600" y="1371600"/>
          <a:ext cx="8382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790"/>
                <a:gridCol w="1399059"/>
                <a:gridCol w="659677"/>
                <a:gridCol w="1029369"/>
                <a:gridCol w="808789"/>
                <a:gridCol w="735263"/>
                <a:gridCol w="735263"/>
                <a:gridCol w="808789"/>
                <a:gridCol w="1397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WFE (</a:t>
                      </a:r>
                      <a:r>
                        <a:rPr lang="en-US" dirty="0" err="1" smtClean="0">
                          <a:sym typeface="Symbol" panose="05050102010706020507" pitchFamily="18" charset="2"/>
                        </a:rPr>
                        <a:t>rms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Ruze</a:t>
                      </a:r>
                      <a:r>
                        <a:rPr lang="en-US" dirty="0" smtClean="0"/>
                        <a:t> eff.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Q 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PWV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baseline="-25000" dirty="0" smtClean="0">
                          <a:sym typeface="Symbol" panose="05050102010706020507" pitchFamily="18" charset="2"/>
                        </a:rPr>
                        <a:t>sky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(860 GHz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tel. </a:t>
                      </a:r>
                      <a:r>
                        <a:rPr lang="en-US" baseline="0" dirty="0" err="1" smtClean="0"/>
                        <a:t>emis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Sens.</a:t>
                      </a:r>
                      <a:r>
                        <a:rPr lang="en-US" baseline="30000" dirty="0" smtClean="0"/>
                        <a:t>2</a:t>
                      </a:r>
                      <a:endParaRPr lang="en-US" baseline="0" dirty="0" smtClean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P-Cam </a:t>
                      </a:r>
                      <a:r>
                        <a:rPr lang="en-US" dirty="0" err="1" smtClean="0"/>
                        <a:t>FoV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FoV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(dia.)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Mapping</a:t>
                      </a:r>
                      <a:r>
                        <a:rPr lang="en-US" baseline="0" dirty="0" smtClean="0"/>
                        <a:t> Speed</a:t>
                      </a: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APEX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69%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1/1.4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-1/5.9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4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JCMT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44%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19.8’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1/8.3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-1/56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LMT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211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</a:t>
                      </a:r>
                      <a:r>
                        <a:rPr lang="en-US" dirty="0" smtClean="0">
                          <a:solidFill>
                            <a:srgbClr val="F211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>
                          <a:solidFill>
                            <a:srgbClr val="F211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4%</a:t>
                      </a:r>
                      <a:endParaRPr lang="en-US" dirty="0">
                        <a:solidFill>
                          <a:srgbClr val="F211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r>
                        <a:rPr lang="en-US" baseline="30000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1.47</a:t>
                      </a:r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1/8.6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-1/640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4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8288" marR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CCAT-p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 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dirty="0" smtClean="0"/>
                        <a:t>, 87%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54’</a:t>
                      </a:r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88" marR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dirty="0" smtClean="0">
                          <a:sym typeface="Symbol" panose="05050102010706020507" pitchFamily="18" charset="2"/>
                        </a:rPr>
                        <a:t>7</a:t>
                      </a:r>
                      <a:endParaRPr lang="en-US" dirty="0"/>
                    </a:p>
                  </a:txBody>
                  <a:tcPr marL="18288" marR="18288"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baseline="30000" dirty="0" smtClean="0"/>
                        <a:t>1</a:t>
                      </a:r>
                      <a:r>
                        <a:rPr lang="en-US" baseline="0" dirty="0" smtClean="0"/>
                        <a:t>This weather is only 4 months/</a:t>
                      </a:r>
                      <a:r>
                        <a:rPr lang="en-US" baseline="0" dirty="0" err="1" smtClean="0"/>
                        <a:t>yr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>
                          <a:solidFill>
                            <a:srgbClr val="F21100"/>
                          </a:solidFill>
                        </a:rPr>
                        <a:t>Point source – </a:t>
                      </a:r>
                      <a:r>
                        <a:rPr lang="en-US" baseline="0" dirty="0" smtClean="0"/>
                        <a:t>el. = 50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; 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beams, </a:t>
                      </a:r>
                      <a:r>
                        <a:rPr lang="en-US" baseline="30000" dirty="0" smtClean="0">
                          <a:sym typeface="Symbol" panose="05050102010706020507" pitchFamily="18" charset="2"/>
                        </a:rPr>
                        <a:t>4</a:t>
                      </a:r>
                      <a:r>
                        <a:rPr lang="en-US" baseline="0" dirty="0" smtClean="0">
                          <a:sym typeface="Symbol" panose="05050102010706020507" pitchFamily="18" charset="2"/>
                        </a:rPr>
                        <a:t>areal coverage</a:t>
                      </a:r>
                      <a:endParaRPr 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5600" y="990600"/>
            <a:ext cx="2517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21100"/>
                </a:solidFill>
              </a:rPr>
              <a:t>Point source foregrounds</a:t>
            </a:r>
            <a:endParaRPr lang="en-US" i="1" dirty="0">
              <a:solidFill>
                <a:srgbClr val="F211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886200"/>
            <a:ext cx="20059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21100"/>
                </a:solidFill>
              </a:rPr>
              <a:t>1’-scale </a:t>
            </a:r>
            <a:r>
              <a:rPr lang="en-US" i="1" dirty="0" err="1" smtClean="0">
                <a:solidFill>
                  <a:srgbClr val="F21100"/>
                </a:solidFill>
              </a:rPr>
              <a:t>kSZ</a:t>
            </a:r>
            <a:r>
              <a:rPr lang="en-US" i="1" dirty="0" smtClean="0">
                <a:solidFill>
                  <a:srgbClr val="F21100"/>
                </a:solidFill>
              </a:rPr>
              <a:t> Science</a:t>
            </a:r>
            <a:endParaRPr lang="en-US" i="1" dirty="0">
              <a:solidFill>
                <a:srgbClr val="F21100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Schedule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Four (4) year project (July 2017 to June 2021)</a:t>
            </a:r>
          </a:p>
          <a:p>
            <a:pPr marL="231775" indent="-231775">
              <a:buFontTx/>
              <a:buChar char="-"/>
            </a:pPr>
            <a:r>
              <a:rPr lang="en-US" sz="2800" dirty="0" smtClean="0"/>
              <a:t>20 months Detailed Design  </a:t>
            </a:r>
            <a:r>
              <a:rPr lang="en-US" sz="2800" dirty="0" smtClean="0">
                <a:solidFill>
                  <a:srgbClr val="0000FF"/>
                </a:solidFill>
              </a:rPr>
              <a:t>[PDR @ 4 months; CDR @ 10 months, FDR @ 18 months.]</a:t>
            </a:r>
          </a:p>
          <a:p>
            <a:pPr marL="231775" indent="-231775">
              <a:buFontTx/>
              <a:buChar char="-"/>
            </a:pPr>
            <a:r>
              <a:rPr lang="en-US" sz="2800" dirty="0" smtClean="0"/>
              <a:t>13 months Fabrication which includes a Trial Assembly in Germany</a:t>
            </a:r>
          </a:p>
          <a:p>
            <a:pPr marL="231775" indent="-231775">
              <a:buFontTx/>
              <a:buChar char="-"/>
            </a:pPr>
            <a:r>
              <a:rPr lang="en-US" sz="2800" dirty="0" smtClean="0"/>
              <a:t>  3 months Shipping &amp; Receiving</a:t>
            </a:r>
          </a:p>
          <a:p>
            <a:pPr marL="231775" indent="-231775">
              <a:buFontTx/>
              <a:buChar char="-"/>
            </a:pPr>
            <a:r>
              <a:rPr lang="en-US" sz="2800" dirty="0" smtClean="0"/>
              <a:t>12 months Assembly/Checkout</a:t>
            </a:r>
          </a:p>
          <a:p>
            <a:pPr marL="465138" lvl="1" indent="-169863">
              <a:buFont typeface="Wingdings" charset="2"/>
              <a:buChar char="§"/>
            </a:pPr>
            <a:r>
              <a:rPr lang="en-US" sz="2800" dirty="0" smtClean="0"/>
              <a:t>Including 3 months unpacking/inspection and sequenced transport to summit</a:t>
            </a:r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29737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26 June 2017</a:t>
            </a:r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 Workshop II, Johns Hopkins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3022"/>
            <a:ext cx="9144000" cy="7272550"/>
          </a:xfrm>
        </p:spPr>
      </p:pic>
      <p:sp>
        <p:nvSpPr>
          <p:cNvPr id="5" name="TextBox 4"/>
          <p:cNvSpPr txBox="1"/>
          <p:nvPr/>
        </p:nvSpPr>
        <p:spPr>
          <a:xfrm>
            <a:off x="1752600" y="6324600"/>
            <a:ext cx="474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Houck Group (with guest observer) on KAO 1981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is CCAT-p?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229600" cy="4191000"/>
          </a:xfrm>
        </p:spPr>
        <p:txBody>
          <a:bodyPr/>
          <a:lstStyle/>
          <a:p>
            <a:pPr marL="469265">
              <a:spcBef>
                <a:spcPts val="535"/>
              </a:spcBef>
            </a:pPr>
            <a:r>
              <a:rPr lang="en-US" sz="2800" b="1" dirty="0" smtClean="0">
                <a:solidFill>
                  <a:srgbClr val="0000FF"/>
                </a:solidFill>
                <a:cs typeface="Arial Narrow"/>
              </a:rPr>
              <a:t>Cornell </a:t>
            </a:r>
            <a:r>
              <a:rPr lang="en-US" sz="2800" b="1" dirty="0">
                <a:solidFill>
                  <a:srgbClr val="0000FF"/>
                </a:solidFill>
                <a:cs typeface="Arial Narrow"/>
              </a:rPr>
              <a:t>University</a:t>
            </a:r>
          </a:p>
          <a:p>
            <a:pPr marL="469265">
              <a:spcBef>
                <a:spcPts val="620"/>
              </a:spcBef>
            </a:pPr>
            <a:r>
              <a:rPr lang="en-US" sz="2800" b="1" dirty="0" smtClean="0">
                <a:solidFill>
                  <a:srgbClr val="0000FF"/>
                </a:solidFill>
                <a:cs typeface="Arial Narrow"/>
              </a:rPr>
              <a:t>German consortium led by University </a:t>
            </a:r>
            <a:r>
              <a:rPr lang="en-US" sz="2800" b="1" dirty="0">
                <a:solidFill>
                  <a:srgbClr val="0000FF"/>
                </a:solidFill>
                <a:cs typeface="Arial Narrow"/>
              </a:rPr>
              <a:t>of </a:t>
            </a:r>
            <a:r>
              <a:rPr lang="en-US" sz="2800" b="1" dirty="0" smtClean="0">
                <a:solidFill>
                  <a:srgbClr val="0000FF"/>
                </a:solidFill>
                <a:cs typeface="Arial Narrow"/>
              </a:rPr>
              <a:t>Cologne</a:t>
            </a:r>
          </a:p>
          <a:p>
            <a:pPr marL="869315" lvl="1">
              <a:spcBef>
                <a:spcPts val="620"/>
              </a:spcBef>
            </a:pPr>
            <a:r>
              <a:rPr lang="en-US" sz="2000" dirty="0" smtClean="0">
                <a:solidFill>
                  <a:srgbClr val="0000FF"/>
                </a:solidFill>
                <a:cs typeface="Arial Narrow"/>
              </a:rPr>
              <a:t>Cologne, Bonn, Ludwig Maximilian, Max Planck Inst. for Astrophysics</a:t>
            </a:r>
          </a:p>
          <a:p>
            <a:pPr marL="1724025" indent="-349250">
              <a:spcBef>
                <a:spcPts val="620"/>
              </a:spcBef>
              <a:buFont typeface="Wingdings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cs typeface="Arial Narrow"/>
              </a:rPr>
              <a:t>Formed CCAT </a:t>
            </a:r>
            <a:r>
              <a:rPr lang="en-US" sz="2400" b="1" dirty="0">
                <a:solidFill>
                  <a:srgbClr val="0000FF"/>
                </a:solidFill>
                <a:cs typeface="Arial Narrow"/>
              </a:rPr>
              <a:t>Observatory, Inc. </a:t>
            </a:r>
          </a:p>
          <a:p>
            <a:pPr marL="469265">
              <a:spcBef>
                <a:spcPts val="1220"/>
              </a:spcBef>
            </a:pPr>
            <a:r>
              <a:rPr lang="en-US" sz="2800" b="1" dirty="0" smtClean="0">
                <a:cs typeface="Arial Narrow"/>
              </a:rPr>
              <a:t>Canadian consortium led by University of Waterloo</a:t>
            </a:r>
          </a:p>
          <a:p>
            <a:pPr marL="869315" lvl="1">
              <a:spcBef>
                <a:spcPts val="620"/>
              </a:spcBef>
            </a:pPr>
            <a:r>
              <a:rPr lang="en-US" sz="2000" dirty="0" smtClean="0">
                <a:cs typeface="Arial Narrow"/>
              </a:rPr>
              <a:t>Waterloo, Toronto, British </a:t>
            </a:r>
            <a:r>
              <a:rPr lang="en-US" sz="2000" dirty="0">
                <a:cs typeface="Arial Narrow"/>
              </a:rPr>
              <a:t>Columbia</a:t>
            </a:r>
            <a:r>
              <a:rPr lang="en-US" sz="2000" dirty="0" smtClean="0">
                <a:cs typeface="Arial Narrow"/>
              </a:rPr>
              <a:t>, Calgary, Dalhousie, </a:t>
            </a:r>
            <a:r>
              <a:rPr lang="en-US" sz="2000" dirty="0">
                <a:cs typeface="Arial Narrow"/>
              </a:rPr>
              <a:t>McGill, </a:t>
            </a:r>
            <a:r>
              <a:rPr lang="en-US" sz="2000" dirty="0" smtClean="0">
                <a:cs typeface="Arial Narrow"/>
              </a:rPr>
              <a:t>McMaster, Western Ontario </a:t>
            </a:r>
          </a:p>
          <a:p>
            <a:pPr marL="1724025" indent="-349250">
              <a:spcBef>
                <a:spcPts val="620"/>
              </a:spcBef>
              <a:buFont typeface="Wingdings" charset="2"/>
              <a:buChar char="v"/>
            </a:pPr>
            <a:r>
              <a:rPr lang="en-US" sz="2400" b="1" dirty="0" smtClean="0">
                <a:cs typeface="Arial Narrow"/>
              </a:rPr>
              <a:t>Formed Canadian Atacama Telescope Corp (CATC) </a:t>
            </a:r>
            <a:endParaRPr lang="en-US" sz="2400" b="1" dirty="0">
              <a:cs typeface="Arial Narrow"/>
            </a:endParaRPr>
          </a:p>
          <a:p>
            <a:pPr marL="465138" indent="-349250">
              <a:spcBef>
                <a:spcPts val="1220"/>
              </a:spcBef>
              <a:buFont typeface="Wingdings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  <a:cs typeface="Arial Narrow"/>
              </a:rPr>
              <a:t>CCAT is a Joint Venture between CCAT Corp &amp; CATC</a:t>
            </a:r>
            <a:endParaRPr lang="en-US" sz="2800" b="1" dirty="0">
              <a:solidFill>
                <a:srgbClr val="00B050"/>
              </a:solidFill>
              <a:cs typeface="Arial Narrow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CCAT-Prime is a high surface accuracy 6 m </a:t>
            </a:r>
            <a:r>
              <a:rPr lang="en-US" dirty="0" err="1" smtClean="0"/>
              <a:t>submm</a:t>
            </a:r>
            <a:r>
              <a:rPr lang="en-US" dirty="0" smtClean="0"/>
              <a:t> telescope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is CCAT-p?</a:t>
            </a:r>
            <a:endParaRPr lang="en-US" b="1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Where is CCAT-p?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ite Medium Distanc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" y="1098944"/>
            <a:ext cx="7543800" cy="52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9906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Cerro </a:t>
            </a:r>
            <a:r>
              <a:rPr lang="en-US" sz="3200" b="1" dirty="0" err="1" smtClean="0"/>
              <a:t>Chajnantor</a:t>
            </a:r>
            <a:r>
              <a:rPr lang="en-US" sz="3200" b="1" dirty="0" smtClean="0"/>
              <a:t> at 5600 m</a:t>
            </a:r>
            <a:endParaRPr lang="en-US" sz="3200" b="1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 smtClean="0"/>
              <a:t>6 meters?  Why are we doing this?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7FEAA-E758-854D-B6D7-DB84BFF4C2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229600" cy="4267200"/>
          </a:xfrm>
        </p:spPr>
        <p:txBody>
          <a:bodyPr/>
          <a:lstStyle/>
          <a:p>
            <a:r>
              <a:rPr lang="en-US" dirty="0" smtClean="0"/>
              <a:t>Unique site enables unique science</a:t>
            </a:r>
          </a:p>
          <a:p>
            <a:r>
              <a:rPr lang="en-US" dirty="0" smtClean="0"/>
              <a:t>High accuracy (&lt; 11 </a:t>
            </a:r>
            <a:r>
              <a:rPr lang="en-US" dirty="0" smtClean="0">
                <a:sym typeface="Symbol" panose="05050102010706020507" pitchFamily="18" charset="2"/>
              </a:rPr>
              <a:t>m </a:t>
            </a:r>
            <a:r>
              <a:rPr lang="en-US" dirty="0" err="1" smtClean="0">
                <a:sym typeface="Symbol" panose="05050102010706020507" pitchFamily="18" charset="2"/>
              </a:rPr>
              <a:t>rms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r>
              <a:rPr lang="en-US" dirty="0" smtClean="0"/>
              <a:t>, low blockage telescope (&lt; 1%) maximizes surface brightness sensitivity</a:t>
            </a:r>
          </a:p>
          <a:p>
            <a:r>
              <a:rPr lang="en-US" dirty="0" smtClean="0"/>
              <a:t>Extraordinary throughput optimizes for science enabled by large scale surveys</a:t>
            </a:r>
          </a:p>
          <a:p>
            <a:r>
              <a:rPr lang="en-US" dirty="0" smtClean="0"/>
              <a:t>CCAT-p paves the way for a large (25 meter) aperture at the site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2"/>
          </p:nvPr>
        </p:nvSpPr>
        <p:spPr>
          <a:xfrm>
            <a:off x="228600" y="6492877"/>
            <a:ext cx="2133600" cy="365125"/>
          </a:xfrm>
        </p:spPr>
        <p:txBody>
          <a:bodyPr/>
          <a:lstStyle/>
          <a:p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1219200"/>
            <a:ext cx="4343400" cy="2644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5000 meter is good, but 5600 meters is better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 descr="roofview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4419600"/>
            <a:ext cx="2408833" cy="1701256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2062" y="1160585"/>
            <a:ext cx="5052646" cy="35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Submillimeter</a:t>
            </a:r>
            <a:r>
              <a:rPr lang="en-US" sz="2400" dirty="0" smtClean="0"/>
              <a:t> sensitivity is all about telluric transmission</a:t>
            </a:r>
          </a:p>
          <a:p>
            <a:r>
              <a:rPr lang="en-US" sz="2400" dirty="0" smtClean="0"/>
              <a:t>Simon Radford ran tipping radiometers at primary sites for more than a decade –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imultaneous period for CCAT vs. ALMA site:  median is 0.6 vs. 1 mm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i="1" dirty="0" smtClean="0">
                <a:solidFill>
                  <a:srgbClr val="C00000"/>
                </a:solidFill>
                <a:sym typeface="Symbol"/>
              </a:rPr>
              <a:t>factor of 1.7 in sensitivity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962400"/>
            <a:ext cx="3771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Radford &amp; Peterson, arXiv:1602.08795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886200" y="4343400"/>
            <a:ext cx="5127796" cy="19492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53200" y="5410200"/>
            <a:ext cx="144780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7" name="Date Placeholder 5"/>
          <p:cNvSpPr txBox="1">
            <a:spLocks/>
          </p:cNvSpPr>
          <p:nvPr/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508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Median </a:t>
            </a:r>
            <a:r>
              <a:rPr lang="en-US" b="1" i="1" dirty="0" smtClean="0">
                <a:solidFill>
                  <a:srgbClr val="C00000"/>
                </a:solidFill>
              </a:rPr>
              <a:t>Zenith</a:t>
            </a:r>
            <a:r>
              <a:rPr lang="en-US" b="1" dirty="0" smtClean="0"/>
              <a:t> Transmission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D5BE-EB0F-FE4C-A422-5700BC430C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obs4m.3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41" b="14414"/>
          <a:stretch/>
        </p:blipFill>
        <p:spPr>
          <a:xfrm>
            <a:off x="163680" y="867507"/>
            <a:ext cx="9214783" cy="5521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4" y="6019800"/>
            <a:ext cx="373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21100"/>
                </a:solidFill>
              </a:rPr>
              <a:t>Tropics: Ω = 3 π </a:t>
            </a:r>
            <a:r>
              <a:rPr lang="en-US" b="1" dirty="0" err="1" smtClean="0">
                <a:solidFill>
                  <a:srgbClr val="F21100"/>
                </a:solidFill>
              </a:rPr>
              <a:t>sr</a:t>
            </a:r>
            <a:r>
              <a:rPr lang="en-US" b="1" dirty="0" smtClean="0">
                <a:solidFill>
                  <a:srgbClr val="F21100"/>
                </a:solidFill>
              </a:rPr>
              <a:t>, </a:t>
            </a:r>
            <a:r>
              <a:rPr lang="en-US" b="1" i="1" dirty="0" err="1" smtClean="0">
                <a:solidFill>
                  <a:srgbClr val="F21100"/>
                </a:solidFill>
              </a:rPr>
              <a:t>A</a:t>
            </a:r>
            <a:r>
              <a:rPr lang="en-US" b="1" baseline="-25000" dirty="0" err="1" smtClean="0">
                <a:solidFill>
                  <a:srgbClr val="F21100"/>
                </a:solidFill>
              </a:rPr>
              <a:t>med</a:t>
            </a:r>
            <a:r>
              <a:rPr lang="en-US" b="1" dirty="0" smtClean="0">
                <a:solidFill>
                  <a:srgbClr val="F21100"/>
                </a:solidFill>
              </a:rPr>
              <a:t> = 1.1 (</a:t>
            </a:r>
            <a:r>
              <a:rPr lang="en-US" b="1" i="1" dirty="0">
                <a:solidFill>
                  <a:srgbClr val="F21100"/>
                </a:solidFill>
              </a:rPr>
              <a:t>z</a:t>
            </a:r>
            <a:r>
              <a:rPr lang="en-US" b="1" dirty="0" smtClean="0">
                <a:solidFill>
                  <a:srgbClr val="F21100"/>
                </a:solidFill>
              </a:rPr>
              <a:t> &lt; 60°)</a:t>
            </a:r>
            <a:endParaRPr lang="en-US" b="1" dirty="0">
              <a:solidFill>
                <a:srgbClr val="F211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8899" y="6019800"/>
            <a:ext cx="348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Pole: Ω = 1 π </a:t>
            </a:r>
            <a:r>
              <a:rPr lang="en-US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1.4 (</a:t>
            </a:r>
            <a:r>
              <a:rPr lang="en-US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60°)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743200"/>
            <a:ext cx="2731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Median CCAT transmission even better than South Pole due to warmer, less dense atmosphere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97569" y="1946031"/>
            <a:ext cx="926123" cy="1418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50677" y="2145323"/>
            <a:ext cx="1008185" cy="20632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85847" y="2461846"/>
            <a:ext cx="1113691" cy="147710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8714"/>
            <a:ext cx="2895600" cy="365125"/>
          </a:xfrm>
        </p:spPr>
        <p:txBody>
          <a:bodyPr/>
          <a:lstStyle/>
          <a:p>
            <a:pPr algn="ctr"/>
            <a:r>
              <a:rPr lang="en-US" dirty="0" smtClean="0"/>
              <a:t>Houck Workshop on Science Enabled by Novel Instrumentation</a:t>
            </a:r>
            <a:endParaRPr lang="en-US" dirty="0"/>
          </a:p>
        </p:txBody>
      </p:sp>
      <p:sp>
        <p:nvSpPr>
          <p:cNvPr id="16" name="Date Placeholder 5"/>
          <p:cNvSpPr txBox="1">
            <a:spLocks/>
          </p:cNvSpPr>
          <p:nvPr/>
        </p:nvSpPr>
        <p:spPr>
          <a:xfrm>
            <a:off x="2286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26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CAT-p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CCAT-p_white</Template>
  <TotalTime>7798</TotalTime>
  <Words>2593</Words>
  <Application>Microsoft Office PowerPoint</Application>
  <PresentationFormat>On-screen Show (4:3)</PresentationFormat>
  <Paragraphs>438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Symbol</vt:lpstr>
      <vt:lpstr>Times New Roman,
        Times, serif</vt:lpstr>
      <vt:lpstr>Trebuchet MS</vt:lpstr>
      <vt:lpstr>Wingdings</vt:lpstr>
      <vt:lpstr>CCAT-p_white</vt:lpstr>
      <vt:lpstr>Custom Design</vt:lpstr>
      <vt:lpstr>PowerPoint Presentation</vt:lpstr>
      <vt:lpstr>PowerPoint Presentation</vt:lpstr>
      <vt:lpstr>CCAT-p:  a high throughput, high sensitivity telescope for star and galaxy formation and cosmology</vt:lpstr>
      <vt:lpstr>Who is CCAT-p?</vt:lpstr>
      <vt:lpstr>CCAT-Prime is a high surface accuracy 6 m submm telescope</vt:lpstr>
      <vt:lpstr>Where is CCAT-p?</vt:lpstr>
      <vt:lpstr>6 meters?  Why are we doing this?</vt:lpstr>
      <vt:lpstr>5000 meter is good, but 5600 meters is better</vt:lpstr>
      <vt:lpstr>Median Zenith Transmission</vt:lpstr>
      <vt:lpstr>Chajnantor Site opens up the THz Windows</vt:lpstr>
      <vt:lpstr>Crossed Dragone Design</vt:lpstr>
      <vt:lpstr>CCAT-prime</vt:lpstr>
      <vt:lpstr>P-Cam</vt:lpstr>
      <vt:lpstr>CCAT-Prime Science</vt:lpstr>
      <vt:lpstr>GEco: Galactic Ecology Science</vt:lpstr>
      <vt:lpstr>“CO dark” Gas</vt:lpstr>
      <vt:lpstr>kSZ: Cluster Science through the Sunyaev-Zel’dovich Effects</vt:lpstr>
      <vt:lpstr>Fundamental Physics Probes</vt:lpstr>
      <vt:lpstr>Obscured SF over Cosmic Time </vt:lpstr>
      <vt:lpstr>CCAT-prime and Herschel</vt:lpstr>
      <vt:lpstr>CCAT-p Explores FIR Luminosity Function</vt:lpstr>
      <vt:lpstr>EoR-IM:  Intensity Mapping of [CII] in the Epoch of Reionization</vt:lpstr>
      <vt:lpstr>Intensity Mapping of [CII] from the EOR</vt:lpstr>
      <vt:lpstr>Prediction of the [CII] Signal Strength</vt:lpstr>
      <vt:lpstr>Large BW  FoV Spectrometer</vt:lpstr>
      <vt:lpstr>EoR IM Science Program</vt:lpstr>
      <vt:lpstr>A Tough Experiment!</vt:lpstr>
      <vt:lpstr>Fabry-Perots in Development </vt:lpstr>
      <vt:lpstr>Comparisons to other Coeval Facilities</vt:lpstr>
      <vt:lpstr>Comparisons to other Coeval Facilities</vt:lpstr>
      <vt:lpstr>Schedule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Haynes</dc:creator>
  <cp:lastModifiedBy>Gordon Stacey</cp:lastModifiedBy>
  <cp:revision>292</cp:revision>
  <dcterms:created xsi:type="dcterms:W3CDTF">2016-04-19T20:11:51Z</dcterms:created>
  <dcterms:modified xsi:type="dcterms:W3CDTF">2017-06-27T15:52:05Z</dcterms:modified>
</cp:coreProperties>
</file>