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5" r:id="rId2"/>
    <p:sldId id="290" r:id="rId3"/>
    <p:sldId id="259" r:id="rId4"/>
    <p:sldId id="260" r:id="rId5"/>
    <p:sldId id="286" r:id="rId6"/>
    <p:sldId id="287" r:id="rId7"/>
    <p:sldId id="288" r:id="rId8"/>
    <p:sldId id="289" r:id="rId9"/>
    <p:sldId id="293" r:id="rId10"/>
    <p:sldId id="294" r:id="rId11"/>
    <p:sldId id="295" r:id="rId12"/>
    <p:sldId id="296" r:id="rId13"/>
    <p:sldId id="263" r:id="rId14"/>
    <p:sldId id="305" r:id="rId15"/>
    <p:sldId id="301" r:id="rId16"/>
    <p:sldId id="264" r:id="rId17"/>
    <p:sldId id="306" r:id="rId18"/>
    <p:sldId id="284" r:id="rId19"/>
    <p:sldId id="268" r:id="rId20"/>
    <p:sldId id="318" r:id="rId21"/>
    <p:sldId id="308" r:id="rId22"/>
    <p:sldId id="322" r:id="rId23"/>
    <p:sldId id="309" r:id="rId24"/>
    <p:sldId id="310" r:id="rId25"/>
    <p:sldId id="312" r:id="rId26"/>
    <p:sldId id="314" r:id="rId27"/>
    <p:sldId id="313" r:id="rId28"/>
    <p:sldId id="283" r:id="rId29"/>
    <p:sldId id="315" r:id="rId30"/>
    <p:sldId id="316" r:id="rId31"/>
    <p:sldId id="317" r:id="rId32"/>
    <p:sldId id="320" r:id="rId33"/>
    <p:sldId id="321" r:id="rId34"/>
    <p:sldId id="2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1"/>
    <p:restoredTop sz="92619"/>
  </p:normalViewPr>
  <p:slideViewPr>
    <p:cSldViewPr snapToGrid="0" snapToObjects="1">
      <p:cViewPr>
        <p:scale>
          <a:sx n="86" d="100"/>
          <a:sy n="86" d="100"/>
        </p:scale>
        <p:origin x="808" y="2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42D48-8F72-2B42-92C8-30E3B3E2DE0E}" type="datetimeFigureOut">
              <a:rPr lang="en-US" smtClean="0"/>
              <a:t>6/27/17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0820A-9B56-0745-A093-FEBB21072CA6}" type="slidenum">
              <a:rPr lang="en-US" smtClean="0"/>
              <a:t>‹#›</a:t>
            </a:fld>
            <a:endParaRPr lang="en-US"/>
          </a:p>
        </p:txBody>
      </p:sp>
    </p:spTree>
    <p:extLst>
      <p:ext uri="{BB962C8B-B14F-4D97-AF65-F5344CB8AC3E}">
        <p14:creationId xmlns:p14="http://schemas.microsoft.com/office/powerpoint/2010/main" val="1365798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 I will describe</a:t>
            </a:r>
            <a:r>
              <a:rPr lang="en-US" baseline="0" dirty="0" smtClean="0"/>
              <a:t> here, the path from a new type of diffraction grating to new world in high resolution infrared spectroscopy, touches Cornell at several important points.   On my first visit to see Gordon Stacey, now just over 20 years ago, I gave a lunch talk about silicon diffractive optics.  A conversation I had with Jim Houck about IRS during that visit got me thinking about the charms and virtues of spectrographs with no moving parts and no adjustments.  The first use of the new techniques we were developing came in the production of a set of </a:t>
            </a:r>
            <a:r>
              <a:rPr lang="en-US" baseline="0" dirty="0" err="1" smtClean="0"/>
              <a:t>grisms</a:t>
            </a:r>
            <a:r>
              <a:rPr lang="en-US" baseline="0" dirty="0" smtClean="0"/>
              <a:t> for Terry Herter’s FORCAST instrument for SOFIA, devices that gave FORCAST a low and medium resolution spectroscopic capability.  This work led to the </a:t>
            </a:r>
            <a:r>
              <a:rPr lang="en-US" baseline="0" dirty="0" err="1" smtClean="0"/>
              <a:t>grisms</a:t>
            </a:r>
            <a:r>
              <a:rPr lang="en-US" baseline="0" dirty="0" smtClean="0"/>
              <a:t> we fabricated for </a:t>
            </a:r>
            <a:r>
              <a:rPr lang="en-US" baseline="0" dirty="0" err="1" smtClean="0"/>
              <a:t>NIRCam</a:t>
            </a:r>
            <a:r>
              <a:rPr lang="en-US" baseline="0" dirty="0" smtClean="0"/>
              <a:t> on JWST.  In the FORCAST work, the spectroscopy effort was led by Luke Keller at Ithaca College who had been one of the pioneers in the grating lab.</a:t>
            </a:r>
            <a:endParaRPr lang="en-US" dirty="0"/>
          </a:p>
        </p:txBody>
      </p:sp>
      <p:sp>
        <p:nvSpPr>
          <p:cNvPr id="4" name="Slide Number Placeholder 3"/>
          <p:cNvSpPr>
            <a:spLocks noGrp="1"/>
          </p:cNvSpPr>
          <p:nvPr>
            <p:ph type="sldNum" sz="quarter" idx="10"/>
          </p:nvPr>
        </p:nvSpPr>
        <p:spPr/>
        <p:txBody>
          <a:bodyPr/>
          <a:lstStyle/>
          <a:p>
            <a:fld id="{7850820A-9B56-0745-A093-FEBB21072CA6}" type="slidenum">
              <a:rPr lang="en-US" smtClean="0"/>
              <a:t>1</a:t>
            </a:fld>
            <a:endParaRPr lang="en-US"/>
          </a:p>
        </p:txBody>
      </p:sp>
    </p:spTree>
    <p:extLst>
      <p:ext uri="{BB962C8B-B14F-4D97-AF65-F5344CB8AC3E}">
        <p14:creationId xmlns:p14="http://schemas.microsoft.com/office/powerpoint/2010/main" val="78876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85763" y="685800"/>
            <a:ext cx="6073775" cy="3417888"/>
          </a:xfrm>
          <a:ln/>
        </p:spPr>
      </p:sp>
      <p:sp>
        <p:nvSpPr>
          <p:cNvPr id="71683" name="Rectangle 3"/>
          <p:cNvSpPr>
            <a:spLocks noGrp="1" noChangeArrowheads="1"/>
          </p:cNvSpPr>
          <p:nvPr>
            <p:ph type="body" idx="1"/>
          </p:nvPr>
        </p:nvSpPr>
        <p:spPr>
          <a:xfrm>
            <a:off x="686099" y="4343704"/>
            <a:ext cx="5473898" cy="4103310"/>
          </a:xfrm>
          <a:noFill/>
          <a:ln/>
        </p:spPr>
        <p:txBody>
          <a:bodyPr lIns="90078" tIns="45040" rIns="90078" bIns="45040"/>
          <a:lstStyle/>
          <a:p>
            <a:pPr eaLnBrk="1" hangingPunct="1"/>
            <a:r>
              <a:rPr lang="en-US" altLang="ko-KR">
                <a:latin typeface="Arial" pitchFamily="1" charset="0"/>
                <a:ea typeface="ＭＳ Ｐゴシック" pitchFamily="1" charset="-128"/>
                <a:cs typeface="ＭＳ Ｐゴシック" pitchFamily="1" charset="-128"/>
              </a:rPr>
              <a:t>Groove geometry is formed in chemical etching in silicon crystal due to selective etching on silicon crystal planes (100 vs. 111) in alkaline solutions. Aqueous KOH is most commonly used as etching chemical. KOH etches faster and more on (100) plane instead of (111). Eventually it will form an apex by two {111} planes after all (100) plane is gone. The angle defined by {111} planes is 70.53</a:t>
            </a:r>
            <a:r>
              <a:rPr lang="en-US" altLang="ko-KR">
                <a:latin typeface="Arial" pitchFamily="1" charset="0"/>
                <a:ea typeface="Times New Roman" pitchFamily="1" charset="0"/>
                <a:cs typeface="Times New Roman" pitchFamily="1" charset="0"/>
              </a:rPr>
              <a:t>°</a:t>
            </a:r>
            <a:r>
              <a:rPr lang="en-US" altLang="ko-KR">
                <a:latin typeface="Arial" pitchFamily="1" charset="0"/>
                <a:ea typeface="ＭＳ Ｐゴシック" pitchFamily="1" charset="-128"/>
                <a:cs typeface="ＭＳ Ｐゴシック" pitchFamily="1" charset="-128"/>
              </a:rPr>
              <a:t> in theory. We can make use of this property to make groove shape with our desired blaze angle </a:t>
            </a:r>
            <a:r>
              <a:rPr lang="el-GR" altLang="ko-KR">
                <a:latin typeface="Arial" pitchFamily="1" charset="0"/>
                <a:ea typeface="Times New Roman" pitchFamily="1" charset="0"/>
                <a:cs typeface="Times New Roman" pitchFamily="1" charset="0"/>
              </a:rPr>
              <a:t>δ</a:t>
            </a:r>
            <a:r>
              <a:rPr lang="en-US" altLang="ko-KR">
                <a:latin typeface="Arial" pitchFamily="1" charset="0"/>
                <a:ea typeface="Times New Roman" pitchFamily="1" charset="0"/>
                <a:cs typeface="Times New Roman" pitchFamily="1" charset="0"/>
              </a:rPr>
              <a:t> (shown in left figure as </a:t>
            </a:r>
            <a:r>
              <a:rPr lang="el-GR" altLang="ko-KR">
                <a:latin typeface="Arial" pitchFamily="1" charset="0"/>
                <a:ea typeface="Times New Roman" pitchFamily="1" charset="0"/>
                <a:cs typeface="Times New Roman" pitchFamily="1" charset="0"/>
              </a:rPr>
              <a:t>δ</a:t>
            </a:r>
            <a:r>
              <a:rPr lang="en-US" altLang="ko-KR">
                <a:latin typeface="Arial" pitchFamily="1" charset="0"/>
                <a:ea typeface="Times New Roman" pitchFamily="1" charset="0"/>
                <a:cs typeface="Times New Roman" pitchFamily="1" charset="0"/>
              </a:rPr>
              <a:t>1 in blue and </a:t>
            </a:r>
            <a:r>
              <a:rPr lang="el-GR" altLang="ko-KR">
                <a:latin typeface="Arial" pitchFamily="1" charset="0"/>
                <a:ea typeface="Times New Roman" pitchFamily="1" charset="0"/>
                <a:cs typeface="Times New Roman" pitchFamily="1" charset="0"/>
              </a:rPr>
              <a:t>δ</a:t>
            </a:r>
            <a:r>
              <a:rPr lang="en-US" altLang="ko-KR">
                <a:latin typeface="Arial" pitchFamily="1" charset="0"/>
                <a:ea typeface="Times New Roman" pitchFamily="1" charset="0"/>
                <a:cs typeface="Times New Roman" pitchFamily="1" charset="0"/>
              </a:rPr>
              <a:t>2 in red.). Right side SEM pictures show etching result of silicon grooves of 63.4° and 6.16°. </a:t>
            </a:r>
          </a:p>
          <a:p>
            <a:pPr eaLnBrk="1" hangingPunct="1"/>
            <a:endParaRPr lang="en-US" altLang="ko-KR">
              <a:latin typeface="Arial" pitchFamily="1" charset="0"/>
              <a:ea typeface="ＭＳ Ｐゴシック" pitchFamily="1" charset="-128"/>
              <a:cs typeface="ＭＳ Ｐゴシック" pitchFamily="1" charset="-128"/>
            </a:endParaRPr>
          </a:p>
        </p:txBody>
      </p:sp>
      <p:sp>
        <p:nvSpPr>
          <p:cNvPr id="71684" name="슬라이드 번호 개체 틀 3"/>
          <p:cNvSpPr txBox="1">
            <a:spLocks noGrp="1"/>
          </p:cNvSpPr>
          <p:nvPr/>
        </p:nvSpPr>
        <p:spPr bwMode="auto">
          <a:xfrm>
            <a:off x="3882927" y="8682870"/>
            <a:ext cx="2973586" cy="459619"/>
          </a:xfrm>
          <a:prstGeom prst="rect">
            <a:avLst/>
          </a:prstGeom>
          <a:noFill/>
          <a:ln w="9525">
            <a:noFill/>
            <a:miter lim="800000"/>
            <a:headEnd/>
            <a:tailEnd/>
          </a:ln>
        </p:spPr>
        <p:txBody>
          <a:bodyPr lIns="90078" tIns="45040" rIns="90078" bIns="45040" anchor="b">
            <a:prstTxWarp prst="textNoShape">
              <a:avLst/>
            </a:prstTxWarp>
          </a:bodyPr>
          <a:lstStyle/>
          <a:p>
            <a:pPr algn="r" defTabSz="896377"/>
            <a:fld id="{13FE72B2-FB8E-1D46-823A-816CC756F986}" type="slidenum">
              <a:rPr lang="en-US" altLang="ko-KR" sz="1100">
                <a:latin typeface="굴림" pitchFamily="1" charset="-127"/>
                <a:ea typeface="굴림" pitchFamily="1" charset="-127"/>
                <a:cs typeface="굴림" pitchFamily="1" charset="-127"/>
              </a:rPr>
              <a:pPr algn="r" defTabSz="896377"/>
              <a:t>9</a:t>
            </a:fld>
            <a:endParaRPr lang="en-US" altLang="ko-KR" sz="1100" dirty="0">
              <a:latin typeface="굴림" pitchFamily="1" charset="-127"/>
              <a:ea typeface="굴림" pitchFamily="1" charset="-127"/>
              <a:cs typeface="굴림" pitchFamily="1" charset="-127"/>
            </a:endParaRPr>
          </a:p>
        </p:txBody>
      </p:sp>
    </p:spTree>
    <p:extLst>
      <p:ext uri="{BB962C8B-B14F-4D97-AF65-F5344CB8AC3E}">
        <p14:creationId xmlns:p14="http://schemas.microsoft.com/office/powerpoint/2010/main" val="107870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8CBAF9-DEE2-A244-8419-6321F57EEE95}" type="slidenum">
              <a:rPr lang="en-US" smtClean="0"/>
              <a:pPr/>
              <a:t>10</a:t>
            </a:fld>
            <a:endParaRPr lang="en-US"/>
          </a:p>
        </p:txBody>
      </p:sp>
    </p:spTree>
    <p:extLst>
      <p:ext uri="{BB962C8B-B14F-4D97-AF65-F5344CB8AC3E}">
        <p14:creationId xmlns:p14="http://schemas.microsoft.com/office/powerpoint/2010/main" val="179668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3884613" y="8824769"/>
            <a:ext cx="2971800" cy="317644"/>
          </a:xfrm>
          <a:prstGeom prst="rect">
            <a:avLst/>
          </a:prstGeom>
          <a:noFill/>
          <a:ln w="9525">
            <a:noFill/>
            <a:miter lim="800000"/>
            <a:headEnd/>
            <a:tailEnd/>
          </a:ln>
        </p:spPr>
        <p:txBody>
          <a:bodyPr lIns="89991" tIns="46796" rIns="89991" bIns="46796" anchor="b">
            <a:prstTxWarp prst="textNoShape">
              <a:avLst/>
            </a:prstTxWarp>
            <a:spAutoFit/>
          </a:bodyPr>
          <a:lstStyle/>
          <a:p>
            <a:pPr algn="r">
              <a:lnSpc>
                <a:spcPts val="1800"/>
              </a:lnSpc>
              <a:buClr>
                <a:srgbClr val="000000"/>
              </a:buClr>
              <a:buSzPct val="100000"/>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fld id="{4160BA7A-6254-954F-93CB-E172099DCBDA}" type="slidenum">
              <a:rPr lang="en-GB" sz="1200">
                <a:ea typeface="ＭＳ Ｐゴシック" pitchFamily="1" charset="-128"/>
                <a:cs typeface="ＭＳ Ｐゴシック" pitchFamily="1" charset="-128"/>
              </a:rPr>
              <a:pPr algn="r">
                <a:lnSpc>
                  <a:spcPts val="1800"/>
                </a:lnSpc>
                <a:buClr>
                  <a:srgbClr val="000000"/>
                </a:buClr>
                <a:buSzPct val="100000"/>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t>12</a:t>
            </a:fld>
            <a:endParaRPr lang="en-GB" sz="1200" dirty="0">
              <a:ea typeface="ＭＳ Ｐゴシック" pitchFamily="1" charset="-128"/>
              <a:cs typeface="ＭＳ Ｐゴシック" pitchFamily="1" charset="-128"/>
            </a:endParaRPr>
          </a:p>
        </p:txBody>
      </p:sp>
      <p:sp>
        <p:nvSpPr>
          <p:cNvPr id="51203" name="Rectangle 2"/>
          <p:cNvSpPr>
            <a:spLocks noGrp="1" noRot="1" noChangeAspect="1" noChangeArrowheads="1" noTextEdit="1"/>
          </p:cNvSpPr>
          <p:nvPr>
            <p:ph type="sldImg"/>
          </p:nvPr>
        </p:nvSpPr>
        <p:spPr>
          <a:xfrm>
            <a:off x="382588" y="685800"/>
            <a:ext cx="6096000" cy="3429000"/>
          </a:xfrm>
          <a:ln/>
        </p:spPr>
      </p:sp>
      <p:sp>
        <p:nvSpPr>
          <p:cNvPr id="51204" name="Text Box 3"/>
          <p:cNvSpPr txBox="1">
            <a:spLocks noGrp="1" noChangeArrowheads="1"/>
          </p:cNvSpPr>
          <p:nvPr>
            <p:ph type="body" idx="1"/>
          </p:nvPr>
        </p:nvSpPr>
        <p:spPr>
          <a:noFill/>
          <a:ln/>
        </p:spPr>
        <p:txBody>
          <a:bodyPr wrap="none" anchor="ctr"/>
          <a:lstStyle/>
          <a:p>
            <a:endParaRPr lang="en-US">
              <a:latin typeface="Times New Roman" pitchFamily="1" charset="0"/>
            </a:endParaRPr>
          </a:p>
        </p:txBody>
      </p:sp>
    </p:spTree>
    <p:extLst>
      <p:ext uri="{BB962C8B-B14F-4D97-AF65-F5344CB8AC3E}">
        <p14:creationId xmlns:p14="http://schemas.microsoft.com/office/powerpoint/2010/main" val="74835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ln/>
        </p:spPr>
      </p:sp>
      <p:sp>
        <p:nvSpPr>
          <p:cNvPr id="55299" name="Text Box 2"/>
          <p:cNvSpPr txBox="1">
            <a:spLocks noGrp="1" noChangeArrowheads="1"/>
          </p:cNvSpPr>
          <p:nvPr>
            <p:ph type="body" idx="1"/>
          </p:nvPr>
        </p:nvSpPr>
        <p:spPr>
          <a:xfrm>
            <a:off x="685494" y="4342940"/>
            <a:ext cx="5487013" cy="1673535"/>
          </a:xfrm>
          <a:noFill/>
          <a:ln/>
        </p:spPr>
        <p:txBody>
          <a:bodyPr>
            <a:spAutoFit/>
          </a:bodyPr>
          <a:lstStyle/>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r>
              <a:rPr lang="en-GB" dirty="0">
                <a:latin typeface="Times New Roman" pitchFamily="1" charset="0"/>
                <a:ea typeface="HG Mincho Light J;MS Gothic;HG " charset="0"/>
                <a:cs typeface="HG Mincho Light J;MS Gothic;HG " charset="0"/>
              </a:rPr>
              <a:t>Tests using internal light agree with the external measurements.</a:t>
            </a:r>
          </a:p>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r>
              <a:rPr lang="en-GB" dirty="0">
                <a:latin typeface="Times New Roman" pitchFamily="1" charset="0"/>
                <a:ea typeface="HG Mincho Light J;MS Gothic;HG " charset="0"/>
                <a:cs typeface="HG Mincho Light J;MS Gothic;HG " charset="0"/>
              </a:rPr>
              <a:t>little numbers give the order numbers.</a:t>
            </a:r>
          </a:p>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r>
              <a:rPr lang="en-GB" dirty="0">
                <a:latin typeface="Times New Roman" pitchFamily="1" charset="0"/>
                <a:ea typeface="HG Mincho Light J;MS Gothic;HG " charset="0"/>
                <a:cs typeface="HG Mincho Light J;MS Gothic;HG " charset="0"/>
              </a:rPr>
              <a:t>1.523 um light is used, which is near the</a:t>
            </a:r>
            <a:r>
              <a:rPr lang="en-GB" b="1" dirty="0">
                <a:latin typeface="Times New Roman" pitchFamily="1" charset="0"/>
                <a:ea typeface="HG Mincho Light J;MS Gothic;HG " charset="0"/>
                <a:cs typeface="HG Mincho Light J;MS Gothic;HG " charset="0"/>
              </a:rPr>
              <a:t> “short end of GMTNIRS’ operating range”</a:t>
            </a:r>
          </a:p>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endParaRPr lang="en-GB" b="1" dirty="0">
              <a:latin typeface="Times New Roman" pitchFamily="1" charset="0"/>
              <a:ea typeface="HG Mincho Light J;MS Gothic;HG " charset="0"/>
              <a:cs typeface="HG Mincho Light J;MS Gothic;HG " charset="0"/>
            </a:endParaRPr>
          </a:p>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r>
              <a:rPr lang="en-GB" dirty="0">
                <a:latin typeface="Times New Roman" pitchFamily="1" charset="0"/>
                <a:ea typeface="HG Mincho Light J;MS Gothic;HG " charset="0"/>
                <a:cs typeface="HG Mincho Light J;MS Gothic;HG " charset="0"/>
              </a:rPr>
              <a:t>the end-to-end grating quality is already of </a:t>
            </a:r>
            <a:r>
              <a:rPr lang="en-GB" b="1" dirty="0">
                <a:latin typeface="Times New Roman" pitchFamily="1" charset="0"/>
                <a:ea typeface="HG Mincho Light J;MS Gothic;HG " charset="0"/>
                <a:cs typeface="HG Mincho Light J;MS Gothic;HG " charset="0"/>
              </a:rPr>
              <a:t>“science grade”</a:t>
            </a:r>
          </a:p>
          <a:p>
            <a:pPr>
              <a:spcBef>
                <a:spcPts val="450"/>
              </a:spcBef>
              <a:tabLst>
                <a:tab pos="0" algn="l"/>
                <a:tab pos="457155" algn="l"/>
                <a:tab pos="914310" algn="l"/>
                <a:tab pos="1371465" algn="l"/>
                <a:tab pos="1828620" algn="l"/>
                <a:tab pos="2285776" algn="l"/>
                <a:tab pos="2742931" algn="l"/>
                <a:tab pos="3200086" algn="l"/>
                <a:tab pos="3657241" algn="l"/>
                <a:tab pos="4114396" algn="l"/>
                <a:tab pos="4571551" algn="l"/>
                <a:tab pos="5028706" algn="l"/>
                <a:tab pos="5485861" algn="l"/>
                <a:tab pos="5943017" algn="l"/>
                <a:tab pos="6400173" algn="l"/>
                <a:tab pos="6857328" algn="l"/>
                <a:tab pos="7314483" algn="l"/>
                <a:tab pos="7771638" algn="l"/>
                <a:tab pos="8228793" algn="l"/>
                <a:tab pos="8685948" algn="l"/>
                <a:tab pos="9143103" algn="l"/>
              </a:tabLst>
            </a:pPr>
            <a:endParaRPr lang="en-GB" b="1" dirty="0">
              <a:latin typeface="Times New Roman" pitchFamily="1" charset="0"/>
              <a:ea typeface="HG Mincho Light J;MS Gothic;HG " charset="0"/>
              <a:cs typeface="HG Mincho Light J;MS Gothic;HG " charset="0"/>
            </a:endParaRPr>
          </a:p>
        </p:txBody>
      </p:sp>
    </p:spTree>
    <p:extLst>
      <p:ext uri="{BB962C8B-B14F-4D97-AF65-F5344CB8AC3E}">
        <p14:creationId xmlns:p14="http://schemas.microsoft.com/office/powerpoint/2010/main" val="147750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p:cNvSpPr>
          <p:nvPr>
            <p:ph type="body"/>
          </p:nvPr>
        </p:nvSpPr>
        <p:spPr>
          <a:xfrm>
            <a:off x="685800" y="4343400"/>
            <a:ext cx="5486040" cy="4114440"/>
          </a:xfrm>
          <a:prstGeom prst="rect">
            <a:avLst/>
          </a:prstGeom>
        </p:spPr>
        <p:txBody>
          <a:bodyPr/>
          <a:lstStyle/>
          <a:p>
            <a:r>
              <a:rPr lang="en-US" sz="2000" strike="noStrike">
                <a:latin typeface="Arial"/>
              </a:rPr>
              <a:t>Phoenix: KPNO 4m</a:t>
            </a:r>
            <a:endParaRPr/>
          </a:p>
        </p:txBody>
      </p:sp>
      <p:sp>
        <p:nvSpPr>
          <p:cNvPr id="354" name="TextShape 2"/>
          <p:cNvSpPr txBox="1"/>
          <p:nvPr/>
        </p:nvSpPr>
        <p:spPr>
          <a:xfrm>
            <a:off x="3884760" y="8685360"/>
            <a:ext cx="2971440" cy="456840"/>
          </a:xfrm>
          <a:prstGeom prst="rect">
            <a:avLst/>
          </a:prstGeom>
          <a:noFill/>
          <a:ln>
            <a:noFill/>
          </a:ln>
        </p:spPr>
        <p:txBody>
          <a:bodyPr anchor="b"/>
          <a:lstStyle/>
          <a:p>
            <a:pPr algn="r">
              <a:lnSpc>
                <a:spcPct val="100000"/>
              </a:lnSpc>
            </a:pPr>
            <a:fld id="{13F64A7A-EF4B-44F2-A0A7-6B2F56D0B170}" type="slidenum">
              <a:rPr lang="en-US" sz="1200" strike="noStrike">
                <a:solidFill>
                  <a:srgbClr val="000000"/>
                </a:solidFill>
                <a:latin typeface="+mn-lt"/>
                <a:ea typeface="+mn-ea"/>
              </a:rPr>
              <a:t>20</a:t>
            </a:fld>
            <a:endParaRPr/>
          </a:p>
        </p:txBody>
      </p:sp>
    </p:spTree>
    <p:extLst>
      <p:ext uri="{BB962C8B-B14F-4D97-AF65-F5344CB8AC3E}">
        <p14:creationId xmlns:p14="http://schemas.microsoft.com/office/powerpoint/2010/main" val="95178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Good data in hand- dedicated spectra from March and May plus off beam side of each observation since then.  </a:t>
            </a:r>
          </a:p>
          <a:p>
            <a:r>
              <a:rPr lang="en-US" sz="1200" kern="1200" dirty="0" smtClean="0">
                <a:solidFill>
                  <a:schemeClr val="tx1"/>
                </a:solidFill>
                <a:effectLst/>
                <a:latin typeface="+mn-lt"/>
                <a:ea typeface="+mn-ea"/>
                <a:cs typeface="+mn-cs"/>
              </a:rPr>
              <a:t>The audience for this paper is both a general one and the specific audience of extragalactic </a:t>
            </a:r>
            <a:r>
              <a:rPr lang="en-US" sz="1200" kern="1200" dirty="0" err="1" smtClean="0">
                <a:solidFill>
                  <a:schemeClr val="tx1"/>
                </a:solidFill>
                <a:effectLst/>
                <a:latin typeface="+mn-lt"/>
                <a:ea typeface="+mn-ea"/>
                <a:cs typeface="+mn-cs"/>
              </a:rPr>
              <a:t>spectroscopists</a:t>
            </a:r>
            <a:r>
              <a:rPr lang="en-US" sz="1200" kern="1200" dirty="0" smtClean="0">
                <a:solidFill>
                  <a:schemeClr val="tx1"/>
                </a:solidFill>
                <a:effectLst/>
                <a:latin typeface="+mn-lt"/>
                <a:ea typeface="+mn-ea"/>
                <a:cs typeface="+mn-cs"/>
              </a:rPr>
              <a:t>, especially IFU </a:t>
            </a:r>
            <a:r>
              <a:rPr lang="en-US" sz="1200" kern="1200" dirty="0" err="1" smtClean="0">
                <a:solidFill>
                  <a:schemeClr val="tx1"/>
                </a:solidFill>
                <a:effectLst/>
                <a:latin typeface="+mn-lt"/>
                <a:ea typeface="+mn-ea"/>
                <a:cs typeface="+mn-cs"/>
              </a:rPr>
              <a:t>spectroscopists</a:t>
            </a:r>
            <a:r>
              <a:rPr lang="en-US" sz="1200" kern="1200" dirty="0" smtClean="0">
                <a:solidFill>
                  <a:schemeClr val="tx1"/>
                </a:solidFill>
                <a:effectLst/>
                <a:latin typeface="+mn-lt"/>
                <a:ea typeface="+mn-ea"/>
                <a:cs typeface="+mn-cs"/>
              </a:rPr>
              <a:t>.  We need to identify groupings of lines and test how well we can predict the variation of intensity of the weak ones as the strong ones vary.  </a:t>
            </a:r>
          </a:p>
        </p:txBody>
      </p:sp>
      <p:sp>
        <p:nvSpPr>
          <p:cNvPr id="4" name="Slide Number Placeholder 3"/>
          <p:cNvSpPr>
            <a:spLocks noGrp="1"/>
          </p:cNvSpPr>
          <p:nvPr>
            <p:ph type="sldNum" sz="quarter" idx="10"/>
          </p:nvPr>
        </p:nvSpPr>
        <p:spPr/>
        <p:txBody>
          <a:bodyPr/>
          <a:lstStyle/>
          <a:p>
            <a:fld id="{DFA8D9B7-2E6C-3B4D-AF1F-890C3B05154B}" type="slidenum">
              <a:rPr lang="en-US" smtClean="0"/>
              <a:t>23</a:t>
            </a:fld>
            <a:endParaRPr lang="en-US"/>
          </a:p>
        </p:txBody>
      </p:sp>
    </p:spTree>
    <p:extLst>
      <p:ext uri="{BB962C8B-B14F-4D97-AF65-F5344CB8AC3E}">
        <p14:creationId xmlns:p14="http://schemas.microsoft.com/office/powerpoint/2010/main" val="154967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D9B7-2E6C-3B4D-AF1F-890C3B05154B}" type="slidenum">
              <a:rPr lang="en-US" smtClean="0"/>
              <a:t>29</a:t>
            </a:fld>
            <a:endParaRPr lang="en-US"/>
          </a:p>
        </p:txBody>
      </p:sp>
    </p:spTree>
    <p:extLst>
      <p:ext uri="{BB962C8B-B14F-4D97-AF65-F5344CB8AC3E}">
        <p14:creationId xmlns:p14="http://schemas.microsoft.com/office/powerpoint/2010/main" val="142247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F48127D-8130-1545-95F1-13D419CAF411}" type="slidenum">
              <a:rPr lang="en-US" altLang="ko-KR">
                <a:latin typeface="굴림" charset="-127"/>
                <a:ea typeface="굴림" charset="-127"/>
                <a:cs typeface="굴림" charset="-127"/>
              </a:rPr>
              <a:pPr/>
              <a:t>32</a:t>
            </a:fld>
            <a:endParaRPr lang="en-US" altLang="ko-KR">
              <a:latin typeface="굴림" charset="-127"/>
              <a:ea typeface="굴림" charset="-127"/>
              <a:cs typeface="굴림" charset="-127"/>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굴림" charset="-127"/>
              <a:ea typeface="굴림" charset="-127"/>
              <a:cs typeface="굴림" charset="-127"/>
            </a:endParaRPr>
          </a:p>
        </p:txBody>
      </p:sp>
    </p:spTree>
    <p:extLst>
      <p:ext uri="{BB962C8B-B14F-4D97-AF65-F5344CB8AC3E}">
        <p14:creationId xmlns:p14="http://schemas.microsoft.com/office/powerpoint/2010/main" val="158701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CC0D2-2629-3C41-9D4A-BA94A926F53E}" type="datetimeFigureOut">
              <a:rPr lang="en-US" smtClean="0"/>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123105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CC0D2-2629-3C41-9D4A-BA94A926F53E}" type="datetimeFigureOut">
              <a:rPr lang="en-US" smtClean="0"/>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95191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CC0D2-2629-3C41-9D4A-BA94A926F53E}" type="datetimeFigureOut">
              <a:rPr lang="en-US" smtClean="0"/>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9080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CC0D2-2629-3C41-9D4A-BA94A926F53E}" type="datetimeFigureOut">
              <a:rPr lang="en-US" smtClean="0"/>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146204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CC0D2-2629-3C41-9D4A-BA94A926F53E}" type="datetimeFigureOut">
              <a:rPr lang="en-US" smtClean="0"/>
              <a:t>6/27/17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111751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CC0D2-2629-3C41-9D4A-BA94A926F53E}" type="datetimeFigureOut">
              <a:rPr lang="en-US" smtClean="0"/>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25056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CC0D2-2629-3C41-9D4A-BA94A926F53E}" type="datetimeFigureOut">
              <a:rPr lang="en-US" smtClean="0"/>
              <a:t>6/27/17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213148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CC0D2-2629-3C41-9D4A-BA94A926F53E}" type="datetimeFigureOut">
              <a:rPr lang="en-US" smtClean="0"/>
              <a:t>6/27/17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169542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CC0D2-2629-3C41-9D4A-BA94A926F53E}" type="datetimeFigureOut">
              <a:rPr lang="en-US" smtClean="0"/>
              <a:t>6/27/17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8647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CC0D2-2629-3C41-9D4A-BA94A926F53E}" type="datetimeFigureOut">
              <a:rPr lang="en-US" smtClean="0"/>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163602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CC0D2-2629-3C41-9D4A-BA94A926F53E}" type="datetimeFigureOut">
              <a:rPr lang="en-US" smtClean="0"/>
              <a:t>6/27/17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EB386-16DB-6C4E-BE6B-3E04BED2D12D}" type="slidenum">
              <a:rPr lang="en-US" smtClean="0"/>
              <a:t>‹#›</a:t>
            </a:fld>
            <a:endParaRPr lang="en-US"/>
          </a:p>
        </p:txBody>
      </p:sp>
    </p:spTree>
    <p:extLst>
      <p:ext uri="{BB962C8B-B14F-4D97-AF65-F5344CB8AC3E}">
        <p14:creationId xmlns:p14="http://schemas.microsoft.com/office/powerpoint/2010/main" val="3059456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CC0D2-2629-3C41-9D4A-BA94A926F53E}" type="datetimeFigureOut">
              <a:rPr lang="en-US" smtClean="0"/>
              <a:t>6/27/17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EB386-16DB-6C4E-BE6B-3E04BED2D12D}" type="slidenum">
              <a:rPr lang="en-US" smtClean="0"/>
              <a:t>‹#›</a:t>
            </a:fld>
            <a:endParaRPr lang="en-US"/>
          </a:p>
        </p:txBody>
      </p:sp>
    </p:spTree>
    <p:extLst>
      <p:ext uri="{BB962C8B-B14F-4D97-AF65-F5344CB8AC3E}">
        <p14:creationId xmlns:p14="http://schemas.microsoft.com/office/powerpoint/2010/main" val="802360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 TargetMode="External"/><Relationship Id="rId5"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 Id="rId3" Type="http://schemas.openxmlformats.org/officeDocument/2006/relationships/image" Target="../media/image40.tiff"/></Relationships>
</file>

<file path=ppt/slides/_rels/slide27.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8466" y="2023672"/>
            <a:ext cx="7930376" cy="1754326"/>
          </a:xfrm>
          <a:prstGeom prst="rect">
            <a:avLst/>
          </a:prstGeom>
          <a:noFill/>
        </p:spPr>
        <p:txBody>
          <a:bodyPr wrap="none" rtlCol="0">
            <a:spAutoFit/>
          </a:bodyPr>
          <a:lstStyle/>
          <a:p>
            <a:r>
              <a:rPr lang="en-US" sz="3600" dirty="0" smtClean="0">
                <a:latin typeface="Arial" charset="0"/>
                <a:ea typeface="Arial" charset="0"/>
                <a:cs typeface="Arial" charset="0"/>
              </a:rPr>
              <a:t>Silicon Diffractive Optics Enable</a:t>
            </a:r>
          </a:p>
          <a:p>
            <a:r>
              <a:rPr lang="en-US" sz="3600" dirty="0">
                <a:latin typeface="Arial" charset="0"/>
                <a:ea typeface="Arial" charset="0"/>
                <a:cs typeface="Arial" charset="0"/>
              </a:rPr>
              <a:t> </a:t>
            </a:r>
            <a:r>
              <a:rPr lang="en-US" sz="3600" dirty="0" smtClean="0">
                <a:latin typeface="Arial" charset="0"/>
                <a:ea typeface="Arial" charset="0"/>
                <a:cs typeface="Arial" charset="0"/>
              </a:rPr>
              <a:t>a New Generation of High Resolution</a:t>
            </a:r>
          </a:p>
          <a:p>
            <a:r>
              <a:rPr lang="en-US" sz="3600" dirty="0" smtClean="0">
                <a:latin typeface="Arial" charset="0"/>
                <a:ea typeface="Arial" charset="0"/>
                <a:cs typeface="Arial" charset="0"/>
              </a:rPr>
              <a:t>Spectrographs for the Infrared</a:t>
            </a:r>
            <a:endParaRPr lang="en-US" sz="3600" dirty="0">
              <a:latin typeface="Arial" charset="0"/>
              <a:ea typeface="Arial" charset="0"/>
              <a:cs typeface="Arial" charset="0"/>
            </a:endParaRPr>
          </a:p>
        </p:txBody>
      </p:sp>
      <p:sp>
        <p:nvSpPr>
          <p:cNvPr id="3" name="TextBox 2"/>
          <p:cNvSpPr txBox="1"/>
          <p:nvPr/>
        </p:nvSpPr>
        <p:spPr>
          <a:xfrm>
            <a:off x="3522689" y="4631961"/>
            <a:ext cx="4673074" cy="954107"/>
          </a:xfrm>
          <a:prstGeom prst="rect">
            <a:avLst/>
          </a:prstGeom>
          <a:noFill/>
        </p:spPr>
        <p:txBody>
          <a:bodyPr wrap="none" rtlCol="0">
            <a:spAutoFit/>
          </a:bodyPr>
          <a:lstStyle/>
          <a:p>
            <a:r>
              <a:rPr lang="en-US" sz="2800" dirty="0" smtClean="0">
                <a:latin typeface="Arial" charset="0"/>
              </a:rPr>
              <a:t>           Dan Jaffe</a:t>
            </a:r>
          </a:p>
          <a:p>
            <a:r>
              <a:rPr lang="en-US" sz="2800" dirty="0" smtClean="0">
                <a:latin typeface="Arial" charset="0"/>
              </a:rPr>
              <a:t>University of Texas at Austin</a:t>
            </a:r>
            <a:endParaRPr lang="en-US" sz="2800" dirty="0">
              <a:latin typeface="Arial" charset="0"/>
            </a:endParaRPr>
          </a:p>
        </p:txBody>
      </p:sp>
    </p:spTree>
    <p:extLst>
      <p:ext uri="{BB962C8B-B14F-4D97-AF65-F5344CB8AC3E}">
        <p14:creationId xmlns:p14="http://schemas.microsoft.com/office/powerpoint/2010/main" val="1914941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extLst/>
          </p:nvPr>
        </p:nvGraphicFramePr>
        <p:xfrm>
          <a:off x="2819434" y="1687267"/>
          <a:ext cx="5626100" cy="4787900"/>
        </p:xfrm>
        <a:graphic>
          <a:graphicData uri="http://schemas.openxmlformats.org/presentationml/2006/ole">
            <mc:AlternateContent xmlns:mc="http://schemas.openxmlformats.org/markup-compatibility/2006">
              <mc:Choice xmlns:v="urn:schemas-microsoft-com:vml" Requires="v">
                <p:oleObj spid="_x0000_s5135" name="Document" r:id="rId4" imgW="22501587" imgH="19149206" progId="Word.Document.12">
                  <p:link updateAutomatic="1"/>
                </p:oleObj>
              </mc:Choice>
              <mc:Fallback>
                <p:oleObj name="Document" r:id="rId4" imgW="22501587" imgH="19149206"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34" y="1687267"/>
                        <a:ext cx="5626100" cy="4787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3" name="TextBox 2"/>
          <p:cNvSpPr txBox="1"/>
          <p:nvPr/>
        </p:nvSpPr>
        <p:spPr>
          <a:xfrm>
            <a:off x="2315724" y="453558"/>
            <a:ext cx="7313020" cy="707886"/>
          </a:xfrm>
          <a:prstGeom prst="rect">
            <a:avLst/>
          </a:prstGeom>
          <a:noFill/>
        </p:spPr>
        <p:txBody>
          <a:bodyPr wrap="none" rtlCol="0">
            <a:spAutoFit/>
          </a:bodyPr>
          <a:lstStyle/>
          <a:p>
            <a:r>
              <a:rPr lang="en-US" sz="2000" dirty="0">
                <a:latin typeface="Arial"/>
                <a:cs typeface="Arial"/>
              </a:rPr>
              <a:t>The thick substrates require a completely independent process</a:t>
            </a:r>
          </a:p>
          <a:p>
            <a:r>
              <a:rPr lang="en-US" sz="2000" dirty="0">
                <a:latin typeface="Arial"/>
                <a:cs typeface="Arial"/>
              </a:rPr>
              <a:t> chain from what wafers require.</a:t>
            </a:r>
          </a:p>
        </p:txBody>
      </p:sp>
    </p:spTree>
    <p:extLst>
      <p:ext uri="{BB962C8B-B14F-4D97-AF65-F5344CB8AC3E}">
        <p14:creationId xmlns:p14="http://schemas.microsoft.com/office/powerpoint/2010/main" val="738508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2"/>
          <a:srcRect/>
          <a:stretch>
            <a:fillRect/>
          </a:stretch>
        </p:blipFill>
        <p:spPr bwMode="auto">
          <a:xfrm>
            <a:off x="3181350" y="425450"/>
            <a:ext cx="5829300" cy="6007100"/>
          </a:xfrm>
          <a:prstGeom prst="rect">
            <a:avLst/>
          </a:prstGeom>
          <a:noFill/>
          <a:ln w="9525">
            <a:noFill/>
            <a:miter lim="800000"/>
            <a:headEnd/>
            <a:tailEnd/>
          </a:ln>
        </p:spPr>
      </p:pic>
      <p:sp>
        <p:nvSpPr>
          <p:cNvPr id="2" name="Rectangle 1"/>
          <p:cNvSpPr/>
          <p:nvPr/>
        </p:nvSpPr>
        <p:spPr>
          <a:xfrm>
            <a:off x="6907560" y="1001755"/>
            <a:ext cx="250397" cy="2325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76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8077200" y="6400801"/>
            <a:ext cx="2133600" cy="333041"/>
          </a:xfrm>
          <a:prstGeom prst="rect">
            <a:avLst/>
          </a:prstGeom>
          <a:noFill/>
          <a:ln w="9525">
            <a:noFill/>
            <a:miter lim="800000"/>
            <a:headEnd/>
            <a:tailEnd/>
          </a:ln>
        </p:spPr>
        <p:txBody>
          <a:bodyPr lIns="90000" tIns="46800" rIns="90000" bIns="46800">
            <a:prstTxWarp prst="textNoShape">
              <a:avLst/>
            </a:prstTxWarp>
            <a:spAutoFit/>
          </a:bodyPr>
          <a:lstStyle/>
          <a:p>
            <a:pPr algn="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5360AEC-8C4E-6E46-AF51-3D5169EA6D5D}" type="slidenum">
              <a:rPr lang="en-GB">
                <a:latin typeface="Arial"/>
                <a:ea typeface="ＭＳ Ｐゴシック" pitchFamily="1" charset="-128"/>
                <a:cs typeface="Arial"/>
              </a:rPr>
              <a:pPr algn="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GB">
              <a:latin typeface="Arial"/>
              <a:ea typeface="ＭＳ Ｐゴシック" pitchFamily="1" charset="-128"/>
              <a:cs typeface="Arial"/>
            </a:endParaRPr>
          </a:p>
        </p:txBody>
      </p:sp>
      <p:grpSp>
        <p:nvGrpSpPr>
          <p:cNvPr id="2" name="Group 2"/>
          <p:cNvGrpSpPr>
            <a:grpSpLocks/>
          </p:cNvGrpSpPr>
          <p:nvPr/>
        </p:nvGrpSpPr>
        <p:grpSpPr bwMode="auto">
          <a:xfrm>
            <a:off x="1981201" y="274639"/>
            <a:ext cx="8221663" cy="1135063"/>
            <a:chOff x="288" y="173"/>
            <a:chExt cx="5179" cy="715"/>
          </a:xfrm>
        </p:grpSpPr>
        <p:sp>
          <p:nvSpPr>
            <p:cNvPr id="50271" name="AutoShape 3"/>
            <p:cNvSpPr>
              <a:spLocks noChangeArrowheads="1"/>
            </p:cNvSpPr>
            <p:nvPr/>
          </p:nvSpPr>
          <p:spPr bwMode="auto">
            <a:xfrm>
              <a:off x="288" y="173"/>
              <a:ext cx="5179" cy="715"/>
            </a:xfrm>
            <a:prstGeom prst="roundRect">
              <a:avLst>
                <a:gd name="adj" fmla="val 139"/>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72" name="Text Box 4"/>
            <p:cNvSpPr txBox="1">
              <a:spLocks noChangeArrowheads="1"/>
            </p:cNvSpPr>
            <p:nvPr/>
          </p:nvSpPr>
          <p:spPr bwMode="auto">
            <a:xfrm>
              <a:off x="288" y="363"/>
              <a:ext cx="5179" cy="334"/>
            </a:xfrm>
            <a:prstGeom prst="rect">
              <a:avLst/>
            </a:prstGeom>
            <a:noFill/>
            <a:ln w="9525">
              <a:noFill/>
              <a:miter lim="800000"/>
              <a:headEnd/>
              <a:tailEnd/>
            </a:ln>
          </p:spPr>
          <p:txBody>
            <a:bodyPr lIns="90000" tIns="46800" rIns="90000" bIns="46800" anchor="ctr">
              <a:prstTxWarp prst="textNoShape">
                <a:avLst/>
              </a:prstTxWarp>
              <a:spAutoFit/>
            </a:bodyPr>
            <a:lstStyle/>
            <a:p>
              <a:pPr algn="ctr">
                <a:lnSpc>
                  <a:spcPts val="3413"/>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latin typeface="Arial"/>
                  <a:ea typeface="ＭＳ Ｐゴシック" pitchFamily="1" charset="-128"/>
                  <a:cs typeface="Arial"/>
                </a:rPr>
                <a:t>Si Immersion Grating Production</a:t>
              </a:r>
            </a:p>
          </p:txBody>
        </p:sp>
      </p:grpSp>
      <p:pic>
        <p:nvPicPr>
          <p:cNvPr id="50180" name="Picture 5"/>
          <p:cNvPicPr>
            <a:picLocks noChangeAspect="1" noChangeArrowheads="1"/>
          </p:cNvPicPr>
          <p:nvPr/>
        </p:nvPicPr>
        <p:blipFill>
          <a:blip r:embed="rId3"/>
          <a:srcRect/>
          <a:stretch>
            <a:fillRect/>
          </a:stretch>
        </p:blipFill>
        <p:spPr bwMode="auto">
          <a:xfrm>
            <a:off x="1905001" y="1600200"/>
            <a:ext cx="2047875" cy="1752600"/>
          </a:xfrm>
          <a:prstGeom prst="rect">
            <a:avLst/>
          </a:prstGeom>
          <a:noFill/>
          <a:ln w="9525">
            <a:noFill/>
            <a:miter lim="800000"/>
            <a:headEnd/>
            <a:tailEnd/>
          </a:ln>
        </p:spPr>
      </p:pic>
      <p:pic>
        <p:nvPicPr>
          <p:cNvPr id="50181" name="Picture 6"/>
          <p:cNvPicPr>
            <a:picLocks noChangeAspect="1" noChangeArrowheads="1"/>
          </p:cNvPicPr>
          <p:nvPr/>
        </p:nvPicPr>
        <p:blipFill>
          <a:blip r:embed="rId4"/>
          <a:srcRect/>
          <a:stretch>
            <a:fillRect/>
          </a:stretch>
        </p:blipFill>
        <p:spPr bwMode="auto">
          <a:xfrm>
            <a:off x="4419600" y="1676400"/>
            <a:ext cx="2362200" cy="1771650"/>
          </a:xfrm>
          <a:prstGeom prst="rect">
            <a:avLst/>
          </a:prstGeom>
          <a:noFill/>
          <a:ln w="9525">
            <a:noFill/>
            <a:miter lim="800000"/>
            <a:headEnd/>
            <a:tailEnd/>
          </a:ln>
        </p:spPr>
      </p:pic>
      <p:pic>
        <p:nvPicPr>
          <p:cNvPr id="50182" name="Picture 7"/>
          <p:cNvPicPr>
            <a:picLocks noChangeAspect="1" noChangeArrowheads="1"/>
          </p:cNvPicPr>
          <p:nvPr/>
        </p:nvPicPr>
        <p:blipFill>
          <a:blip r:embed="rId5"/>
          <a:srcRect/>
          <a:stretch>
            <a:fillRect/>
          </a:stretch>
        </p:blipFill>
        <p:spPr bwMode="auto">
          <a:xfrm>
            <a:off x="7086600" y="1695450"/>
            <a:ext cx="2438400" cy="1809750"/>
          </a:xfrm>
          <a:prstGeom prst="rect">
            <a:avLst/>
          </a:prstGeom>
          <a:noFill/>
          <a:ln w="9525">
            <a:noFill/>
            <a:miter lim="800000"/>
            <a:headEnd/>
            <a:tailEnd/>
          </a:ln>
        </p:spPr>
      </p:pic>
      <p:grpSp>
        <p:nvGrpSpPr>
          <p:cNvPr id="3" name="Group 8"/>
          <p:cNvGrpSpPr>
            <a:grpSpLocks/>
          </p:cNvGrpSpPr>
          <p:nvPr/>
        </p:nvGrpSpPr>
        <p:grpSpPr bwMode="auto">
          <a:xfrm>
            <a:off x="2587625" y="2287589"/>
            <a:ext cx="374649" cy="371475"/>
            <a:chOff x="670" y="1441"/>
            <a:chExt cx="236" cy="234"/>
          </a:xfrm>
        </p:grpSpPr>
        <p:sp>
          <p:nvSpPr>
            <p:cNvPr id="50261" name="AutoShape 9"/>
            <p:cNvSpPr>
              <a:spLocks noChangeArrowheads="1"/>
            </p:cNvSpPr>
            <p:nvPr/>
          </p:nvSpPr>
          <p:spPr bwMode="auto">
            <a:xfrm>
              <a:off x="699" y="1441"/>
              <a:ext cx="184" cy="169"/>
            </a:xfrm>
            <a:prstGeom prst="roundRect">
              <a:avLst>
                <a:gd name="adj" fmla="val 593"/>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4" name="Group 10"/>
            <p:cNvGrpSpPr>
              <a:grpSpLocks/>
            </p:cNvGrpSpPr>
            <p:nvPr/>
          </p:nvGrpSpPr>
          <p:grpSpPr bwMode="auto">
            <a:xfrm>
              <a:off x="670" y="1441"/>
              <a:ext cx="236" cy="234"/>
              <a:chOff x="670" y="1441"/>
              <a:chExt cx="236" cy="234"/>
            </a:xfrm>
          </p:grpSpPr>
          <p:sp>
            <p:nvSpPr>
              <p:cNvPr id="50263" name="AutoShape 11"/>
              <p:cNvSpPr>
                <a:spLocks noChangeArrowheads="1"/>
              </p:cNvSpPr>
              <p:nvPr/>
            </p:nvSpPr>
            <p:spPr bwMode="auto">
              <a:xfrm>
                <a:off x="699" y="1441"/>
                <a:ext cx="181" cy="166"/>
              </a:xfrm>
              <a:prstGeom prst="roundRect">
                <a:avLst>
                  <a:gd name="adj" fmla="val 602"/>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 name="Group 12"/>
              <p:cNvGrpSpPr>
                <a:grpSpLocks/>
              </p:cNvGrpSpPr>
              <p:nvPr/>
            </p:nvGrpSpPr>
            <p:grpSpPr bwMode="auto">
              <a:xfrm>
                <a:off x="670" y="1441"/>
                <a:ext cx="236" cy="234"/>
                <a:chOff x="670" y="1441"/>
                <a:chExt cx="236" cy="234"/>
              </a:xfrm>
            </p:grpSpPr>
            <p:sp>
              <p:nvSpPr>
                <p:cNvPr id="50265" name="AutoShape 13"/>
                <p:cNvSpPr>
                  <a:spLocks noChangeArrowheads="1"/>
                </p:cNvSpPr>
                <p:nvPr/>
              </p:nvSpPr>
              <p:spPr bwMode="auto">
                <a:xfrm>
                  <a:off x="699" y="1441"/>
                  <a:ext cx="180" cy="166"/>
                </a:xfrm>
                <a:prstGeom prst="roundRect">
                  <a:avLst>
                    <a:gd name="adj" fmla="val 602"/>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6" name="Group 14"/>
                <p:cNvGrpSpPr>
                  <a:grpSpLocks/>
                </p:cNvGrpSpPr>
                <p:nvPr/>
              </p:nvGrpSpPr>
              <p:grpSpPr bwMode="auto">
                <a:xfrm>
                  <a:off x="670" y="1441"/>
                  <a:ext cx="236" cy="234"/>
                  <a:chOff x="670" y="1441"/>
                  <a:chExt cx="236" cy="234"/>
                </a:xfrm>
              </p:grpSpPr>
              <p:sp>
                <p:nvSpPr>
                  <p:cNvPr id="50267" name="AutoShape 15"/>
                  <p:cNvSpPr>
                    <a:spLocks noChangeArrowheads="1"/>
                  </p:cNvSpPr>
                  <p:nvPr/>
                </p:nvSpPr>
                <p:spPr bwMode="auto">
                  <a:xfrm>
                    <a:off x="699" y="1441"/>
                    <a:ext cx="179" cy="165"/>
                  </a:xfrm>
                  <a:prstGeom prst="roundRect">
                    <a:avLst>
                      <a:gd name="adj" fmla="val 606"/>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7" name="Group 16"/>
                  <p:cNvGrpSpPr>
                    <a:grpSpLocks/>
                  </p:cNvGrpSpPr>
                  <p:nvPr/>
                </p:nvGrpSpPr>
                <p:grpSpPr bwMode="auto">
                  <a:xfrm>
                    <a:off x="670" y="1441"/>
                    <a:ext cx="236" cy="234"/>
                    <a:chOff x="670" y="1441"/>
                    <a:chExt cx="236" cy="234"/>
                  </a:xfrm>
                </p:grpSpPr>
                <p:sp>
                  <p:nvSpPr>
                    <p:cNvPr id="50269" name="AutoShape 17"/>
                    <p:cNvSpPr>
                      <a:spLocks noChangeArrowheads="1"/>
                    </p:cNvSpPr>
                    <p:nvPr/>
                  </p:nvSpPr>
                  <p:spPr bwMode="auto">
                    <a:xfrm>
                      <a:off x="699" y="1441"/>
                      <a:ext cx="179" cy="164"/>
                    </a:xfrm>
                    <a:prstGeom prst="roundRect">
                      <a:avLst>
                        <a:gd name="adj" fmla="val 606"/>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70" name="AutoShape 18"/>
                    <p:cNvSpPr>
                      <a:spLocks noChangeArrowheads="1"/>
                    </p:cNvSpPr>
                    <p:nvPr/>
                  </p:nvSpPr>
                  <p:spPr bwMode="auto">
                    <a:xfrm>
                      <a:off x="670" y="1441"/>
                      <a:ext cx="236" cy="234"/>
                    </a:xfrm>
                    <a:prstGeom prst="roundRect">
                      <a:avLst>
                        <a:gd name="adj" fmla="val 616"/>
                      </a:avLst>
                    </a:prstGeom>
                    <a:noFill/>
                    <a:ln w="9525">
                      <a:noFill/>
                      <a:round/>
                      <a:headEnd/>
                      <a:tailEnd/>
                    </a:ln>
                  </p:spPr>
                  <p:txBody>
                    <a:bodyPr wrap="none" lIns="90000" tIns="46800" rIns="90000" bIns="46800">
                      <a:prstTxWarp prst="textNoShape">
                        <a:avLst/>
                      </a:prstTxWarp>
                      <a:spAutoFit/>
                    </a:bodyPr>
                    <a:lstStyle/>
                    <a:p>
                      <a:pPr algn="just">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   </a:t>
                      </a:r>
                    </a:p>
                  </p:txBody>
                </p:sp>
              </p:grpSp>
            </p:grpSp>
          </p:grpSp>
        </p:grpSp>
      </p:grpSp>
      <p:sp>
        <p:nvSpPr>
          <p:cNvPr id="50184" name="AutoShape 19"/>
          <p:cNvSpPr>
            <a:spLocks noChangeArrowheads="1"/>
          </p:cNvSpPr>
          <p:nvPr/>
        </p:nvSpPr>
        <p:spPr bwMode="auto">
          <a:xfrm>
            <a:off x="2633663" y="2333625"/>
            <a:ext cx="2500312" cy="1588"/>
          </a:xfrm>
          <a:prstGeom prst="roundRect">
            <a:avLst>
              <a:gd name="adj" fmla="val 5000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185" name="AutoShape 20"/>
          <p:cNvSpPr>
            <a:spLocks noChangeArrowheads="1"/>
          </p:cNvSpPr>
          <p:nvPr/>
        </p:nvSpPr>
        <p:spPr bwMode="auto">
          <a:xfrm>
            <a:off x="2633663" y="2333625"/>
            <a:ext cx="2514600" cy="1588"/>
          </a:xfrm>
          <a:prstGeom prst="roundRect">
            <a:avLst>
              <a:gd name="adj" fmla="val 5000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186" name="AutoShape 21"/>
          <p:cNvSpPr>
            <a:spLocks noChangeArrowheads="1"/>
          </p:cNvSpPr>
          <p:nvPr/>
        </p:nvSpPr>
        <p:spPr bwMode="auto">
          <a:xfrm>
            <a:off x="2633663" y="2333625"/>
            <a:ext cx="2500312" cy="1588"/>
          </a:xfrm>
          <a:prstGeom prst="roundRect">
            <a:avLst>
              <a:gd name="adj" fmla="val 5000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8" name="Group 22"/>
          <p:cNvGrpSpPr>
            <a:grpSpLocks/>
          </p:cNvGrpSpPr>
          <p:nvPr/>
        </p:nvGrpSpPr>
        <p:grpSpPr bwMode="auto">
          <a:xfrm>
            <a:off x="1905001" y="3352804"/>
            <a:ext cx="2132013" cy="635001"/>
            <a:chOff x="240" y="2112"/>
            <a:chExt cx="1343" cy="400"/>
          </a:xfrm>
        </p:grpSpPr>
        <p:sp>
          <p:nvSpPr>
            <p:cNvPr id="50251" name="AutoShape 23"/>
            <p:cNvSpPr>
              <a:spLocks noChangeArrowheads="1"/>
            </p:cNvSpPr>
            <p:nvPr/>
          </p:nvSpPr>
          <p:spPr bwMode="auto">
            <a:xfrm>
              <a:off x="240" y="2112"/>
              <a:ext cx="1328" cy="400"/>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9" name="Group 24"/>
            <p:cNvGrpSpPr>
              <a:grpSpLocks/>
            </p:cNvGrpSpPr>
            <p:nvPr/>
          </p:nvGrpSpPr>
          <p:grpSpPr bwMode="auto">
            <a:xfrm>
              <a:off x="240" y="2112"/>
              <a:ext cx="1343" cy="397"/>
              <a:chOff x="240" y="2112"/>
              <a:chExt cx="1343" cy="397"/>
            </a:xfrm>
          </p:grpSpPr>
          <p:sp>
            <p:nvSpPr>
              <p:cNvPr id="50253" name="AutoShape 25"/>
              <p:cNvSpPr>
                <a:spLocks noChangeArrowheads="1"/>
              </p:cNvSpPr>
              <p:nvPr/>
            </p:nvSpPr>
            <p:spPr bwMode="auto">
              <a:xfrm>
                <a:off x="240" y="2112"/>
                <a:ext cx="1325" cy="397"/>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0" name="Group 26"/>
              <p:cNvGrpSpPr>
                <a:grpSpLocks/>
              </p:cNvGrpSpPr>
              <p:nvPr/>
            </p:nvGrpSpPr>
            <p:grpSpPr bwMode="auto">
              <a:xfrm>
                <a:off x="240" y="2112"/>
                <a:ext cx="1343" cy="395"/>
                <a:chOff x="240" y="2112"/>
                <a:chExt cx="1343" cy="395"/>
              </a:xfrm>
            </p:grpSpPr>
            <p:sp>
              <p:nvSpPr>
                <p:cNvPr id="50255" name="AutoShape 27"/>
                <p:cNvSpPr>
                  <a:spLocks noChangeArrowheads="1"/>
                </p:cNvSpPr>
                <p:nvPr/>
              </p:nvSpPr>
              <p:spPr bwMode="auto">
                <a:xfrm>
                  <a:off x="240" y="2112"/>
                  <a:ext cx="1323" cy="395"/>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1" name="Group 28"/>
                <p:cNvGrpSpPr>
                  <a:grpSpLocks/>
                </p:cNvGrpSpPr>
                <p:nvPr/>
              </p:nvGrpSpPr>
              <p:grpSpPr bwMode="auto">
                <a:xfrm>
                  <a:off x="240" y="2112"/>
                  <a:ext cx="1343" cy="394"/>
                  <a:chOff x="240" y="2112"/>
                  <a:chExt cx="1343" cy="394"/>
                </a:xfrm>
              </p:grpSpPr>
              <p:sp>
                <p:nvSpPr>
                  <p:cNvPr id="50257" name="AutoShape 29"/>
                  <p:cNvSpPr>
                    <a:spLocks noChangeArrowheads="1"/>
                  </p:cNvSpPr>
                  <p:nvPr/>
                </p:nvSpPr>
                <p:spPr bwMode="auto">
                  <a:xfrm>
                    <a:off x="240" y="2112"/>
                    <a:ext cx="132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2" name="Group 30"/>
                  <p:cNvGrpSpPr>
                    <a:grpSpLocks/>
                  </p:cNvGrpSpPr>
                  <p:nvPr/>
                </p:nvGrpSpPr>
                <p:grpSpPr bwMode="auto">
                  <a:xfrm>
                    <a:off x="240" y="2112"/>
                    <a:ext cx="1343" cy="394"/>
                    <a:chOff x="240" y="2112"/>
                    <a:chExt cx="1343" cy="394"/>
                  </a:xfrm>
                </p:grpSpPr>
                <p:sp>
                  <p:nvSpPr>
                    <p:cNvPr id="50259" name="AutoShape 31"/>
                    <p:cNvSpPr>
                      <a:spLocks noChangeArrowheads="1"/>
                    </p:cNvSpPr>
                    <p:nvPr/>
                  </p:nvSpPr>
                  <p:spPr bwMode="auto">
                    <a:xfrm>
                      <a:off x="240" y="2112"/>
                      <a:ext cx="132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60" name="AutoShape 32"/>
                    <p:cNvSpPr>
                      <a:spLocks noChangeArrowheads="1"/>
                    </p:cNvSpPr>
                    <p:nvPr/>
                  </p:nvSpPr>
                  <p:spPr bwMode="auto">
                    <a:xfrm>
                      <a:off x="240" y="2112"/>
                      <a:ext cx="1343" cy="355"/>
                    </a:xfrm>
                    <a:prstGeom prst="roundRect">
                      <a:avLst>
                        <a:gd name="adj" fmla="val 250"/>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Grating etched into</a:t>
                      </a:r>
                    </a:p>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silicon puck</a:t>
                      </a:r>
                    </a:p>
                  </p:txBody>
                </p:sp>
              </p:grpSp>
            </p:grpSp>
          </p:grpSp>
        </p:grpSp>
      </p:grpSp>
      <p:grpSp>
        <p:nvGrpSpPr>
          <p:cNvPr id="13" name="Group 33"/>
          <p:cNvGrpSpPr>
            <a:grpSpLocks/>
          </p:cNvGrpSpPr>
          <p:nvPr/>
        </p:nvGrpSpPr>
        <p:grpSpPr bwMode="auto">
          <a:xfrm>
            <a:off x="4403726" y="3465511"/>
            <a:ext cx="2132013" cy="634999"/>
            <a:chOff x="1814" y="2183"/>
            <a:chExt cx="1343" cy="400"/>
          </a:xfrm>
        </p:grpSpPr>
        <p:sp>
          <p:nvSpPr>
            <p:cNvPr id="50241" name="AutoShape 34"/>
            <p:cNvSpPr>
              <a:spLocks noChangeArrowheads="1"/>
            </p:cNvSpPr>
            <p:nvPr/>
          </p:nvSpPr>
          <p:spPr bwMode="auto">
            <a:xfrm>
              <a:off x="1814" y="2183"/>
              <a:ext cx="1328" cy="400"/>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4" name="Group 35"/>
            <p:cNvGrpSpPr>
              <a:grpSpLocks/>
            </p:cNvGrpSpPr>
            <p:nvPr/>
          </p:nvGrpSpPr>
          <p:grpSpPr bwMode="auto">
            <a:xfrm>
              <a:off x="1814" y="2183"/>
              <a:ext cx="1343" cy="397"/>
              <a:chOff x="1814" y="2183"/>
              <a:chExt cx="1343" cy="397"/>
            </a:xfrm>
          </p:grpSpPr>
          <p:sp>
            <p:nvSpPr>
              <p:cNvPr id="50243" name="AutoShape 36"/>
              <p:cNvSpPr>
                <a:spLocks noChangeArrowheads="1"/>
              </p:cNvSpPr>
              <p:nvPr/>
            </p:nvSpPr>
            <p:spPr bwMode="auto">
              <a:xfrm>
                <a:off x="1814" y="2183"/>
                <a:ext cx="1325" cy="397"/>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5" name="Group 37"/>
              <p:cNvGrpSpPr>
                <a:grpSpLocks/>
              </p:cNvGrpSpPr>
              <p:nvPr/>
            </p:nvGrpSpPr>
            <p:grpSpPr bwMode="auto">
              <a:xfrm>
                <a:off x="1814" y="2183"/>
                <a:ext cx="1343" cy="395"/>
                <a:chOff x="1814" y="2183"/>
                <a:chExt cx="1343" cy="395"/>
              </a:xfrm>
            </p:grpSpPr>
            <p:sp>
              <p:nvSpPr>
                <p:cNvPr id="50245" name="AutoShape 38"/>
                <p:cNvSpPr>
                  <a:spLocks noChangeArrowheads="1"/>
                </p:cNvSpPr>
                <p:nvPr/>
              </p:nvSpPr>
              <p:spPr bwMode="auto">
                <a:xfrm>
                  <a:off x="1814" y="2183"/>
                  <a:ext cx="1323" cy="395"/>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6" name="Group 39"/>
                <p:cNvGrpSpPr>
                  <a:grpSpLocks/>
                </p:cNvGrpSpPr>
                <p:nvPr/>
              </p:nvGrpSpPr>
              <p:grpSpPr bwMode="auto">
                <a:xfrm>
                  <a:off x="1814" y="2183"/>
                  <a:ext cx="1343" cy="394"/>
                  <a:chOff x="1814" y="2183"/>
                  <a:chExt cx="1343" cy="394"/>
                </a:xfrm>
              </p:grpSpPr>
              <p:sp>
                <p:nvSpPr>
                  <p:cNvPr id="50247" name="AutoShape 40"/>
                  <p:cNvSpPr>
                    <a:spLocks noChangeArrowheads="1"/>
                  </p:cNvSpPr>
                  <p:nvPr/>
                </p:nvSpPr>
                <p:spPr bwMode="auto">
                  <a:xfrm>
                    <a:off x="1814" y="2183"/>
                    <a:ext cx="132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7" name="Group 41"/>
                  <p:cNvGrpSpPr>
                    <a:grpSpLocks/>
                  </p:cNvGrpSpPr>
                  <p:nvPr/>
                </p:nvGrpSpPr>
                <p:grpSpPr bwMode="auto">
                  <a:xfrm>
                    <a:off x="1814" y="2183"/>
                    <a:ext cx="1343" cy="394"/>
                    <a:chOff x="1814" y="2183"/>
                    <a:chExt cx="1343" cy="394"/>
                  </a:xfrm>
                </p:grpSpPr>
                <p:sp>
                  <p:nvSpPr>
                    <p:cNvPr id="50249" name="AutoShape 42"/>
                    <p:cNvSpPr>
                      <a:spLocks noChangeArrowheads="1"/>
                    </p:cNvSpPr>
                    <p:nvPr/>
                  </p:nvSpPr>
                  <p:spPr bwMode="auto">
                    <a:xfrm>
                      <a:off x="1814" y="2183"/>
                      <a:ext cx="132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50" name="AutoShape 43"/>
                    <p:cNvSpPr>
                      <a:spLocks noChangeArrowheads="1"/>
                    </p:cNvSpPr>
                    <p:nvPr/>
                  </p:nvSpPr>
                  <p:spPr bwMode="auto">
                    <a:xfrm>
                      <a:off x="1814" y="2183"/>
                      <a:ext cx="1343" cy="355"/>
                    </a:xfrm>
                    <a:prstGeom prst="roundRect">
                      <a:avLst>
                        <a:gd name="adj" fmla="val 250"/>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Puck cut into prism</a:t>
                      </a:r>
                    </a:p>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and then polished</a:t>
                      </a:r>
                    </a:p>
                  </p:txBody>
                </p:sp>
              </p:grpSp>
            </p:grpSp>
          </p:grpSp>
        </p:grpSp>
      </p:grpSp>
      <p:grpSp>
        <p:nvGrpSpPr>
          <p:cNvPr id="18" name="Group 44"/>
          <p:cNvGrpSpPr>
            <a:grpSpLocks/>
          </p:cNvGrpSpPr>
          <p:nvPr/>
        </p:nvGrpSpPr>
        <p:grpSpPr bwMode="auto">
          <a:xfrm>
            <a:off x="7146928" y="3465511"/>
            <a:ext cx="2247901" cy="634999"/>
            <a:chOff x="3542" y="2183"/>
            <a:chExt cx="1416" cy="400"/>
          </a:xfrm>
        </p:grpSpPr>
        <p:sp>
          <p:nvSpPr>
            <p:cNvPr id="50231" name="AutoShape 45"/>
            <p:cNvSpPr>
              <a:spLocks noChangeArrowheads="1"/>
            </p:cNvSpPr>
            <p:nvPr/>
          </p:nvSpPr>
          <p:spPr bwMode="auto">
            <a:xfrm>
              <a:off x="3542" y="2183"/>
              <a:ext cx="1400" cy="400"/>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19" name="Group 46"/>
            <p:cNvGrpSpPr>
              <a:grpSpLocks/>
            </p:cNvGrpSpPr>
            <p:nvPr/>
          </p:nvGrpSpPr>
          <p:grpSpPr bwMode="auto">
            <a:xfrm>
              <a:off x="3542" y="2183"/>
              <a:ext cx="1416" cy="397"/>
              <a:chOff x="3542" y="2183"/>
              <a:chExt cx="1416" cy="397"/>
            </a:xfrm>
          </p:grpSpPr>
          <p:sp>
            <p:nvSpPr>
              <p:cNvPr id="50233" name="AutoShape 47"/>
              <p:cNvSpPr>
                <a:spLocks noChangeArrowheads="1"/>
              </p:cNvSpPr>
              <p:nvPr/>
            </p:nvSpPr>
            <p:spPr bwMode="auto">
              <a:xfrm>
                <a:off x="3542" y="2183"/>
                <a:ext cx="1397" cy="397"/>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0" name="Group 48"/>
              <p:cNvGrpSpPr>
                <a:grpSpLocks/>
              </p:cNvGrpSpPr>
              <p:nvPr/>
            </p:nvGrpSpPr>
            <p:grpSpPr bwMode="auto">
              <a:xfrm>
                <a:off x="3542" y="2183"/>
                <a:ext cx="1416" cy="395"/>
                <a:chOff x="3542" y="2183"/>
                <a:chExt cx="1416" cy="395"/>
              </a:xfrm>
            </p:grpSpPr>
            <p:sp>
              <p:nvSpPr>
                <p:cNvPr id="50235" name="AutoShape 49"/>
                <p:cNvSpPr>
                  <a:spLocks noChangeArrowheads="1"/>
                </p:cNvSpPr>
                <p:nvPr/>
              </p:nvSpPr>
              <p:spPr bwMode="auto">
                <a:xfrm>
                  <a:off x="3542" y="2183"/>
                  <a:ext cx="1396" cy="395"/>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1" name="Group 50"/>
                <p:cNvGrpSpPr>
                  <a:grpSpLocks/>
                </p:cNvGrpSpPr>
                <p:nvPr/>
              </p:nvGrpSpPr>
              <p:grpSpPr bwMode="auto">
                <a:xfrm>
                  <a:off x="3542" y="2183"/>
                  <a:ext cx="1416" cy="394"/>
                  <a:chOff x="3542" y="2183"/>
                  <a:chExt cx="1416" cy="394"/>
                </a:xfrm>
              </p:grpSpPr>
              <p:sp>
                <p:nvSpPr>
                  <p:cNvPr id="50237" name="AutoShape 51"/>
                  <p:cNvSpPr>
                    <a:spLocks noChangeArrowheads="1"/>
                  </p:cNvSpPr>
                  <p:nvPr/>
                </p:nvSpPr>
                <p:spPr bwMode="auto">
                  <a:xfrm>
                    <a:off x="3542" y="2183"/>
                    <a:ext cx="1395"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2" name="Group 52"/>
                  <p:cNvGrpSpPr>
                    <a:grpSpLocks/>
                  </p:cNvGrpSpPr>
                  <p:nvPr/>
                </p:nvGrpSpPr>
                <p:grpSpPr bwMode="auto">
                  <a:xfrm>
                    <a:off x="3542" y="2183"/>
                    <a:ext cx="1416" cy="394"/>
                    <a:chOff x="3542" y="2183"/>
                    <a:chExt cx="1416" cy="394"/>
                  </a:xfrm>
                </p:grpSpPr>
                <p:sp>
                  <p:nvSpPr>
                    <p:cNvPr id="50239" name="AutoShape 53"/>
                    <p:cNvSpPr>
                      <a:spLocks noChangeArrowheads="1"/>
                    </p:cNvSpPr>
                    <p:nvPr/>
                  </p:nvSpPr>
                  <p:spPr bwMode="auto">
                    <a:xfrm>
                      <a:off x="3542" y="2183"/>
                      <a:ext cx="1395"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40" name="AutoShape 54"/>
                    <p:cNvSpPr>
                      <a:spLocks noChangeArrowheads="1"/>
                    </p:cNvSpPr>
                    <p:nvPr/>
                  </p:nvSpPr>
                  <p:spPr bwMode="auto">
                    <a:xfrm>
                      <a:off x="3542" y="2183"/>
                      <a:ext cx="1416" cy="355"/>
                    </a:xfrm>
                    <a:prstGeom prst="roundRect">
                      <a:avLst>
                        <a:gd name="adj" fmla="val 250"/>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Flat entrance face</a:t>
                      </a:r>
                    </a:p>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antireflection coated</a:t>
                      </a:r>
                    </a:p>
                  </p:txBody>
                </p:sp>
              </p:grpSp>
            </p:grpSp>
          </p:grpSp>
        </p:grpSp>
      </p:grpSp>
      <p:grpSp>
        <p:nvGrpSpPr>
          <p:cNvPr id="23" name="Group 55"/>
          <p:cNvGrpSpPr>
            <a:grpSpLocks/>
          </p:cNvGrpSpPr>
          <p:nvPr/>
        </p:nvGrpSpPr>
        <p:grpSpPr bwMode="auto">
          <a:xfrm>
            <a:off x="4953001" y="4267204"/>
            <a:ext cx="3929063" cy="635001"/>
            <a:chOff x="2160" y="2688"/>
            <a:chExt cx="2475" cy="400"/>
          </a:xfrm>
        </p:grpSpPr>
        <p:sp>
          <p:nvSpPr>
            <p:cNvPr id="50221" name="AutoShape 56"/>
            <p:cNvSpPr>
              <a:spLocks noChangeArrowheads="1"/>
            </p:cNvSpPr>
            <p:nvPr/>
          </p:nvSpPr>
          <p:spPr bwMode="auto">
            <a:xfrm>
              <a:off x="2160" y="2688"/>
              <a:ext cx="2448" cy="400"/>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4" name="Group 57"/>
            <p:cNvGrpSpPr>
              <a:grpSpLocks/>
            </p:cNvGrpSpPr>
            <p:nvPr/>
          </p:nvGrpSpPr>
          <p:grpSpPr bwMode="auto">
            <a:xfrm>
              <a:off x="2160" y="2688"/>
              <a:ext cx="2475" cy="397"/>
              <a:chOff x="2160" y="2688"/>
              <a:chExt cx="2475" cy="397"/>
            </a:xfrm>
          </p:grpSpPr>
          <p:sp>
            <p:nvSpPr>
              <p:cNvPr id="50223" name="AutoShape 58"/>
              <p:cNvSpPr>
                <a:spLocks noChangeArrowheads="1"/>
              </p:cNvSpPr>
              <p:nvPr/>
            </p:nvSpPr>
            <p:spPr bwMode="auto">
              <a:xfrm>
                <a:off x="2160" y="2688"/>
                <a:ext cx="2445" cy="397"/>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5" name="Group 59"/>
              <p:cNvGrpSpPr>
                <a:grpSpLocks/>
              </p:cNvGrpSpPr>
              <p:nvPr/>
            </p:nvGrpSpPr>
            <p:grpSpPr bwMode="auto">
              <a:xfrm>
                <a:off x="2160" y="2688"/>
                <a:ext cx="2475" cy="395"/>
                <a:chOff x="2160" y="2688"/>
                <a:chExt cx="2475" cy="395"/>
              </a:xfrm>
            </p:grpSpPr>
            <p:sp>
              <p:nvSpPr>
                <p:cNvPr id="50225" name="AutoShape 60"/>
                <p:cNvSpPr>
                  <a:spLocks noChangeArrowheads="1"/>
                </p:cNvSpPr>
                <p:nvPr/>
              </p:nvSpPr>
              <p:spPr bwMode="auto">
                <a:xfrm>
                  <a:off x="2160" y="2688"/>
                  <a:ext cx="2443" cy="395"/>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6" name="Group 61"/>
                <p:cNvGrpSpPr>
                  <a:grpSpLocks/>
                </p:cNvGrpSpPr>
                <p:nvPr/>
              </p:nvGrpSpPr>
              <p:grpSpPr bwMode="auto">
                <a:xfrm>
                  <a:off x="2160" y="2688"/>
                  <a:ext cx="2475" cy="394"/>
                  <a:chOff x="2160" y="2688"/>
                  <a:chExt cx="2475" cy="394"/>
                </a:xfrm>
              </p:grpSpPr>
              <p:sp>
                <p:nvSpPr>
                  <p:cNvPr id="50227" name="AutoShape 62"/>
                  <p:cNvSpPr>
                    <a:spLocks noChangeArrowheads="1"/>
                  </p:cNvSpPr>
                  <p:nvPr/>
                </p:nvSpPr>
                <p:spPr bwMode="auto">
                  <a:xfrm>
                    <a:off x="2160" y="2688"/>
                    <a:ext cx="244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7" name="Group 63"/>
                  <p:cNvGrpSpPr>
                    <a:grpSpLocks/>
                  </p:cNvGrpSpPr>
                  <p:nvPr/>
                </p:nvGrpSpPr>
                <p:grpSpPr bwMode="auto">
                  <a:xfrm>
                    <a:off x="2160" y="2688"/>
                    <a:ext cx="2475" cy="394"/>
                    <a:chOff x="2160" y="2688"/>
                    <a:chExt cx="2475" cy="394"/>
                  </a:xfrm>
                </p:grpSpPr>
                <p:sp>
                  <p:nvSpPr>
                    <p:cNvPr id="50229" name="AutoShape 64"/>
                    <p:cNvSpPr>
                      <a:spLocks noChangeArrowheads="1"/>
                    </p:cNvSpPr>
                    <p:nvPr/>
                  </p:nvSpPr>
                  <p:spPr bwMode="auto">
                    <a:xfrm>
                      <a:off x="2160" y="2688"/>
                      <a:ext cx="2442"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30" name="AutoShape 65"/>
                    <p:cNvSpPr>
                      <a:spLocks noChangeArrowheads="1"/>
                    </p:cNvSpPr>
                    <p:nvPr/>
                  </p:nvSpPr>
                  <p:spPr bwMode="auto">
                    <a:xfrm>
                      <a:off x="2160" y="2688"/>
                      <a:ext cx="2475" cy="355"/>
                    </a:xfrm>
                    <a:prstGeom prst="roundRect">
                      <a:avLst>
                        <a:gd name="adj" fmla="val 250"/>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Device completed by aluminizing the</a:t>
                      </a:r>
                    </a:p>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grooves along the hypotenuse</a:t>
                      </a:r>
                    </a:p>
                  </p:txBody>
                </p:sp>
              </p:grpSp>
            </p:grpSp>
          </p:grpSp>
        </p:grpSp>
      </p:grpSp>
      <p:pic>
        <p:nvPicPr>
          <p:cNvPr id="50191" name="Picture 66"/>
          <p:cNvPicPr>
            <a:picLocks noChangeAspect="1" noChangeArrowheads="1"/>
          </p:cNvPicPr>
          <p:nvPr/>
        </p:nvPicPr>
        <p:blipFill>
          <a:blip r:embed="rId6"/>
          <a:srcRect/>
          <a:stretch>
            <a:fillRect/>
          </a:stretch>
        </p:blipFill>
        <p:spPr bwMode="auto">
          <a:xfrm>
            <a:off x="5181600" y="5029201"/>
            <a:ext cx="1981200" cy="1484313"/>
          </a:xfrm>
          <a:prstGeom prst="rect">
            <a:avLst/>
          </a:prstGeom>
          <a:noFill/>
          <a:ln w="9525">
            <a:noFill/>
            <a:miter lim="800000"/>
            <a:headEnd/>
            <a:tailEnd/>
          </a:ln>
        </p:spPr>
      </p:pic>
      <p:grpSp>
        <p:nvGrpSpPr>
          <p:cNvPr id="28" name="Group 67"/>
          <p:cNvGrpSpPr>
            <a:grpSpLocks/>
          </p:cNvGrpSpPr>
          <p:nvPr/>
        </p:nvGrpSpPr>
        <p:grpSpPr bwMode="auto">
          <a:xfrm>
            <a:off x="7239000" y="5791206"/>
            <a:ext cx="2695575" cy="635001"/>
            <a:chOff x="3600" y="3648"/>
            <a:chExt cx="1698" cy="400"/>
          </a:xfrm>
        </p:grpSpPr>
        <p:sp>
          <p:nvSpPr>
            <p:cNvPr id="50211" name="AutoShape 68"/>
            <p:cNvSpPr>
              <a:spLocks noChangeArrowheads="1"/>
            </p:cNvSpPr>
            <p:nvPr/>
          </p:nvSpPr>
          <p:spPr bwMode="auto">
            <a:xfrm>
              <a:off x="3600" y="3648"/>
              <a:ext cx="1672" cy="400"/>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29" name="Group 69"/>
            <p:cNvGrpSpPr>
              <a:grpSpLocks/>
            </p:cNvGrpSpPr>
            <p:nvPr/>
          </p:nvGrpSpPr>
          <p:grpSpPr bwMode="auto">
            <a:xfrm>
              <a:off x="3600" y="3648"/>
              <a:ext cx="1698" cy="397"/>
              <a:chOff x="3600" y="3648"/>
              <a:chExt cx="1698" cy="397"/>
            </a:xfrm>
          </p:grpSpPr>
          <p:sp>
            <p:nvSpPr>
              <p:cNvPr id="50213" name="AutoShape 70"/>
              <p:cNvSpPr>
                <a:spLocks noChangeArrowheads="1"/>
              </p:cNvSpPr>
              <p:nvPr/>
            </p:nvSpPr>
            <p:spPr bwMode="auto">
              <a:xfrm>
                <a:off x="3600" y="3648"/>
                <a:ext cx="1669" cy="397"/>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30" name="Group 71"/>
              <p:cNvGrpSpPr>
                <a:grpSpLocks/>
              </p:cNvGrpSpPr>
              <p:nvPr/>
            </p:nvGrpSpPr>
            <p:grpSpPr bwMode="auto">
              <a:xfrm>
                <a:off x="3600" y="3648"/>
                <a:ext cx="1698" cy="395"/>
                <a:chOff x="3600" y="3648"/>
                <a:chExt cx="1698" cy="395"/>
              </a:xfrm>
            </p:grpSpPr>
            <p:sp>
              <p:nvSpPr>
                <p:cNvPr id="50215" name="AutoShape 72"/>
                <p:cNvSpPr>
                  <a:spLocks noChangeArrowheads="1"/>
                </p:cNvSpPr>
                <p:nvPr/>
              </p:nvSpPr>
              <p:spPr bwMode="auto">
                <a:xfrm>
                  <a:off x="3600" y="3648"/>
                  <a:ext cx="1667" cy="395"/>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31" name="Group 73"/>
                <p:cNvGrpSpPr>
                  <a:grpSpLocks/>
                </p:cNvGrpSpPr>
                <p:nvPr/>
              </p:nvGrpSpPr>
              <p:grpSpPr bwMode="auto">
                <a:xfrm>
                  <a:off x="3600" y="3648"/>
                  <a:ext cx="1698" cy="394"/>
                  <a:chOff x="3600" y="3648"/>
                  <a:chExt cx="1698" cy="394"/>
                </a:xfrm>
              </p:grpSpPr>
              <p:sp>
                <p:nvSpPr>
                  <p:cNvPr id="50217" name="AutoShape 74"/>
                  <p:cNvSpPr>
                    <a:spLocks noChangeArrowheads="1"/>
                  </p:cNvSpPr>
                  <p:nvPr/>
                </p:nvSpPr>
                <p:spPr bwMode="auto">
                  <a:xfrm>
                    <a:off x="3600" y="3648"/>
                    <a:ext cx="1666" cy="394"/>
                  </a:xfrm>
                  <a:prstGeom prst="roundRect">
                    <a:avLst>
                      <a:gd name="adj" fmla="val 250"/>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76" name="Group 75"/>
                  <p:cNvGrpSpPr>
                    <a:grpSpLocks/>
                  </p:cNvGrpSpPr>
                  <p:nvPr/>
                </p:nvGrpSpPr>
                <p:grpSpPr bwMode="auto">
                  <a:xfrm>
                    <a:off x="3600" y="3648"/>
                    <a:ext cx="1698" cy="393"/>
                    <a:chOff x="3600" y="3648"/>
                    <a:chExt cx="1698" cy="393"/>
                  </a:xfrm>
                </p:grpSpPr>
                <p:sp>
                  <p:nvSpPr>
                    <p:cNvPr id="50219" name="AutoShape 76"/>
                    <p:cNvSpPr>
                      <a:spLocks noChangeArrowheads="1"/>
                    </p:cNvSpPr>
                    <p:nvPr/>
                  </p:nvSpPr>
                  <p:spPr bwMode="auto">
                    <a:xfrm>
                      <a:off x="3600" y="3648"/>
                      <a:ext cx="1666" cy="393"/>
                    </a:xfrm>
                    <a:prstGeom prst="roundRect">
                      <a:avLst>
                        <a:gd name="adj" fmla="val 255"/>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20" name="AutoShape 77"/>
                    <p:cNvSpPr>
                      <a:spLocks noChangeArrowheads="1"/>
                    </p:cNvSpPr>
                    <p:nvPr/>
                  </p:nvSpPr>
                  <p:spPr bwMode="auto">
                    <a:xfrm>
                      <a:off x="3600" y="3648"/>
                      <a:ext cx="1698" cy="355"/>
                    </a:xfrm>
                    <a:prstGeom prst="roundRect">
                      <a:avLst>
                        <a:gd name="adj" fmla="val 255"/>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Note: Only the bottom of</a:t>
                      </a:r>
                    </a:p>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Arial"/>
                          <a:ea typeface="ＭＳ Ｐゴシック" pitchFamily="1" charset="-128"/>
                          <a:cs typeface="Arial"/>
                        </a:rPr>
                        <a:t>the coating matters</a:t>
                      </a:r>
                    </a:p>
                  </p:txBody>
                </p:sp>
              </p:grpSp>
            </p:grpSp>
          </p:grpSp>
        </p:grpSp>
      </p:grpSp>
      <p:sp>
        <p:nvSpPr>
          <p:cNvPr id="50193" name="AutoShape 78"/>
          <p:cNvSpPr>
            <a:spLocks noChangeArrowheads="1"/>
          </p:cNvSpPr>
          <p:nvPr/>
        </p:nvSpPr>
        <p:spPr bwMode="auto">
          <a:xfrm>
            <a:off x="8839200" y="1"/>
            <a:ext cx="184150" cy="366713"/>
          </a:xfrm>
          <a:prstGeom prst="roundRect">
            <a:avLst>
              <a:gd name="adj" fmla="val 861"/>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77" name="Group 79"/>
          <p:cNvGrpSpPr>
            <a:grpSpLocks/>
          </p:cNvGrpSpPr>
          <p:nvPr/>
        </p:nvGrpSpPr>
        <p:grpSpPr bwMode="auto">
          <a:xfrm>
            <a:off x="2209800" y="4267202"/>
            <a:ext cx="2736850" cy="2382839"/>
            <a:chOff x="432" y="2688"/>
            <a:chExt cx="1724" cy="1501"/>
          </a:xfrm>
        </p:grpSpPr>
        <p:pic>
          <p:nvPicPr>
            <p:cNvPr id="50195" name="Picture 80"/>
            <p:cNvPicPr>
              <a:picLocks noChangeAspect="1" noChangeArrowheads="1"/>
            </p:cNvPicPr>
            <p:nvPr/>
          </p:nvPicPr>
          <p:blipFill>
            <a:blip r:embed="rId7"/>
            <a:srcRect/>
            <a:stretch>
              <a:fillRect/>
            </a:stretch>
          </p:blipFill>
          <p:spPr bwMode="auto">
            <a:xfrm>
              <a:off x="432" y="2688"/>
              <a:ext cx="1679" cy="1089"/>
            </a:xfrm>
            <a:prstGeom prst="rect">
              <a:avLst/>
            </a:prstGeom>
            <a:noFill/>
            <a:ln w="9525">
              <a:noFill/>
              <a:miter lim="800000"/>
              <a:headEnd/>
              <a:tailEnd/>
            </a:ln>
          </p:spPr>
        </p:pic>
        <p:sp>
          <p:nvSpPr>
            <p:cNvPr id="50196" name="Oval 81"/>
            <p:cNvSpPr>
              <a:spLocks noChangeArrowheads="1"/>
            </p:cNvSpPr>
            <p:nvPr/>
          </p:nvSpPr>
          <p:spPr bwMode="auto">
            <a:xfrm rot="1980000">
              <a:off x="1150" y="3002"/>
              <a:ext cx="264" cy="550"/>
            </a:xfrm>
            <a:prstGeom prst="ellipse">
              <a:avLst/>
            </a:prstGeom>
            <a:noFill/>
            <a:ln w="15840">
              <a:solidFill>
                <a:srgbClr val="FFFF00"/>
              </a:solidFill>
              <a:prstDash val="lgDash"/>
              <a:round/>
              <a:headEnd/>
              <a:tailEnd/>
            </a:ln>
          </p:spPr>
          <p:txBody>
            <a:bodyPr wrap="none" anchor="ctr">
              <a:prstTxWarp prst="textNoShape">
                <a:avLst/>
              </a:prstTxWarp>
            </a:bodyPr>
            <a:lstStyle/>
            <a:p>
              <a:endParaRPr lang="en-US">
                <a:latin typeface="Arial"/>
                <a:cs typeface="Arial"/>
              </a:endParaRPr>
            </a:p>
          </p:txBody>
        </p:sp>
        <p:sp>
          <p:nvSpPr>
            <p:cNvPr id="50197" name="Line 82"/>
            <p:cNvSpPr>
              <a:spLocks noChangeShapeType="1"/>
            </p:cNvSpPr>
            <p:nvPr/>
          </p:nvSpPr>
          <p:spPr bwMode="auto">
            <a:xfrm>
              <a:off x="1287" y="3405"/>
              <a:ext cx="112" cy="173"/>
            </a:xfrm>
            <a:prstGeom prst="line">
              <a:avLst/>
            </a:prstGeom>
            <a:noFill/>
            <a:ln w="22320">
              <a:solidFill>
                <a:srgbClr val="FFFF00"/>
              </a:solidFill>
              <a:round/>
              <a:headEnd type="triangle" w="med" len="med"/>
              <a:tailEnd/>
            </a:ln>
          </p:spPr>
          <p:txBody>
            <a:bodyPr>
              <a:prstTxWarp prst="textNoShape">
                <a:avLst/>
              </a:prstTxWarp>
            </a:bodyPr>
            <a:lstStyle/>
            <a:p>
              <a:endParaRPr lang="en-US">
                <a:latin typeface="Arial"/>
                <a:cs typeface="Arial"/>
              </a:endParaRPr>
            </a:p>
          </p:txBody>
        </p:sp>
        <p:sp>
          <p:nvSpPr>
            <p:cNvPr id="50198" name="Text Box 83"/>
            <p:cNvSpPr txBox="1">
              <a:spLocks noChangeArrowheads="1"/>
            </p:cNvSpPr>
            <p:nvPr/>
          </p:nvSpPr>
          <p:spPr bwMode="auto">
            <a:xfrm>
              <a:off x="747" y="3543"/>
              <a:ext cx="1409" cy="646"/>
            </a:xfrm>
            <a:prstGeom prst="rect">
              <a:avLst/>
            </a:prstGeom>
            <a:noFill/>
            <a:ln w="9525">
              <a:noFill/>
              <a:miter lim="800000"/>
              <a:headEnd/>
              <a:tailEnd/>
            </a:ln>
          </p:spPr>
          <p:txBody>
            <a:bodyPr lIns="90000" tIns="46800" rIns="90000" bIns="46800">
              <a:prstTxWarp prst="textNoShape">
                <a:avLst/>
              </a:prstTxWarp>
              <a:spAutoFit/>
            </a:bodyPr>
            <a:lstStyle/>
            <a:p>
              <a:pPr>
                <a:lnSpc>
                  <a:spcPts val="1800"/>
                </a:lnSpc>
                <a:buClr>
                  <a:srgbClr val="FFFF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00"/>
                  </a:solidFill>
                  <a:latin typeface="Arial"/>
                  <a:ea typeface="ＭＳ Ｐゴシック" pitchFamily="1" charset="-128"/>
                  <a:cs typeface="Arial"/>
                </a:rPr>
                <a:t>elliptical C.A. corresponds to</a:t>
              </a:r>
            </a:p>
            <a:p>
              <a:pPr>
                <a:lnSpc>
                  <a:spcPts val="1800"/>
                </a:lnSpc>
                <a:buClr>
                  <a:srgbClr val="FFFF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00"/>
                  </a:solidFill>
                  <a:latin typeface="Arial"/>
                  <a:ea typeface="ＭＳ Ｐゴシック" pitchFamily="1" charset="-128"/>
                  <a:cs typeface="Arial"/>
                </a:rPr>
                <a:t>a 24 mm circular beam</a:t>
              </a:r>
            </a:p>
          </p:txBody>
        </p:sp>
        <p:sp>
          <p:nvSpPr>
            <p:cNvPr id="50199" name="Line 84"/>
            <p:cNvSpPr>
              <a:spLocks noChangeShapeType="1"/>
            </p:cNvSpPr>
            <p:nvPr/>
          </p:nvSpPr>
          <p:spPr bwMode="auto">
            <a:xfrm>
              <a:off x="1331" y="2933"/>
              <a:ext cx="336" cy="127"/>
            </a:xfrm>
            <a:prstGeom prst="line">
              <a:avLst/>
            </a:prstGeom>
            <a:noFill/>
            <a:ln w="15840">
              <a:solidFill>
                <a:srgbClr val="FFFF00"/>
              </a:solidFill>
              <a:round/>
              <a:headEnd type="triangle" w="med" len="med"/>
              <a:tailEnd type="triangle" w="med" len="med"/>
            </a:ln>
          </p:spPr>
          <p:txBody>
            <a:bodyPr>
              <a:prstTxWarp prst="textNoShape">
                <a:avLst/>
              </a:prstTxWarp>
            </a:bodyPr>
            <a:lstStyle/>
            <a:p>
              <a:endParaRPr lang="en-US">
                <a:latin typeface="Arial"/>
                <a:cs typeface="Arial"/>
              </a:endParaRPr>
            </a:p>
          </p:txBody>
        </p:sp>
        <p:grpSp>
          <p:nvGrpSpPr>
            <p:cNvPr id="50179" name="Group 85"/>
            <p:cNvGrpSpPr>
              <a:grpSpLocks/>
            </p:cNvGrpSpPr>
            <p:nvPr/>
          </p:nvGrpSpPr>
          <p:grpSpPr bwMode="auto">
            <a:xfrm>
              <a:off x="1465" y="2806"/>
              <a:ext cx="559" cy="210"/>
              <a:chOff x="1465" y="2806"/>
              <a:chExt cx="559" cy="210"/>
            </a:xfrm>
          </p:grpSpPr>
          <p:sp>
            <p:nvSpPr>
              <p:cNvPr id="50201" name="AutoShape 86"/>
              <p:cNvSpPr>
                <a:spLocks noChangeArrowheads="1"/>
              </p:cNvSpPr>
              <p:nvPr/>
            </p:nvSpPr>
            <p:spPr bwMode="auto">
              <a:xfrm>
                <a:off x="1465" y="2806"/>
                <a:ext cx="355" cy="136"/>
              </a:xfrm>
              <a:prstGeom prst="roundRect">
                <a:avLst>
                  <a:gd name="adj" fmla="val 731"/>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83" name="Group 87"/>
              <p:cNvGrpSpPr>
                <a:grpSpLocks/>
              </p:cNvGrpSpPr>
              <p:nvPr/>
            </p:nvGrpSpPr>
            <p:grpSpPr bwMode="auto">
              <a:xfrm>
                <a:off x="1465" y="2806"/>
                <a:ext cx="559" cy="210"/>
                <a:chOff x="1465" y="2806"/>
                <a:chExt cx="559" cy="210"/>
              </a:xfrm>
            </p:grpSpPr>
            <p:sp>
              <p:nvSpPr>
                <p:cNvPr id="50203" name="AutoShape 88"/>
                <p:cNvSpPr>
                  <a:spLocks noChangeArrowheads="1"/>
                </p:cNvSpPr>
                <p:nvPr/>
              </p:nvSpPr>
              <p:spPr bwMode="auto">
                <a:xfrm>
                  <a:off x="1465" y="2806"/>
                  <a:ext cx="351" cy="133"/>
                </a:xfrm>
                <a:prstGeom prst="roundRect">
                  <a:avLst>
                    <a:gd name="adj" fmla="val 755"/>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87" name="Group 89"/>
                <p:cNvGrpSpPr>
                  <a:grpSpLocks/>
                </p:cNvGrpSpPr>
                <p:nvPr/>
              </p:nvGrpSpPr>
              <p:grpSpPr bwMode="auto">
                <a:xfrm>
                  <a:off x="1465" y="2806"/>
                  <a:ext cx="559" cy="210"/>
                  <a:chOff x="1465" y="2806"/>
                  <a:chExt cx="559" cy="210"/>
                </a:xfrm>
              </p:grpSpPr>
              <p:sp>
                <p:nvSpPr>
                  <p:cNvPr id="50205" name="AutoShape 90"/>
                  <p:cNvSpPr>
                    <a:spLocks noChangeArrowheads="1"/>
                  </p:cNvSpPr>
                  <p:nvPr/>
                </p:nvSpPr>
                <p:spPr bwMode="auto">
                  <a:xfrm>
                    <a:off x="1465" y="2806"/>
                    <a:ext cx="348" cy="131"/>
                  </a:xfrm>
                  <a:prstGeom prst="roundRect">
                    <a:avLst>
                      <a:gd name="adj" fmla="val 769"/>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88" name="Group 91"/>
                  <p:cNvGrpSpPr>
                    <a:grpSpLocks/>
                  </p:cNvGrpSpPr>
                  <p:nvPr/>
                </p:nvGrpSpPr>
                <p:grpSpPr bwMode="auto">
                  <a:xfrm>
                    <a:off x="1465" y="2806"/>
                    <a:ext cx="559" cy="210"/>
                    <a:chOff x="1465" y="2806"/>
                    <a:chExt cx="559" cy="210"/>
                  </a:xfrm>
                </p:grpSpPr>
                <p:sp>
                  <p:nvSpPr>
                    <p:cNvPr id="50207" name="AutoShape 92"/>
                    <p:cNvSpPr>
                      <a:spLocks noChangeArrowheads="1"/>
                    </p:cNvSpPr>
                    <p:nvPr/>
                  </p:nvSpPr>
                  <p:spPr bwMode="auto">
                    <a:xfrm>
                      <a:off x="1465" y="2806"/>
                      <a:ext cx="347" cy="129"/>
                    </a:xfrm>
                    <a:prstGeom prst="roundRect">
                      <a:avLst>
                        <a:gd name="adj" fmla="val 778"/>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0189" name="Group 93"/>
                    <p:cNvGrpSpPr>
                      <a:grpSpLocks/>
                    </p:cNvGrpSpPr>
                    <p:nvPr/>
                  </p:nvGrpSpPr>
                  <p:grpSpPr bwMode="auto">
                    <a:xfrm>
                      <a:off x="1465" y="2806"/>
                      <a:ext cx="559" cy="210"/>
                      <a:chOff x="1465" y="2806"/>
                      <a:chExt cx="559" cy="210"/>
                    </a:xfrm>
                  </p:grpSpPr>
                  <p:sp>
                    <p:nvSpPr>
                      <p:cNvPr id="50209" name="AutoShape 94"/>
                      <p:cNvSpPr>
                        <a:spLocks noChangeArrowheads="1"/>
                      </p:cNvSpPr>
                      <p:nvPr/>
                    </p:nvSpPr>
                    <p:spPr bwMode="auto">
                      <a:xfrm>
                        <a:off x="1465" y="2806"/>
                        <a:ext cx="346" cy="128"/>
                      </a:xfrm>
                      <a:prstGeom prst="roundRect">
                        <a:avLst>
                          <a:gd name="adj" fmla="val 778"/>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0210" name="AutoShape 95"/>
                      <p:cNvSpPr>
                        <a:spLocks noChangeArrowheads="1"/>
                      </p:cNvSpPr>
                      <p:nvPr/>
                    </p:nvSpPr>
                    <p:spPr bwMode="auto">
                      <a:xfrm>
                        <a:off x="1465" y="2806"/>
                        <a:ext cx="559" cy="210"/>
                      </a:xfrm>
                      <a:prstGeom prst="roundRect">
                        <a:avLst>
                          <a:gd name="adj" fmla="val 792"/>
                        </a:avLst>
                      </a:prstGeom>
                      <a:noFill/>
                      <a:ln w="9525">
                        <a:noFill/>
                        <a:round/>
                        <a:headEnd/>
                        <a:tailEnd/>
                      </a:ln>
                    </p:spPr>
                    <p:txBody>
                      <a:bodyPr wrap="none" lIns="90000" tIns="46800" rIns="90000" bIns="46800">
                        <a:prstTxWarp prst="textNoShape">
                          <a:avLst/>
                        </a:prstTxWarp>
                        <a:spAutoFit/>
                      </a:bodyPr>
                      <a:lstStyle/>
                      <a:p>
                        <a:pPr>
                          <a:lnSpc>
                            <a:spcPts val="1800"/>
                          </a:lnSpc>
                          <a:buClr>
                            <a:srgbClr val="FFFF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00"/>
                            </a:solidFill>
                            <a:latin typeface="Arial"/>
                            <a:ea typeface="ＭＳ Ｐゴシック" pitchFamily="1" charset="-128"/>
                            <a:cs typeface="Arial"/>
                          </a:rPr>
                          <a:t>36 mm</a:t>
                        </a:r>
                      </a:p>
                    </p:txBody>
                  </p:sp>
                </p:grpSp>
              </p:grpSp>
            </p:grpSp>
          </p:grpSp>
        </p:grpSp>
      </p:grpSp>
    </p:spTree>
    <p:extLst>
      <p:ext uri="{BB962C8B-B14F-4D97-AF65-F5344CB8AC3E}">
        <p14:creationId xmlns:p14="http://schemas.microsoft.com/office/powerpoint/2010/main" val="166352341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892" y="954157"/>
            <a:ext cx="5906124" cy="4524315"/>
          </a:xfrm>
          <a:prstGeom prst="rect">
            <a:avLst/>
          </a:prstGeom>
          <a:noFill/>
        </p:spPr>
        <p:txBody>
          <a:bodyPr wrap="square" rtlCol="0">
            <a:spAutoFit/>
          </a:bodyPr>
          <a:lstStyle/>
          <a:p>
            <a:r>
              <a:rPr lang="en-US" sz="2400" dirty="0" smtClean="0">
                <a:latin typeface="Arial" charset="0"/>
                <a:ea typeface="Arial" charset="0"/>
                <a:cs typeface="Arial" charset="0"/>
              </a:rPr>
              <a:t>Degree </a:t>
            </a:r>
            <a:r>
              <a:rPr lang="en-US" sz="2400" dirty="0">
                <a:latin typeface="Arial" charset="0"/>
                <a:ea typeface="Arial" charset="0"/>
                <a:cs typeface="Arial" charset="0"/>
              </a:rPr>
              <a:t>of </a:t>
            </a:r>
            <a:r>
              <a:rPr lang="en-US" sz="2400" dirty="0" smtClean="0">
                <a:latin typeface="Arial" charset="0"/>
                <a:ea typeface="Arial" charset="0"/>
                <a:cs typeface="Arial" charset="0"/>
              </a:rPr>
              <a:t>difficulty: </a:t>
            </a:r>
            <a:r>
              <a:rPr lang="en-US" sz="2400" dirty="0" smtClean="0"/>
              <a:t>scales with</a:t>
            </a:r>
          </a:p>
          <a:p>
            <a:r>
              <a:rPr lang="en-US" sz="2400" dirty="0" smtClean="0">
                <a:latin typeface="Arial" charset="0"/>
                <a:ea typeface="Arial" charset="0"/>
                <a:cs typeface="Arial" charset="0"/>
              </a:rPr>
              <a:t>[(n-1) </a:t>
            </a:r>
            <a:r>
              <a:rPr lang="en-US" sz="2400" dirty="0" err="1" smtClean="0">
                <a:latin typeface="Arial" charset="0"/>
                <a:ea typeface="Arial" charset="0"/>
                <a:cs typeface="Arial" charset="0"/>
              </a:rPr>
              <a:t>sin</a:t>
            </a:r>
            <a:r>
              <a:rPr lang="en-US" sz="2400" dirty="0" err="1" smtClean="0">
                <a:latin typeface="Symbol" charset="2"/>
                <a:ea typeface="Symbol" charset="2"/>
                <a:cs typeface="Symbol" charset="2"/>
              </a:rPr>
              <a:t>d</a:t>
            </a:r>
            <a:r>
              <a:rPr lang="en-US" sz="2400" dirty="0" smtClean="0">
                <a:latin typeface="Symbol" charset="2"/>
                <a:ea typeface="Symbol" charset="2"/>
                <a:cs typeface="Symbol" charset="2"/>
              </a:rPr>
              <a:t>]/l</a:t>
            </a:r>
            <a:r>
              <a:rPr lang="en-US" sz="2400" dirty="0" smtClean="0">
                <a:latin typeface="Arial" charset="0"/>
                <a:ea typeface="Arial" charset="0"/>
                <a:cs typeface="Arial" charset="0"/>
              </a:rPr>
              <a:t> for </a:t>
            </a:r>
            <a:r>
              <a:rPr lang="en-US" sz="2400" dirty="0" err="1" smtClean="0">
                <a:latin typeface="Arial" charset="0"/>
                <a:ea typeface="Arial" charset="0"/>
                <a:cs typeface="Arial" charset="0"/>
              </a:rPr>
              <a:t>grisms</a:t>
            </a:r>
            <a:r>
              <a:rPr lang="en-US" sz="2400" dirty="0" smtClean="0">
                <a:latin typeface="Arial" charset="0"/>
                <a:ea typeface="Arial" charset="0"/>
                <a:cs typeface="Arial" charset="0"/>
              </a:rPr>
              <a:t> and with</a:t>
            </a:r>
          </a:p>
          <a:p>
            <a:r>
              <a:rPr lang="en-US" sz="2400" dirty="0" smtClean="0">
                <a:latin typeface="Arial" charset="0"/>
                <a:ea typeface="Arial" charset="0"/>
                <a:cs typeface="Arial" charset="0"/>
              </a:rPr>
              <a:t>[2nsin</a:t>
            </a:r>
            <a:r>
              <a:rPr lang="en-US" sz="2400" dirty="0" smtClean="0">
                <a:latin typeface="Symbol" charset="2"/>
                <a:ea typeface="Symbol" charset="2"/>
                <a:cs typeface="Symbol" charset="2"/>
              </a:rPr>
              <a:t>d]/l</a:t>
            </a:r>
            <a:r>
              <a:rPr lang="en-US" sz="2400" dirty="0" smtClean="0">
                <a:latin typeface="Arial" charset="0"/>
                <a:ea typeface="Arial" charset="0"/>
                <a:cs typeface="Arial" charset="0"/>
              </a:rPr>
              <a:t> for immersion gratings.</a:t>
            </a:r>
          </a:p>
          <a:p>
            <a:r>
              <a:rPr lang="en-US" sz="2400" dirty="0" smtClean="0">
                <a:latin typeface="Arial" charset="0"/>
                <a:ea typeface="Arial" charset="0"/>
                <a:cs typeface="Arial" charset="0"/>
              </a:rPr>
              <a:t>Scales with length of grating divided by width of slit in units of diffraction limited width.</a:t>
            </a:r>
            <a:endParaRPr lang="en-US" sz="2400" dirty="0">
              <a:latin typeface="Arial" charset="0"/>
              <a:ea typeface="Arial" charset="0"/>
              <a:cs typeface="Arial" charset="0"/>
            </a:endParaRPr>
          </a:p>
          <a:p>
            <a:endParaRPr lang="en-US" sz="2400" dirty="0" smtClean="0">
              <a:latin typeface="Arial" charset="0"/>
              <a:ea typeface="Arial" charset="0"/>
              <a:cs typeface="Arial" charset="0"/>
            </a:endParaRPr>
          </a:p>
          <a:p>
            <a:r>
              <a:rPr lang="en-US" sz="2400" dirty="0" err="1" smtClean="0">
                <a:latin typeface="Arial" charset="0"/>
                <a:ea typeface="Arial" charset="0"/>
                <a:cs typeface="Arial" charset="0"/>
              </a:rPr>
              <a:t>Forcast</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grism</a:t>
            </a:r>
            <a:r>
              <a:rPr lang="en-US" sz="2400" dirty="0" smtClean="0">
                <a:latin typeface="Arial" charset="0"/>
                <a:ea typeface="Arial" charset="0"/>
                <a:cs typeface="Arial" charset="0"/>
              </a:rPr>
              <a:t> 1: </a:t>
            </a:r>
            <a:r>
              <a:rPr lang="en-US" sz="2400" dirty="0" smtClean="0">
                <a:latin typeface="Symbol" charset="2"/>
                <a:ea typeface="Symbol" charset="2"/>
                <a:cs typeface="Symbol" charset="2"/>
              </a:rPr>
              <a:t>d</a:t>
            </a:r>
            <a:r>
              <a:rPr lang="en-US" sz="2400" dirty="0" smtClean="0">
                <a:latin typeface="Arial" charset="0"/>
                <a:ea typeface="Arial" charset="0"/>
                <a:cs typeface="Arial" charset="0"/>
              </a:rPr>
              <a:t>=11</a:t>
            </a:r>
            <a:r>
              <a:rPr lang="en-US" sz="2400" baseline="30000" dirty="0" smtClean="0">
                <a:latin typeface="Arial" charset="0"/>
                <a:ea typeface="Arial" charset="0"/>
                <a:cs typeface="Arial" charset="0"/>
              </a:rPr>
              <a:t>o</a:t>
            </a:r>
            <a:r>
              <a:rPr lang="en-US" sz="2400" dirty="0" smtClean="0">
                <a:latin typeface="Arial" charset="0"/>
                <a:ea typeface="Arial" charset="0"/>
                <a:cs typeface="Arial" charset="0"/>
              </a:rPr>
              <a:t> </a:t>
            </a:r>
            <a:r>
              <a:rPr lang="en-US" sz="2400" dirty="0" smtClean="0">
                <a:latin typeface="Symbol" charset="2"/>
                <a:ea typeface="Symbol" charset="2"/>
                <a:cs typeface="Symbol" charset="2"/>
              </a:rPr>
              <a:t>l</a:t>
            </a:r>
            <a:r>
              <a:rPr lang="en-US" sz="2400" dirty="0" smtClean="0">
                <a:latin typeface="Arial" charset="0"/>
                <a:ea typeface="Arial" charset="0"/>
                <a:cs typeface="Arial" charset="0"/>
              </a:rPr>
              <a:t>= 30 </a:t>
            </a:r>
            <a:r>
              <a:rPr lang="en-US" sz="2400" dirty="0" smtClean="0">
                <a:latin typeface="Symbol" charset="2"/>
                <a:ea typeface="Symbol" charset="2"/>
                <a:cs typeface="Symbol" charset="2"/>
              </a:rPr>
              <a:t>m</a:t>
            </a:r>
            <a:r>
              <a:rPr lang="en-US" sz="2400" dirty="0" smtClean="0">
                <a:latin typeface="Arial" charset="0"/>
                <a:ea typeface="Arial" charset="0"/>
                <a:cs typeface="Arial" charset="0"/>
              </a:rPr>
              <a:t>m, DD=1 </a:t>
            </a:r>
          </a:p>
          <a:p>
            <a:r>
              <a:rPr lang="en-US" sz="2400" dirty="0" smtClean="0">
                <a:latin typeface="Arial" charset="0"/>
                <a:ea typeface="Arial" charset="0"/>
                <a:cs typeface="Arial" charset="0"/>
              </a:rPr>
              <a:t>Other </a:t>
            </a:r>
            <a:r>
              <a:rPr lang="en-US" sz="2400" dirty="0" err="1" smtClean="0">
                <a:latin typeface="Arial" charset="0"/>
                <a:ea typeface="Arial" charset="0"/>
                <a:cs typeface="Arial" charset="0"/>
              </a:rPr>
              <a:t>Forcast</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grisms</a:t>
            </a:r>
            <a:r>
              <a:rPr lang="en-US" sz="2400" dirty="0" smtClean="0">
                <a:latin typeface="Arial" charset="0"/>
                <a:ea typeface="Arial" charset="0"/>
                <a:cs typeface="Arial" charset="0"/>
              </a:rPr>
              <a:t>:  DD=1-10</a:t>
            </a:r>
            <a:endParaRPr lang="en-US" sz="2400" dirty="0">
              <a:latin typeface="Arial" charset="0"/>
              <a:ea typeface="Arial" charset="0"/>
              <a:cs typeface="Arial" charset="0"/>
            </a:endParaRPr>
          </a:p>
          <a:p>
            <a:r>
              <a:rPr lang="en-US" sz="2400" dirty="0">
                <a:latin typeface="Arial" charset="0"/>
                <a:ea typeface="Arial" charset="0"/>
                <a:cs typeface="Arial" charset="0"/>
              </a:rPr>
              <a:t>JWST </a:t>
            </a:r>
            <a:r>
              <a:rPr lang="en-US" sz="2400" dirty="0" err="1" smtClean="0">
                <a:latin typeface="Arial" charset="0"/>
                <a:ea typeface="Arial" charset="0"/>
                <a:cs typeface="Arial" charset="0"/>
              </a:rPr>
              <a:t>grisms</a:t>
            </a:r>
            <a:r>
              <a:rPr lang="en-US" sz="2400" dirty="0" smtClean="0">
                <a:latin typeface="Arial" charset="0"/>
                <a:ea typeface="Arial" charset="0"/>
                <a:cs typeface="Arial" charset="0"/>
              </a:rPr>
              <a:t>: DD= 9</a:t>
            </a:r>
            <a:endParaRPr lang="en-US" sz="2400" dirty="0">
              <a:latin typeface="Arial" charset="0"/>
              <a:ea typeface="Arial" charset="0"/>
              <a:cs typeface="Arial" charset="0"/>
            </a:endParaRPr>
          </a:p>
          <a:p>
            <a:r>
              <a:rPr lang="en-US" sz="2400" dirty="0">
                <a:latin typeface="Arial" charset="0"/>
                <a:ea typeface="Arial" charset="0"/>
                <a:cs typeface="Arial" charset="0"/>
              </a:rPr>
              <a:t>IG for </a:t>
            </a:r>
            <a:r>
              <a:rPr lang="en-US" sz="2400" dirty="0" smtClean="0">
                <a:latin typeface="Arial" charset="0"/>
                <a:ea typeface="Arial" charset="0"/>
                <a:cs typeface="Arial" charset="0"/>
              </a:rPr>
              <a:t>IGRINS: DD=120</a:t>
            </a:r>
          </a:p>
          <a:p>
            <a:r>
              <a:rPr lang="en-US" sz="2400" dirty="0" smtClean="0">
                <a:effectLst/>
                <a:latin typeface="Arial" charset="0"/>
                <a:ea typeface="Arial" charset="0"/>
                <a:cs typeface="Arial" charset="0"/>
              </a:rPr>
              <a:t>IG for GMTNIRS: DD= 250 </a:t>
            </a:r>
            <a:endParaRPr lang="en-US" sz="2400" dirty="0">
              <a:latin typeface="Arial" charset="0"/>
              <a:ea typeface="Arial" charset="0"/>
              <a:cs typeface="Arial" charset="0"/>
            </a:endParaRPr>
          </a:p>
        </p:txBody>
      </p:sp>
      <p:pic>
        <p:nvPicPr>
          <p:cNvPr id="3" name="Picture 2"/>
          <p:cNvPicPr>
            <a:picLocks noChangeAspect="1"/>
          </p:cNvPicPr>
          <p:nvPr/>
        </p:nvPicPr>
        <p:blipFill>
          <a:blip r:embed="rId2"/>
          <a:stretch>
            <a:fillRect/>
          </a:stretch>
        </p:blipFill>
        <p:spPr>
          <a:xfrm>
            <a:off x="7711814" y="371262"/>
            <a:ext cx="3837347" cy="2881604"/>
          </a:xfrm>
          <a:prstGeom prst="rect">
            <a:avLst/>
          </a:prstGeom>
        </p:spPr>
      </p:pic>
    </p:spTree>
    <p:extLst>
      <p:ext uri="{BB962C8B-B14F-4D97-AF65-F5344CB8AC3E}">
        <p14:creationId xmlns:p14="http://schemas.microsoft.com/office/powerpoint/2010/main" val="1459900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1"/>
          <p:cNvSpPr>
            <a:spLocks noChangeArrowheads="1"/>
          </p:cNvSpPr>
          <p:nvPr/>
        </p:nvSpPr>
        <p:spPr bwMode="auto">
          <a:xfrm>
            <a:off x="8763000" y="1"/>
            <a:ext cx="1238250" cy="366713"/>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a:ext>
            </a:extLst>
          </a:blip>
          <a:srcRect t="17021"/>
          <a:stretch>
            <a:fillRect/>
          </a:stretch>
        </p:blipFill>
        <p:spPr bwMode="auto">
          <a:xfrm>
            <a:off x="1828800" y="1143000"/>
            <a:ext cx="3581400" cy="2228850"/>
          </a:xfrm>
          <a:prstGeom prst="rect">
            <a:avLst/>
          </a:prstGeom>
          <a:noFill/>
          <a:ln w="9525">
            <a:noFill/>
            <a:miter lim="800000"/>
            <a:headEnd/>
            <a:tailEnd/>
          </a:ln>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3014" y="609600"/>
            <a:ext cx="3425825" cy="3124200"/>
          </a:xfrm>
          <a:prstGeom prst="rect">
            <a:avLst/>
          </a:prstGeom>
          <a:noFill/>
          <a:ln w="9525">
            <a:noFill/>
            <a:miter lim="800000"/>
            <a:headEnd/>
            <a:tailEnd/>
          </a:ln>
        </p:spPr>
      </p:pic>
      <p:pic>
        <p:nvPicPr>
          <p:cNvPr id="54277" name="Picture 4"/>
          <p:cNvPicPr>
            <a:picLocks noChangeAspect="1" noChangeArrowheads="1"/>
          </p:cNvPicPr>
          <p:nvPr/>
        </p:nvPicPr>
        <p:blipFill>
          <a:blip r:embed="rId5">
            <a:extLst>
              <a:ext uri="{28A0092B-C50C-407E-A947-70E740481C1C}">
                <a14:useLocalDpi xmlns:a14="http://schemas.microsoft.com/office/drawing/2010/main"/>
              </a:ext>
            </a:extLst>
          </a:blip>
          <a:srcRect l="11644" t="17709" r="33957" b="45949"/>
          <a:stretch>
            <a:fillRect/>
          </a:stretch>
        </p:blipFill>
        <p:spPr bwMode="auto">
          <a:xfrm>
            <a:off x="1905000" y="3895726"/>
            <a:ext cx="3429000" cy="2962275"/>
          </a:xfrm>
          <a:prstGeom prst="rect">
            <a:avLst/>
          </a:prstGeom>
          <a:noFill/>
          <a:ln w="9525">
            <a:noFill/>
            <a:miter lim="800000"/>
            <a:headEnd/>
            <a:tailEnd/>
          </a:ln>
        </p:spPr>
      </p:pic>
      <p:pic>
        <p:nvPicPr>
          <p:cNvPr id="54278" name="Picture 5"/>
          <p:cNvPicPr>
            <a:picLocks noChangeAspect="1" noChangeArrowheads="1"/>
          </p:cNvPicPr>
          <p:nvPr/>
        </p:nvPicPr>
        <p:blipFill>
          <a:blip r:embed="rId6">
            <a:extLst>
              <a:ext uri="{28A0092B-C50C-407E-A947-70E740481C1C}">
                <a14:useLocalDpi xmlns:a14="http://schemas.microsoft.com/office/drawing/2010/main"/>
              </a:ext>
            </a:extLst>
          </a:blip>
          <a:srcRect r="-36520"/>
          <a:stretch>
            <a:fillRect/>
          </a:stretch>
        </p:blipFill>
        <p:spPr bwMode="auto">
          <a:xfrm>
            <a:off x="7127875" y="4113213"/>
            <a:ext cx="2211388" cy="2514600"/>
          </a:xfrm>
          <a:prstGeom prst="rect">
            <a:avLst/>
          </a:prstGeom>
          <a:noFill/>
          <a:ln w="9525">
            <a:noFill/>
            <a:miter lim="800000"/>
            <a:headEnd/>
            <a:tailEnd/>
          </a:ln>
        </p:spPr>
      </p:pic>
      <p:grpSp>
        <p:nvGrpSpPr>
          <p:cNvPr id="2" name="Group 6"/>
          <p:cNvGrpSpPr>
            <a:grpSpLocks/>
          </p:cNvGrpSpPr>
          <p:nvPr/>
        </p:nvGrpSpPr>
        <p:grpSpPr bwMode="auto">
          <a:xfrm>
            <a:off x="2154238" y="153988"/>
            <a:ext cx="3182938" cy="566738"/>
            <a:chOff x="397" y="97"/>
            <a:chExt cx="2005" cy="357"/>
          </a:xfrm>
        </p:grpSpPr>
        <p:sp>
          <p:nvSpPr>
            <p:cNvPr id="54295" name="AutoShape 7"/>
            <p:cNvSpPr>
              <a:spLocks noChangeArrowheads="1"/>
            </p:cNvSpPr>
            <p:nvPr/>
          </p:nvSpPr>
          <p:spPr bwMode="auto">
            <a:xfrm>
              <a:off x="397" y="97"/>
              <a:ext cx="2005" cy="357"/>
            </a:xfrm>
            <a:prstGeom prst="roundRect">
              <a:avLst>
                <a:gd name="adj" fmla="val 278"/>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3" name="Group 8"/>
            <p:cNvGrpSpPr>
              <a:grpSpLocks/>
            </p:cNvGrpSpPr>
            <p:nvPr/>
          </p:nvGrpSpPr>
          <p:grpSpPr bwMode="auto">
            <a:xfrm>
              <a:off x="397" y="97"/>
              <a:ext cx="2005" cy="357"/>
              <a:chOff x="397" y="97"/>
              <a:chExt cx="2005" cy="357"/>
            </a:xfrm>
          </p:grpSpPr>
          <p:sp>
            <p:nvSpPr>
              <p:cNvPr id="54297" name="AutoShape 9"/>
              <p:cNvSpPr>
                <a:spLocks noChangeArrowheads="1"/>
              </p:cNvSpPr>
              <p:nvPr/>
            </p:nvSpPr>
            <p:spPr bwMode="auto">
              <a:xfrm>
                <a:off x="397" y="97"/>
                <a:ext cx="2005" cy="357"/>
              </a:xfrm>
              <a:prstGeom prst="roundRect">
                <a:avLst>
                  <a:gd name="adj" fmla="val 278"/>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4298" name="AutoShape 10"/>
              <p:cNvSpPr>
                <a:spLocks noChangeArrowheads="1"/>
              </p:cNvSpPr>
              <p:nvPr/>
            </p:nvSpPr>
            <p:spPr bwMode="auto">
              <a:xfrm>
                <a:off x="397" y="97"/>
                <a:ext cx="1938" cy="277"/>
              </a:xfrm>
              <a:prstGeom prst="roundRect">
                <a:avLst>
                  <a:gd name="adj" fmla="val 278"/>
                </a:avLst>
              </a:prstGeom>
              <a:noFill/>
              <a:ln w="9525">
                <a:noFill/>
                <a:round/>
                <a:headEnd/>
                <a:tailEnd/>
              </a:ln>
            </p:spPr>
            <p:txBody>
              <a:bodyPr wrap="none" lIns="90000" tIns="46800" rIns="90000" bIns="46800">
                <a:prstTxWarp prst="textNoShape">
                  <a:avLst/>
                </a:prstTxWarp>
                <a:spAutoFit/>
              </a:bodyPr>
              <a:lstStyle/>
              <a:p>
                <a:pPr>
                  <a:lnSpc>
                    <a:spcPts val="27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a:latin typeface="Arial"/>
                    <a:cs typeface="Arial"/>
                  </a:rPr>
                  <a:t>JWST NIRCam Grisms</a:t>
                </a:r>
              </a:p>
            </p:txBody>
          </p:sp>
        </p:grpSp>
      </p:grpSp>
      <p:grpSp>
        <p:nvGrpSpPr>
          <p:cNvPr id="4" name="Group 11"/>
          <p:cNvGrpSpPr>
            <a:grpSpLocks/>
          </p:cNvGrpSpPr>
          <p:nvPr/>
        </p:nvGrpSpPr>
        <p:grpSpPr bwMode="auto">
          <a:xfrm>
            <a:off x="6308726" y="153989"/>
            <a:ext cx="3762376" cy="1006473"/>
            <a:chOff x="3014" y="97"/>
            <a:chExt cx="2370" cy="634"/>
          </a:xfrm>
        </p:grpSpPr>
        <p:sp>
          <p:nvSpPr>
            <p:cNvPr id="54291" name="AutoShape 12"/>
            <p:cNvSpPr>
              <a:spLocks noChangeArrowheads="1"/>
            </p:cNvSpPr>
            <p:nvPr/>
          </p:nvSpPr>
          <p:spPr bwMode="auto">
            <a:xfrm>
              <a:off x="3638" y="501"/>
              <a:ext cx="1746"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5" name="Group 13"/>
            <p:cNvGrpSpPr>
              <a:grpSpLocks/>
            </p:cNvGrpSpPr>
            <p:nvPr/>
          </p:nvGrpSpPr>
          <p:grpSpPr bwMode="auto">
            <a:xfrm>
              <a:off x="3014" y="97"/>
              <a:ext cx="2370" cy="634"/>
              <a:chOff x="3014" y="97"/>
              <a:chExt cx="2370" cy="634"/>
            </a:xfrm>
          </p:grpSpPr>
          <p:sp>
            <p:nvSpPr>
              <p:cNvPr id="54293" name="AutoShape 14"/>
              <p:cNvSpPr>
                <a:spLocks noChangeArrowheads="1"/>
              </p:cNvSpPr>
              <p:nvPr/>
            </p:nvSpPr>
            <p:spPr bwMode="auto">
              <a:xfrm>
                <a:off x="3638" y="501"/>
                <a:ext cx="1746"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4294" name="AutoShape 15"/>
              <p:cNvSpPr>
                <a:spLocks noChangeArrowheads="1"/>
              </p:cNvSpPr>
              <p:nvPr/>
            </p:nvSpPr>
            <p:spPr bwMode="auto">
              <a:xfrm>
                <a:off x="3014" y="97"/>
                <a:ext cx="2312" cy="292"/>
              </a:xfrm>
              <a:prstGeom prst="roundRect">
                <a:avLst>
                  <a:gd name="adj" fmla="val 431"/>
                </a:avLst>
              </a:prstGeom>
              <a:noFill/>
              <a:ln w="9525">
                <a:noFill/>
                <a:round/>
                <a:headEnd/>
                <a:tailEnd/>
              </a:ln>
            </p:spPr>
            <p:txBody>
              <a:bodyPr wrap="none" lIns="90000" tIns="46800" rIns="90000" bIns="46800">
                <a:prstTxWarp prst="textNoShape">
                  <a:avLst/>
                </a:prstTxWarp>
                <a:spAutoFit/>
              </a:bodyPr>
              <a:lstStyle/>
              <a:p>
                <a:pPr>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a:latin typeface="Symbol" charset="2"/>
                    <a:ea typeface="Symbol" charset="2"/>
                    <a:cs typeface="Symbol" charset="2"/>
                  </a:rPr>
                  <a:t>l</a:t>
                </a:r>
                <a:r>
                  <a:rPr lang="en-GB" sz="2400" dirty="0" smtClean="0">
                    <a:latin typeface="Arial"/>
                    <a:cs typeface="Arial"/>
                  </a:rPr>
                  <a:t>/100 </a:t>
                </a:r>
                <a:r>
                  <a:rPr lang="en-GB" sz="2400" dirty="0" err="1">
                    <a:latin typeface="Arial"/>
                    <a:cs typeface="Arial"/>
                  </a:rPr>
                  <a:t>rms</a:t>
                </a:r>
                <a:r>
                  <a:rPr lang="en-GB" sz="2400" dirty="0">
                    <a:latin typeface="Arial"/>
                    <a:cs typeface="Arial"/>
                  </a:rPr>
                  <a:t> grating surface</a:t>
                </a:r>
              </a:p>
            </p:txBody>
          </p:sp>
        </p:grpSp>
      </p:grpSp>
      <p:grpSp>
        <p:nvGrpSpPr>
          <p:cNvPr id="6" name="Group 16"/>
          <p:cNvGrpSpPr>
            <a:grpSpLocks/>
          </p:cNvGrpSpPr>
          <p:nvPr/>
        </p:nvGrpSpPr>
        <p:grpSpPr bwMode="auto">
          <a:xfrm>
            <a:off x="2422526" y="4151307"/>
            <a:ext cx="2744789" cy="365124"/>
            <a:chOff x="566" y="2615"/>
            <a:chExt cx="1729" cy="230"/>
          </a:xfrm>
        </p:grpSpPr>
        <p:sp>
          <p:nvSpPr>
            <p:cNvPr id="54287" name="AutoShape 17"/>
            <p:cNvSpPr>
              <a:spLocks noChangeArrowheads="1"/>
            </p:cNvSpPr>
            <p:nvPr/>
          </p:nvSpPr>
          <p:spPr bwMode="auto">
            <a:xfrm>
              <a:off x="566" y="2615"/>
              <a:ext cx="1312"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7" name="Group 18"/>
            <p:cNvGrpSpPr>
              <a:grpSpLocks/>
            </p:cNvGrpSpPr>
            <p:nvPr/>
          </p:nvGrpSpPr>
          <p:grpSpPr bwMode="auto">
            <a:xfrm>
              <a:off x="566" y="2615"/>
              <a:ext cx="1729" cy="230"/>
              <a:chOff x="566" y="2615"/>
              <a:chExt cx="1729" cy="230"/>
            </a:xfrm>
          </p:grpSpPr>
          <p:sp>
            <p:nvSpPr>
              <p:cNvPr id="54289" name="AutoShape 19"/>
              <p:cNvSpPr>
                <a:spLocks noChangeArrowheads="1"/>
              </p:cNvSpPr>
              <p:nvPr/>
            </p:nvSpPr>
            <p:spPr bwMode="auto">
              <a:xfrm>
                <a:off x="566" y="2615"/>
                <a:ext cx="1312"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4290" name="AutoShape 20"/>
              <p:cNvSpPr>
                <a:spLocks noChangeArrowheads="1"/>
              </p:cNvSpPr>
              <p:nvPr/>
            </p:nvSpPr>
            <p:spPr bwMode="auto">
              <a:xfrm>
                <a:off x="566" y="2615"/>
                <a:ext cx="1729" cy="205"/>
              </a:xfrm>
              <a:prstGeom prst="roundRect">
                <a:avLst>
                  <a:gd name="adj" fmla="val 431"/>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Arial"/>
                    <a:cs typeface="Arial"/>
                  </a:rPr>
                  <a:t>10</a:t>
                </a:r>
                <a:r>
                  <a:rPr lang="en-GB" sz="2400" baseline="30000">
                    <a:latin typeface="Arial"/>
                    <a:cs typeface="Arial"/>
                  </a:rPr>
                  <a:t>5</a:t>
                </a:r>
                <a:r>
                  <a:rPr lang="en-GB" sz="2400">
                    <a:latin typeface="Arial"/>
                    <a:cs typeface="Arial"/>
                  </a:rPr>
                  <a:t> dynamic range</a:t>
                </a:r>
              </a:p>
            </p:txBody>
          </p:sp>
        </p:grpSp>
      </p:grpSp>
      <p:grpSp>
        <p:nvGrpSpPr>
          <p:cNvPr id="8" name="Group 21"/>
          <p:cNvGrpSpPr>
            <a:grpSpLocks/>
          </p:cNvGrpSpPr>
          <p:nvPr/>
        </p:nvGrpSpPr>
        <p:grpSpPr bwMode="auto">
          <a:xfrm>
            <a:off x="6308726" y="4151307"/>
            <a:ext cx="1584325" cy="365124"/>
            <a:chOff x="3014" y="2615"/>
            <a:chExt cx="998" cy="230"/>
          </a:xfrm>
        </p:grpSpPr>
        <p:sp>
          <p:nvSpPr>
            <p:cNvPr id="54283" name="AutoShape 22"/>
            <p:cNvSpPr>
              <a:spLocks noChangeArrowheads="1"/>
            </p:cNvSpPr>
            <p:nvPr/>
          </p:nvSpPr>
          <p:spPr bwMode="auto">
            <a:xfrm>
              <a:off x="3014" y="2615"/>
              <a:ext cx="771"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grpSp>
          <p:nvGrpSpPr>
            <p:cNvPr id="9" name="Group 23"/>
            <p:cNvGrpSpPr>
              <a:grpSpLocks/>
            </p:cNvGrpSpPr>
            <p:nvPr/>
          </p:nvGrpSpPr>
          <p:grpSpPr bwMode="auto">
            <a:xfrm>
              <a:off x="3014" y="2615"/>
              <a:ext cx="998" cy="230"/>
              <a:chOff x="3014" y="2615"/>
              <a:chExt cx="998" cy="230"/>
            </a:xfrm>
          </p:grpSpPr>
          <p:sp>
            <p:nvSpPr>
              <p:cNvPr id="54285" name="AutoShape 24"/>
              <p:cNvSpPr>
                <a:spLocks noChangeArrowheads="1"/>
              </p:cNvSpPr>
              <p:nvPr/>
            </p:nvSpPr>
            <p:spPr bwMode="auto">
              <a:xfrm>
                <a:off x="3014" y="2615"/>
                <a:ext cx="771" cy="230"/>
              </a:xfrm>
              <a:prstGeom prst="roundRect">
                <a:avLst>
                  <a:gd name="adj" fmla="val 431"/>
                </a:avLst>
              </a:prstGeom>
              <a:noFill/>
              <a:ln w="9525">
                <a:noFill/>
                <a:round/>
                <a:headEnd/>
                <a:tailEnd/>
              </a:ln>
            </p:spPr>
            <p:txBody>
              <a:bodyPr wrap="none" anchor="ctr">
                <a:prstTxWarp prst="textNoShape">
                  <a:avLst/>
                </a:prstTxWarp>
              </a:bodyPr>
              <a:lstStyle/>
              <a:p>
                <a:endParaRPr lang="en-US">
                  <a:latin typeface="Arial"/>
                  <a:cs typeface="Arial"/>
                </a:endParaRPr>
              </a:p>
            </p:txBody>
          </p:sp>
          <p:sp>
            <p:nvSpPr>
              <p:cNvPr id="54286" name="AutoShape 25"/>
              <p:cNvSpPr>
                <a:spLocks noChangeArrowheads="1"/>
              </p:cNvSpPr>
              <p:nvPr/>
            </p:nvSpPr>
            <p:spPr bwMode="auto">
              <a:xfrm>
                <a:off x="3014" y="2615"/>
                <a:ext cx="998" cy="205"/>
              </a:xfrm>
              <a:prstGeom prst="roundRect">
                <a:avLst>
                  <a:gd name="adj" fmla="val 431"/>
                </a:avLst>
              </a:prstGeom>
              <a:noFill/>
              <a:ln w="9525">
                <a:noFill/>
                <a:round/>
                <a:headEnd/>
                <a:tailEnd/>
              </a:ln>
            </p:spPr>
            <p:txBody>
              <a:bodyPr wrap="none" lIns="90000" tIns="46800" rIns="90000" bIns="46800">
                <a:prstTxWarp prst="textNoShape">
                  <a:avLst/>
                </a:prstTxWarp>
                <a:spAutoFit/>
              </a:bodyPr>
              <a:lstStyle/>
              <a:p>
                <a:pPr>
                  <a:lnSpc>
                    <a:spcPts val="18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Arial"/>
                    <a:cs typeface="Arial"/>
                  </a:rPr>
                  <a:t>Flight Part</a:t>
                </a:r>
              </a:p>
            </p:txBody>
          </p:sp>
        </p:grpSp>
      </p:grpSp>
    </p:spTree>
    <p:extLst>
      <p:ext uri="{BB962C8B-B14F-4D97-AF65-F5344CB8AC3E}">
        <p14:creationId xmlns:p14="http://schemas.microsoft.com/office/powerpoint/2010/main" val="119885577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srcRect/>
          <a:stretch>
            <a:fillRect/>
          </a:stretch>
        </p:blipFill>
        <p:spPr bwMode="auto">
          <a:xfrm>
            <a:off x="1600200" y="369888"/>
            <a:ext cx="8991600" cy="4889500"/>
          </a:xfrm>
          <a:prstGeom prst="rect">
            <a:avLst/>
          </a:prstGeom>
          <a:noFill/>
          <a:ln w="9525">
            <a:noFill/>
            <a:miter lim="800000"/>
            <a:headEnd/>
            <a:tailEnd/>
          </a:ln>
        </p:spPr>
      </p:pic>
      <p:sp>
        <p:nvSpPr>
          <p:cNvPr id="34819" name="TextBox 2"/>
          <p:cNvSpPr txBox="1">
            <a:spLocks noChangeArrowheads="1"/>
          </p:cNvSpPr>
          <p:nvPr/>
        </p:nvSpPr>
        <p:spPr bwMode="auto">
          <a:xfrm>
            <a:off x="2743201" y="0"/>
            <a:ext cx="4632325" cy="369888"/>
          </a:xfrm>
          <a:prstGeom prst="rect">
            <a:avLst/>
          </a:prstGeom>
          <a:noFill/>
          <a:ln w="9525">
            <a:noFill/>
            <a:miter lim="800000"/>
            <a:headEnd/>
            <a:tailEnd/>
          </a:ln>
        </p:spPr>
        <p:txBody>
          <a:bodyPr wrap="none">
            <a:prstTxWarp prst="textNoShape">
              <a:avLst/>
            </a:prstTxWarp>
            <a:spAutoFit/>
          </a:bodyPr>
          <a:lstStyle/>
          <a:p>
            <a:r>
              <a:rPr lang="en-US" dirty="0">
                <a:latin typeface="Arial" pitchFamily="1" charset="0"/>
              </a:rPr>
              <a:t>IGRINS Immersion Grating- Complete 2011</a:t>
            </a:r>
          </a:p>
        </p:txBody>
      </p:sp>
      <p:sp>
        <p:nvSpPr>
          <p:cNvPr id="2" name="TextBox 1"/>
          <p:cNvSpPr txBox="1"/>
          <p:nvPr/>
        </p:nvSpPr>
        <p:spPr>
          <a:xfrm>
            <a:off x="1496291" y="5583382"/>
            <a:ext cx="7509428" cy="523220"/>
          </a:xfrm>
          <a:prstGeom prst="rect">
            <a:avLst/>
          </a:prstGeom>
          <a:noFill/>
        </p:spPr>
        <p:txBody>
          <a:bodyPr wrap="none" rtlCol="0">
            <a:spAutoFit/>
          </a:bodyPr>
          <a:lstStyle/>
          <a:p>
            <a:r>
              <a:rPr lang="en-US" sz="2800" dirty="0" smtClean="0">
                <a:latin typeface="Arial" charset="0"/>
                <a:ea typeface="Arial" charset="0"/>
                <a:cs typeface="Arial" charset="0"/>
              </a:rPr>
              <a:t>Surface is </a:t>
            </a:r>
            <a:r>
              <a:rPr lang="en-US" sz="2800" dirty="0" smtClean="0">
                <a:latin typeface="Symbol" charset="2"/>
                <a:ea typeface="Symbol" charset="2"/>
                <a:cs typeface="Symbol" charset="2"/>
              </a:rPr>
              <a:t>l</a:t>
            </a:r>
            <a:r>
              <a:rPr lang="en-US" sz="2800" dirty="0" smtClean="0">
                <a:latin typeface="Arial" charset="0"/>
                <a:ea typeface="Arial" charset="0"/>
                <a:cs typeface="Arial" charset="0"/>
              </a:rPr>
              <a:t>/6 peak to valley.  Efficiency ~80%</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625626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009" y="748738"/>
            <a:ext cx="11216212" cy="4647426"/>
          </a:xfrm>
          <a:prstGeom prst="rect">
            <a:avLst/>
          </a:prstGeom>
          <a:noFill/>
        </p:spPr>
        <p:txBody>
          <a:bodyPr wrap="none" rtlCol="0">
            <a:spAutoFit/>
          </a:bodyPr>
          <a:lstStyle/>
          <a:p>
            <a:r>
              <a:rPr lang="en-US" sz="3200" dirty="0" smtClean="0">
                <a:latin typeface="Arial" charset="0"/>
                <a:ea typeface="Arial" charset="0"/>
                <a:cs typeface="Arial" charset="0"/>
              </a:rPr>
              <a:t>The continuous wavelength coverage problem:</a:t>
            </a:r>
          </a:p>
          <a:p>
            <a:r>
              <a:rPr lang="en-US" sz="2400" dirty="0" smtClean="0">
                <a:latin typeface="Arial" charset="0"/>
                <a:ea typeface="Arial" charset="0"/>
                <a:cs typeface="Arial" charset="0"/>
              </a:rPr>
              <a:t>Number of diffraction limited resolution elements per order = # of grooves</a:t>
            </a:r>
          </a:p>
          <a:p>
            <a:r>
              <a:rPr lang="en-US" sz="2400" dirty="0" smtClean="0">
                <a:latin typeface="Arial" charset="0"/>
                <a:ea typeface="Arial" charset="0"/>
                <a:cs typeface="Arial" charset="0"/>
              </a:rPr>
              <a:t>Resolving power, R = order # • # of grooves • </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diff</a:t>
            </a:r>
            <a:r>
              <a:rPr lang="en-US" sz="2400" dirty="0" smtClean="0">
                <a:latin typeface="Arial" charset="0"/>
                <a:ea typeface="Arial" charset="0"/>
                <a:cs typeface="Arial" charset="0"/>
              </a:rPr>
              <a:t>/</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slit</a:t>
            </a:r>
            <a:endParaRPr lang="en-US" sz="2400" dirty="0" smtClean="0">
              <a:latin typeface="Arial" charset="0"/>
              <a:ea typeface="Arial" charset="0"/>
              <a:cs typeface="Arial" charset="0"/>
            </a:endParaRPr>
          </a:p>
          <a:p>
            <a:r>
              <a:rPr lang="en-US" sz="2400" dirty="0" smtClean="0">
                <a:latin typeface="Arial" charset="0"/>
                <a:ea typeface="Arial" charset="0"/>
                <a:cs typeface="Arial" charset="0"/>
              </a:rPr>
              <a:t>Required detector size = 3 • # of grooves • </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diff</a:t>
            </a:r>
            <a:r>
              <a:rPr lang="en-US" sz="2400" dirty="0" smtClean="0">
                <a:latin typeface="Arial" charset="0"/>
                <a:ea typeface="Arial" charset="0"/>
                <a:cs typeface="Arial" charset="0"/>
              </a:rPr>
              <a:t>/</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slit</a:t>
            </a:r>
            <a:r>
              <a:rPr lang="en-US" sz="2400" dirty="0" smtClean="0">
                <a:latin typeface="Arial" charset="0"/>
                <a:ea typeface="Arial" charset="0"/>
                <a:cs typeface="Arial" charset="0"/>
              </a:rPr>
              <a:t> = 3 • R/ order#</a:t>
            </a:r>
          </a:p>
          <a:p>
            <a:endParaRPr lang="en-US" sz="2400" dirty="0">
              <a:latin typeface="Arial" charset="0"/>
              <a:ea typeface="Arial" charset="0"/>
              <a:cs typeface="Arial" charset="0"/>
            </a:endParaRPr>
          </a:p>
          <a:p>
            <a:r>
              <a:rPr lang="en-US" sz="2400" dirty="0" smtClean="0">
                <a:latin typeface="Arial" charset="0"/>
                <a:ea typeface="Arial" charset="0"/>
                <a:cs typeface="Arial" charset="0"/>
              </a:rPr>
              <a:t>Order # , m = 3•R/</a:t>
            </a:r>
            <a:r>
              <a:rPr lang="en-US" sz="2400" dirty="0" err="1" smtClean="0">
                <a:latin typeface="Arial" charset="0"/>
                <a:ea typeface="Arial" charset="0"/>
                <a:cs typeface="Arial" charset="0"/>
              </a:rPr>
              <a:t>N</a:t>
            </a:r>
            <a:r>
              <a:rPr lang="en-US" sz="2400" baseline="-25000" dirty="0" err="1" smtClean="0">
                <a:latin typeface="Arial" charset="0"/>
                <a:ea typeface="Arial" charset="0"/>
                <a:cs typeface="Arial" charset="0"/>
              </a:rPr>
              <a:t>pixels</a:t>
            </a:r>
            <a:endParaRPr lang="en-US" sz="2400" baseline="-25000" dirty="0" smtClean="0">
              <a:latin typeface="Arial" charset="0"/>
              <a:ea typeface="Arial" charset="0"/>
              <a:cs typeface="Arial" charset="0"/>
            </a:endParaRPr>
          </a:p>
          <a:p>
            <a:endParaRPr lang="en-US" sz="2400" dirty="0">
              <a:latin typeface="Arial" charset="0"/>
              <a:ea typeface="Arial" charset="0"/>
              <a:cs typeface="Arial" charset="0"/>
            </a:endParaRPr>
          </a:p>
          <a:p>
            <a:r>
              <a:rPr lang="en-US" sz="2400" dirty="0" smtClean="0">
                <a:latin typeface="Arial" charset="0"/>
                <a:ea typeface="Arial" charset="0"/>
                <a:cs typeface="Arial" charset="0"/>
              </a:rPr>
              <a:t>For a 2048 detector and R = 50,000, this implies m= 75 (about IGRINS)</a:t>
            </a:r>
          </a:p>
          <a:p>
            <a:r>
              <a:rPr lang="en-US" sz="2400" dirty="0" smtClean="0">
                <a:latin typeface="Arial" charset="0"/>
                <a:ea typeface="Arial" charset="0"/>
                <a:cs typeface="Arial" charset="0"/>
              </a:rPr>
              <a:t>For an R3 grating at 2 microns, this would require a grating constant of 11.5 l/mm</a:t>
            </a:r>
          </a:p>
          <a:p>
            <a:endParaRPr lang="en-US" sz="2400" dirty="0" smtClean="0">
              <a:latin typeface="Arial" charset="0"/>
              <a:ea typeface="Arial" charset="0"/>
              <a:cs typeface="Arial" charset="0"/>
            </a:endParaRPr>
          </a:p>
          <a:p>
            <a:r>
              <a:rPr lang="en-US" sz="2400" dirty="0" smtClean="0">
                <a:latin typeface="Arial" charset="0"/>
                <a:ea typeface="Arial" charset="0"/>
                <a:cs typeface="Arial" charset="0"/>
              </a:rPr>
              <a:t>This is too coarse for ruling.  A silicon immersion grating will be 3.4 times finer </a:t>
            </a:r>
          </a:p>
          <a:p>
            <a:r>
              <a:rPr lang="en-US" sz="2400" dirty="0">
                <a:latin typeface="Arial" charset="0"/>
                <a:ea typeface="Arial" charset="0"/>
                <a:cs typeface="Arial" charset="0"/>
              </a:rPr>
              <a:t> </a:t>
            </a:r>
            <a:r>
              <a:rPr lang="en-US" sz="2400" dirty="0" smtClean="0">
                <a:latin typeface="Arial" charset="0"/>
                <a:ea typeface="Arial" charset="0"/>
                <a:cs typeface="Arial" charset="0"/>
              </a:rPr>
              <a:t>and micromachining makes this easy.</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544935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9932" y="1658664"/>
            <a:ext cx="7152494" cy="4094020"/>
          </a:xfrm>
          <a:prstGeom prst="rect">
            <a:avLst/>
          </a:prstGeom>
        </p:spPr>
      </p:pic>
      <p:sp>
        <p:nvSpPr>
          <p:cNvPr id="3" name="TextBox 2"/>
          <p:cNvSpPr txBox="1"/>
          <p:nvPr/>
        </p:nvSpPr>
        <p:spPr>
          <a:xfrm>
            <a:off x="1274164" y="779489"/>
            <a:ext cx="9754593" cy="830997"/>
          </a:xfrm>
          <a:prstGeom prst="rect">
            <a:avLst/>
          </a:prstGeom>
          <a:noFill/>
        </p:spPr>
        <p:txBody>
          <a:bodyPr wrap="none" rtlCol="0">
            <a:spAutoFit/>
          </a:bodyPr>
          <a:lstStyle/>
          <a:p>
            <a:r>
              <a:rPr lang="en-US" sz="2400" dirty="0" smtClean="0">
                <a:latin typeface="Arial" charset="0"/>
                <a:ea typeface="Arial" charset="0"/>
                <a:cs typeface="Arial" charset="0"/>
              </a:rPr>
              <a:t>Chips have limited real estate and you usually have to face sacrificing </a:t>
            </a:r>
          </a:p>
          <a:p>
            <a:r>
              <a:rPr lang="en-US" sz="2400" dirty="0">
                <a:latin typeface="Arial" charset="0"/>
                <a:ea typeface="Arial" charset="0"/>
                <a:cs typeface="Arial" charset="0"/>
              </a:rPr>
              <a:t> </a:t>
            </a:r>
            <a:r>
              <a:rPr lang="en-US" sz="2400" dirty="0" smtClean="0">
                <a:latin typeface="Arial" charset="0"/>
                <a:ea typeface="Arial" charset="0"/>
                <a:cs typeface="Arial" charset="0"/>
              </a:rPr>
              <a:t>slit length, sampling, resolving power, or spectral grasp.</a:t>
            </a:r>
            <a:endParaRPr lang="en-US" sz="2400" dirty="0">
              <a:latin typeface="Arial" charset="0"/>
              <a:ea typeface="Arial" charset="0"/>
              <a:cs typeface="Arial" charset="0"/>
            </a:endParaRPr>
          </a:p>
        </p:txBody>
      </p:sp>
      <p:sp>
        <p:nvSpPr>
          <p:cNvPr id="4" name="TextBox 3"/>
          <p:cNvSpPr txBox="1"/>
          <p:nvPr/>
        </p:nvSpPr>
        <p:spPr>
          <a:xfrm>
            <a:off x="359764" y="2533338"/>
            <a:ext cx="4174541" cy="1569660"/>
          </a:xfrm>
          <a:prstGeom prst="rect">
            <a:avLst/>
          </a:prstGeom>
          <a:noFill/>
        </p:spPr>
        <p:txBody>
          <a:bodyPr wrap="none" rtlCol="0">
            <a:spAutoFit/>
          </a:bodyPr>
          <a:lstStyle/>
          <a:p>
            <a:r>
              <a:rPr lang="en-US" sz="2400" dirty="0" smtClean="0">
                <a:latin typeface="Arial" charset="0"/>
                <a:ea typeface="Arial" charset="0"/>
                <a:cs typeface="Arial" charset="0"/>
              </a:rPr>
              <a:t>The Earth’s atmosphere</a:t>
            </a:r>
          </a:p>
          <a:p>
            <a:r>
              <a:rPr lang="en-US" sz="2400" dirty="0">
                <a:latin typeface="Arial" charset="0"/>
                <a:ea typeface="Arial" charset="0"/>
                <a:cs typeface="Arial" charset="0"/>
              </a:rPr>
              <a:t> </a:t>
            </a:r>
            <a:r>
              <a:rPr lang="en-US" sz="2400" dirty="0" smtClean="0">
                <a:latin typeface="Arial" charset="0"/>
                <a:ea typeface="Arial" charset="0"/>
                <a:cs typeface="Arial" charset="0"/>
              </a:rPr>
              <a:t>helps you avoid this problem</a:t>
            </a:r>
          </a:p>
          <a:p>
            <a:r>
              <a:rPr lang="en-US" sz="2400" dirty="0">
                <a:latin typeface="Arial" charset="0"/>
                <a:ea typeface="Arial" charset="0"/>
                <a:cs typeface="Arial" charset="0"/>
              </a:rPr>
              <a:t> </a:t>
            </a:r>
            <a:r>
              <a:rPr lang="en-US" sz="2400" dirty="0" smtClean="0">
                <a:latin typeface="Arial" charset="0"/>
                <a:ea typeface="Arial" charset="0"/>
                <a:cs typeface="Arial" charset="0"/>
              </a:rPr>
              <a:t>by showing you where to</a:t>
            </a:r>
          </a:p>
          <a:p>
            <a:r>
              <a:rPr lang="en-US" sz="2400" dirty="0">
                <a:latin typeface="Arial" charset="0"/>
                <a:ea typeface="Arial" charset="0"/>
                <a:cs typeface="Arial" charset="0"/>
              </a:rPr>
              <a:t> </a:t>
            </a:r>
            <a:r>
              <a:rPr lang="en-US" sz="2400" dirty="0" smtClean="0">
                <a:latin typeface="Arial" charset="0"/>
                <a:ea typeface="Arial" charset="0"/>
                <a:cs typeface="Arial" charset="0"/>
              </a:rPr>
              <a:t>put the </a:t>
            </a:r>
            <a:r>
              <a:rPr lang="en-US" sz="2400" dirty="0" err="1" smtClean="0">
                <a:latin typeface="Arial" charset="0"/>
                <a:ea typeface="Arial" charset="0"/>
                <a:cs typeface="Arial" charset="0"/>
              </a:rPr>
              <a:t>dichroics</a:t>
            </a:r>
            <a:r>
              <a:rPr lang="en-US" sz="2400" dirty="0" smtClean="0">
                <a:latin typeface="Arial" charset="0"/>
                <a:ea typeface="Arial" charset="0"/>
                <a:cs typeface="Arial" charset="0"/>
              </a:rPr>
              <a:t>.</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66112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1981200" y="1600200"/>
            <a:ext cx="8229240" cy="4525560"/>
          </a:xfrm>
          <a:prstGeom prst="rect">
            <a:avLst/>
          </a:prstGeom>
          <a:noFill/>
          <a:ln>
            <a:noFill/>
          </a:ln>
        </p:spPr>
        <p:txBody>
          <a:bodyPr/>
          <a:lstStyle/>
          <a:p>
            <a:endParaRPr/>
          </a:p>
        </p:txBody>
      </p:sp>
      <p:sp>
        <p:nvSpPr>
          <p:cNvPr id="142" name="TextShape 2"/>
          <p:cNvSpPr txBox="1"/>
          <p:nvPr/>
        </p:nvSpPr>
        <p:spPr>
          <a:xfrm>
            <a:off x="1981200" y="274680"/>
            <a:ext cx="8229240" cy="1142640"/>
          </a:xfrm>
          <a:prstGeom prst="rect">
            <a:avLst/>
          </a:prstGeom>
          <a:noFill/>
          <a:ln>
            <a:noFill/>
          </a:ln>
        </p:spPr>
        <p:txBody>
          <a:bodyPr anchor="ctr"/>
          <a:lstStyle/>
          <a:p>
            <a:endParaRPr/>
          </a:p>
        </p:txBody>
      </p:sp>
      <p:pic>
        <p:nvPicPr>
          <p:cNvPr id="143" name="Picture 3"/>
          <p:cNvPicPr/>
          <p:nvPr/>
        </p:nvPicPr>
        <p:blipFill>
          <a:blip r:embed="rId2"/>
          <a:stretch/>
        </p:blipFill>
        <p:spPr>
          <a:xfrm>
            <a:off x="2002800" y="438120"/>
            <a:ext cx="8203680" cy="6044760"/>
          </a:xfrm>
          <a:prstGeom prst="rect">
            <a:avLst/>
          </a:prstGeom>
          <a:ln>
            <a:noFill/>
          </a:ln>
        </p:spPr>
      </p:pic>
      <p:sp>
        <p:nvSpPr>
          <p:cNvPr id="144" name="CustomShape 3"/>
          <p:cNvSpPr/>
          <p:nvPr/>
        </p:nvSpPr>
        <p:spPr>
          <a:xfrm>
            <a:off x="152400" y="38520"/>
            <a:ext cx="4752109" cy="1614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dirty="0">
                <a:solidFill>
                  <a:srgbClr val="000000"/>
                </a:solidFill>
                <a:latin typeface="Arial" charset="0"/>
                <a:ea typeface="Arial" charset="0"/>
                <a:cs typeface="Arial" charset="0"/>
              </a:rPr>
              <a:t>IGRINS </a:t>
            </a:r>
            <a:r>
              <a:rPr lang="en-US" sz="2400" b="1" dirty="0" smtClean="0">
                <a:solidFill>
                  <a:srgbClr val="000000"/>
                </a:solidFill>
                <a:latin typeface="Arial" charset="0"/>
                <a:ea typeface="Arial" charset="0"/>
                <a:cs typeface="Arial" charset="0"/>
              </a:rPr>
              <a:t>(UT and KASI)</a:t>
            </a:r>
          </a:p>
          <a:p>
            <a:pPr>
              <a:lnSpc>
                <a:spcPct val="100000"/>
              </a:lnSpc>
            </a:pPr>
            <a:r>
              <a:rPr lang="en-US" sz="2400" b="1" dirty="0" smtClean="0">
                <a:solidFill>
                  <a:srgbClr val="000000"/>
                </a:solidFill>
                <a:latin typeface="Arial" charset="0"/>
                <a:ea typeface="Arial" charset="0"/>
                <a:cs typeface="Arial" charset="0"/>
              </a:rPr>
              <a:t>covers </a:t>
            </a:r>
            <a:r>
              <a:rPr lang="en-US" sz="2400" b="1" dirty="0">
                <a:solidFill>
                  <a:srgbClr val="000000"/>
                </a:solidFill>
                <a:latin typeface="Arial" charset="0"/>
                <a:ea typeface="Arial" charset="0"/>
                <a:cs typeface="Arial" charset="0"/>
              </a:rPr>
              <a:t>all of </a:t>
            </a:r>
            <a:r>
              <a:rPr lang="en-US" sz="2400" b="1" dirty="0" smtClean="0">
                <a:solidFill>
                  <a:srgbClr val="000000"/>
                </a:solidFill>
                <a:latin typeface="Arial" charset="0"/>
                <a:ea typeface="Arial" charset="0"/>
                <a:cs typeface="Arial" charset="0"/>
              </a:rPr>
              <a:t>1.4-2.45 </a:t>
            </a:r>
            <a:r>
              <a:rPr lang="en-US" sz="2400" b="1" dirty="0">
                <a:solidFill>
                  <a:srgbClr val="000000"/>
                </a:solidFill>
                <a:latin typeface="Symbol" charset="2"/>
                <a:ea typeface="Symbol" charset="2"/>
                <a:cs typeface="Symbol" charset="2"/>
              </a:rPr>
              <a:t>m</a:t>
            </a:r>
            <a:r>
              <a:rPr lang="en-US" sz="2400" b="1" dirty="0">
                <a:solidFill>
                  <a:srgbClr val="000000"/>
                </a:solidFill>
                <a:latin typeface="Arial" charset="0"/>
                <a:ea typeface="Arial" charset="0"/>
                <a:cs typeface="Arial" charset="0"/>
              </a:rPr>
              <a:t>m </a:t>
            </a:r>
            <a:endParaRPr lang="en-US" sz="2400" b="1" dirty="0" smtClean="0">
              <a:solidFill>
                <a:srgbClr val="000000"/>
              </a:solidFill>
              <a:latin typeface="Arial" charset="0"/>
              <a:ea typeface="Arial" charset="0"/>
              <a:cs typeface="Arial" charset="0"/>
            </a:endParaRPr>
          </a:p>
          <a:p>
            <a:pPr>
              <a:lnSpc>
                <a:spcPct val="100000"/>
              </a:lnSpc>
            </a:pPr>
            <a:r>
              <a:rPr lang="en-US" sz="2400" b="1" dirty="0" smtClean="0">
                <a:solidFill>
                  <a:srgbClr val="000000"/>
                </a:solidFill>
                <a:latin typeface="Arial" charset="0"/>
                <a:ea typeface="Arial" charset="0"/>
                <a:cs typeface="Arial" charset="0"/>
              </a:rPr>
              <a:t>in one</a:t>
            </a:r>
            <a:r>
              <a:rPr lang="en-US" sz="2400" dirty="0">
                <a:latin typeface="Arial" charset="0"/>
                <a:ea typeface="Arial" charset="0"/>
                <a:cs typeface="Arial" charset="0"/>
              </a:rPr>
              <a:t> </a:t>
            </a:r>
            <a:r>
              <a:rPr lang="en-US" sz="2400" b="1" dirty="0" smtClean="0">
                <a:solidFill>
                  <a:srgbClr val="000000"/>
                </a:solidFill>
                <a:latin typeface="Arial" charset="0"/>
                <a:ea typeface="Arial" charset="0"/>
                <a:cs typeface="Arial" charset="0"/>
              </a:rPr>
              <a:t>exposure </a:t>
            </a:r>
            <a:r>
              <a:rPr lang="en-US" sz="2400" b="1" dirty="0">
                <a:solidFill>
                  <a:srgbClr val="000000"/>
                </a:solidFill>
                <a:latin typeface="Arial" charset="0"/>
                <a:ea typeface="Arial" charset="0"/>
                <a:cs typeface="Arial" charset="0"/>
              </a:rPr>
              <a:t>at </a:t>
            </a:r>
            <a:r>
              <a:rPr lang="en-US" sz="2400" b="1" dirty="0" smtClean="0">
                <a:solidFill>
                  <a:srgbClr val="000000"/>
                </a:solidFill>
                <a:latin typeface="Arial" charset="0"/>
                <a:ea typeface="Arial" charset="0"/>
                <a:cs typeface="Arial" charset="0"/>
              </a:rPr>
              <a:t>R=45,000</a:t>
            </a:r>
            <a:endParaRPr sz="2400" dirty="0">
              <a:latin typeface="Arial" charset="0"/>
              <a:ea typeface="Arial" charset="0"/>
              <a:cs typeface="Arial" charset="0"/>
            </a:endParaRPr>
          </a:p>
          <a:p>
            <a:pPr>
              <a:lnSpc>
                <a:spcPct val="100000"/>
              </a:lnSpc>
            </a:pPr>
            <a:r>
              <a:rPr lang="en-US" sz="2400" b="1" dirty="0" smtClean="0">
                <a:solidFill>
                  <a:srgbClr val="000000"/>
                </a:solidFill>
                <a:latin typeface="Arial" charset="0"/>
                <a:ea typeface="Arial" charset="0"/>
                <a:cs typeface="Arial" charset="0"/>
              </a:rPr>
              <a:t>with </a:t>
            </a:r>
            <a:r>
              <a:rPr lang="en-US" sz="2400" b="1" dirty="0">
                <a:solidFill>
                  <a:srgbClr val="000000"/>
                </a:solidFill>
                <a:latin typeface="Arial" charset="0"/>
                <a:ea typeface="Arial" charset="0"/>
                <a:cs typeface="Arial" charset="0"/>
              </a:rPr>
              <a:t>no gaps!</a:t>
            </a:r>
          </a:p>
          <a:p>
            <a:pPr>
              <a:lnSpc>
                <a:spcPct val="100000"/>
              </a:lnSpc>
            </a:pPr>
            <a:endParaRPr dirty="0"/>
          </a:p>
        </p:txBody>
      </p:sp>
    </p:spTree>
    <p:extLst>
      <p:ext uri="{BB962C8B-B14F-4D97-AF65-F5344CB8AC3E}">
        <p14:creationId xmlns:p14="http://schemas.microsoft.com/office/powerpoint/2010/main" val="9328754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01598" y="163074"/>
            <a:ext cx="5965877" cy="4011686"/>
          </a:xfrm>
          <a:prstGeom prst="rect">
            <a:avLst/>
          </a:prstGeom>
        </p:spPr>
      </p:pic>
      <p:pic>
        <p:nvPicPr>
          <p:cNvPr id="5" name="Picture 4"/>
          <p:cNvPicPr>
            <a:picLocks noChangeAspect="1"/>
          </p:cNvPicPr>
          <p:nvPr/>
        </p:nvPicPr>
        <p:blipFill>
          <a:blip r:embed="rId3"/>
          <a:stretch>
            <a:fillRect/>
          </a:stretch>
        </p:blipFill>
        <p:spPr>
          <a:xfrm>
            <a:off x="0" y="2848286"/>
            <a:ext cx="5166402" cy="3874802"/>
          </a:xfrm>
          <a:prstGeom prst="rect">
            <a:avLst/>
          </a:prstGeom>
        </p:spPr>
      </p:pic>
      <p:sp>
        <p:nvSpPr>
          <p:cNvPr id="6" name="TextBox 5"/>
          <p:cNvSpPr txBox="1"/>
          <p:nvPr/>
        </p:nvSpPr>
        <p:spPr>
          <a:xfrm>
            <a:off x="360218" y="609600"/>
            <a:ext cx="4756430" cy="1569660"/>
          </a:xfrm>
          <a:prstGeom prst="rect">
            <a:avLst/>
          </a:prstGeom>
          <a:noFill/>
        </p:spPr>
        <p:txBody>
          <a:bodyPr wrap="none" rtlCol="0">
            <a:spAutoFit/>
          </a:bodyPr>
          <a:lstStyle/>
          <a:p>
            <a:r>
              <a:rPr lang="en-US" sz="2400" dirty="0" smtClean="0">
                <a:latin typeface="Arial" charset="0"/>
                <a:ea typeface="Arial" charset="0"/>
                <a:cs typeface="Arial" charset="0"/>
              </a:rPr>
              <a:t>IGRINS on McDonald 2.7m</a:t>
            </a:r>
          </a:p>
          <a:p>
            <a:r>
              <a:rPr lang="en-US" sz="2400" dirty="0" smtClean="0">
                <a:latin typeface="Arial" charset="0"/>
                <a:ea typeface="Arial" charset="0"/>
                <a:cs typeface="Arial" charset="0"/>
              </a:rPr>
              <a:t>2014-2016, no cold moving parts,</a:t>
            </a:r>
          </a:p>
          <a:p>
            <a:r>
              <a:rPr lang="en-US" sz="2400" dirty="0">
                <a:latin typeface="Arial" charset="0"/>
                <a:ea typeface="Arial" charset="0"/>
                <a:cs typeface="Arial" charset="0"/>
              </a:rPr>
              <a:t> </a:t>
            </a:r>
            <a:r>
              <a:rPr lang="en-US" sz="2400" dirty="0" smtClean="0">
                <a:latin typeface="Arial" charset="0"/>
                <a:ea typeface="Arial" charset="0"/>
                <a:cs typeface="Arial" charset="0"/>
              </a:rPr>
              <a:t>warm calibration system with </a:t>
            </a:r>
          </a:p>
          <a:p>
            <a:r>
              <a:rPr lang="en-US" sz="2400" dirty="0">
                <a:latin typeface="Arial" charset="0"/>
                <a:ea typeface="Arial" charset="0"/>
                <a:cs typeface="Arial" charset="0"/>
              </a:rPr>
              <a:t> </a:t>
            </a:r>
            <a:r>
              <a:rPr lang="en-US" sz="2400" dirty="0" smtClean="0">
                <a:latin typeface="Arial" charset="0"/>
                <a:ea typeface="Arial" charset="0"/>
                <a:cs typeface="Arial" charset="0"/>
              </a:rPr>
              <a:t>moving mirrors</a:t>
            </a:r>
            <a:endParaRPr lang="en-US" sz="2400" dirty="0">
              <a:latin typeface="Arial" charset="0"/>
              <a:ea typeface="Arial" charset="0"/>
              <a:cs typeface="Arial" charset="0"/>
            </a:endParaRPr>
          </a:p>
        </p:txBody>
      </p:sp>
      <p:sp>
        <p:nvSpPr>
          <p:cNvPr id="7" name="TextBox 6"/>
          <p:cNvSpPr txBox="1"/>
          <p:nvPr/>
        </p:nvSpPr>
        <p:spPr>
          <a:xfrm>
            <a:off x="6026727" y="4785687"/>
            <a:ext cx="5044971" cy="1569660"/>
          </a:xfrm>
          <a:prstGeom prst="rect">
            <a:avLst/>
          </a:prstGeom>
          <a:noFill/>
        </p:spPr>
        <p:txBody>
          <a:bodyPr wrap="none" rtlCol="0">
            <a:spAutoFit/>
          </a:bodyPr>
          <a:lstStyle/>
          <a:p>
            <a:r>
              <a:rPr lang="en-US" sz="2400" dirty="0" smtClean="0">
                <a:latin typeface="Arial" charset="0"/>
                <a:ea typeface="Arial" charset="0"/>
                <a:cs typeface="Arial" charset="0"/>
              </a:rPr>
              <a:t>IGRINS on 4.3m DCT 2016- and</a:t>
            </a:r>
          </a:p>
          <a:p>
            <a:r>
              <a:rPr lang="en-US" sz="2400" dirty="0" smtClean="0">
                <a:latin typeface="Arial" charset="0"/>
                <a:ea typeface="Arial" charset="0"/>
                <a:cs typeface="Arial" charset="0"/>
              </a:rPr>
              <a:t>McDonald 2.7m 2017- </a:t>
            </a:r>
          </a:p>
          <a:p>
            <a:r>
              <a:rPr lang="en-US" sz="2400" dirty="0" smtClean="0">
                <a:latin typeface="Arial" charset="0"/>
                <a:ea typeface="Arial" charset="0"/>
                <a:cs typeface="Arial" charset="0"/>
              </a:rPr>
              <a:t>No moving parts, sky emission and </a:t>
            </a:r>
          </a:p>
          <a:p>
            <a:r>
              <a:rPr lang="en-US" sz="2400" dirty="0">
                <a:latin typeface="Arial" charset="0"/>
                <a:ea typeface="Arial" charset="0"/>
                <a:cs typeface="Arial" charset="0"/>
              </a:rPr>
              <a:t> </a:t>
            </a:r>
            <a:r>
              <a:rPr lang="en-US" sz="2400" dirty="0" smtClean="0">
                <a:latin typeface="Arial" charset="0"/>
                <a:ea typeface="Arial" charset="0"/>
                <a:cs typeface="Arial" charset="0"/>
              </a:rPr>
              <a:t>absorption lines, white spot </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472615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2841" y="1034321"/>
            <a:ext cx="6499388" cy="5489067"/>
          </a:xfrm>
          <a:prstGeom prst="rect">
            <a:avLst/>
          </a:prstGeom>
        </p:spPr>
      </p:pic>
      <p:sp>
        <p:nvSpPr>
          <p:cNvPr id="3" name="TextBox 2"/>
          <p:cNvSpPr txBox="1"/>
          <p:nvPr/>
        </p:nvSpPr>
        <p:spPr>
          <a:xfrm>
            <a:off x="974361" y="659567"/>
            <a:ext cx="4432624" cy="6001643"/>
          </a:xfrm>
          <a:prstGeom prst="rect">
            <a:avLst/>
          </a:prstGeom>
          <a:noFill/>
        </p:spPr>
        <p:txBody>
          <a:bodyPr wrap="none" rtlCol="0">
            <a:spAutoFit/>
          </a:bodyPr>
          <a:lstStyle/>
          <a:p>
            <a:r>
              <a:rPr lang="en-US" sz="2400" dirty="0" smtClean="0">
                <a:latin typeface="arial" charset="0"/>
              </a:rPr>
              <a:t>First-generation high resolution</a:t>
            </a:r>
          </a:p>
          <a:p>
            <a:r>
              <a:rPr lang="en-US" sz="2400" dirty="0">
                <a:latin typeface="arial" charset="0"/>
              </a:rPr>
              <a:t> </a:t>
            </a:r>
            <a:r>
              <a:rPr lang="en-US" sz="2400" dirty="0" smtClean="0">
                <a:latin typeface="arial" charset="0"/>
              </a:rPr>
              <a:t>spectrographs for the IR</a:t>
            </a:r>
          </a:p>
          <a:p>
            <a:endParaRPr lang="en-US" sz="2400" dirty="0">
              <a:latin typeface="arial" charset="0"/>
            </a:endParaRPr>
          </a:p>
          <a:p>
            <a:r>
              <a:rPr lang="en-US" sz="2400" dirty="0" smtClean="0">
                <a:latin typeface="arial" charset="0"/>
              </a:rPr>
              <a:t>Small wavelength coverage:</a:t>
            </a:r>
          </a:p>
          <a:p>
            <a:r>
              <a:rPr lang="en-US" sz="2400" dirty="0" smtClean="0">
                <a:latin typeface="arial" charset="0"/>
              </a:rPr>
              <a:t>CSHELL:  </a:t>
            </a:r>
            <a:r>
              <a:rPr lang="en-US" sz="2400" dirty="0" smtClean="0">
                <a:latin typeface="Symbol" charset="2"/>
                <a:ea typeface="Symbol" charset="2"/>
                <a:cs typeface="Symbol" charset="2"/>
              </a:rPr>
              <a:t>l</a:t>
            </a:r>
            <a:r>
              <a:rPr lang="en-US" sz="2400" dirty="0" smtClean="0">
                <a:latin typeface="arial" charset="0"/>
              </a:rPr>
              <a:t>/200</a:t>
            </a:r>
          </a:p>
          <a:p>
            <a:r>
              <a:rPr lang="en-US" sz="2400" dirty="0" smtClean="0">
                <a:latin typeface="arial" charset="0"/>
              </a:rPr>
              <a:t>Phoenix: </a:t>
            </a:r>
            <a:r>
              <a:rPr lang="en-US" sz="2400" dirty="0" smtClean="0">
                <a:latin typeface="Symbol" charset="2"/>
                <a:ea typeface="Symbol" charset="2"/>
                <a:cs typeface="Symbol" charset="2"/>
              </a:rPr>
              <a:t>l</a:t>
            </a:r>
            <a:r>
              <a:rPr lang="en-US" sz="2400" dirty="0" smtClean="0">
                <a:latin typeface="arial" charset="0"/>
              </a:rPr>
              <a:t>/100</a:t>
            </a:r>
          </a:p>
          <a:p>
            <a:r>
              <a:rPr lang="en-US" sz="2400" dirty="0" smtClean="0">
                <a:latin typeface="arial" charset="0"/>
              </a:rPr>
              <a:t>CRIRES: </a:t>
            </a:r>
            <a:r>
              <a:rPr lang="en-US" sz="2400" dirty="0" smtClean="0">
                <a:latin typeface="Symbol" charset="2"/>
                <a:ea typeface="Symbol" charset="2"/>
                <a:cs typeface="Symbol" charset="2"/>
              </a:rPr>
              <a:t>l</a:t>
            </a:r>
            <a:r>
              <a:rPr lang="en-US" sz="2400" dirty="0" smtClean="0">
                <a:latin typeface="arial" charset="0"/>
              </a:rPr>
              <a:t>/70</a:t>
            </a:r>
          </a:p>
          <a:p>
            <a:endParaRPr lang="en-US" sz="2400" dirty="0">
              <a:latin typeface="arial" charset="0"/>
            </a:endParaRPr>
          </a:p>
          <a:p>
            <a:r>
              <a:rPr lang="en-US" sz="2400" dirty="0" smtClean="0">
                <a:latin typeface="arial" charset="0"/>
              </a:rPr>
              <a:t>Small coverage means lots of</a:t>
            </a:r>
          </a:p>
          <a:p>
            <a:r>
              <a:rPr lang="en-US" sz="2400" dirty="0">
                <a:latin typeface="arial" charset="0"/>
              </a:rPr>
              <a:t> </a:t>
            </a:r>
            <a:r>
              <a:rPr lang="en-US" sz="2400" dirty="0" smtClean="0">
                <a:latin typeface="arial" charset="0"/>
              </a:rPr>
              <a:t>moving parts.</a:t>
            </a:r>
          </a:p>
          <a:p>
            <a:endParaRPr lang="en-US" sz="2400" dirty="0" smtClean="0">
              <a:latin typeface="arial" charset="0"/>
            </a:endParaRPr>
          </a:p>
          <a:p>
            <a:r>
              <a:rPr lang="en-US" sz="2400" dirty="0" smtClean="0">
                <a:latin typeface="arial" charset="0"/>
              </a:rPr>
              <a:t>Many surfaces.</a:t>
            </a:r>
          </a:p>
          <a:p>
            <a:r>
              <a:rPr lang="en-US" sz="2400" dirty="0" smtClean="0">
                <a:latin typeface="arial" charset="0"/>
              </a:rPr>
              <a:t>Hard to get decent slit sizes at </a:t>
            </a:r>
          </a:p>
          <a:p>
            <a:r>
              <a:rPr lang="en-US" sz="2400" dirty="0">
                <a:latin typeface="arial" charset="0"/>
              </a:rPr>
              <a:t> </a:t>
            </a:r>
            <a:r>
              <a:rPr lang="en-US" sz="2400" dirty="0" smtClean="0">
                <a:latin typeface="arial" charset="0"/>
              </a:rPr>
              <a:t>high resolution.</a:t>
            </a:r>
          </a:p>
          <a:p>
            <a:r>
              <a:rPr lang="en-US" sz="2400" dirty="0" smtClean="0">
                <a:latin typeface="arial" charset="0"/>
              </a:rPr>
              <a:t>Instruments already quite large</a:t>
            </a:r>
          </a:p>
          <a:p>
            <a:r>
              <a:rPr lang="en-US" sz="2400" dirty="0">
                <a:latin typeface="arial" charset="0"/>
              </a:rPr>
              <a:t> </a:t>
            </a:r>
            <a:r>
              <a:rPr lang="en-US" sz="2400" dirty="0" smtClean="0">
                <a:latin typeface="arial" charset="0"/>
              </a:rPr>
              <a:t> and so not too stiff.</a:t>
            </a:r>
            <a:endParaRPr lang="en-US" sz="2400" dirty="0">
              <a:latin typeface="arial" charset="0"/>
            </a:endParaRPr>
          </a:p>
        </p:txBody>
      </p:sp>
    </p:spTree>
    <p:extLst>
      <p:ext uri="{BB962C8B-B14F-4D97-AF65-F5344CB8AC3E}">
        <p14:creationId xmlns:p14="http://schemas.microsoft.com/office/powerpoint/2010/main" val="840971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7138200" y="4194720"/>
            <a:ext cx="2689920" cy="1436760"/>
          </a:xfrm>
          <a:prstGeom prst="rect">
            <a:avLst/>
          </a:prstGeom>
          <a:ln>
            <a:solidFill>
              <a:srgbClr val="4A7EBB"/>
            </a:solidFill>
            <a:roun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148" name="Picture 2"/>
          <p:cNvPicPr/>
          <p:nvPr/>
        </p:nvPicPr>
        <p:blipFill>
          <a:blip r:embed="rId3"/>
          <a:stretch/>
        </p:blipFill>
        <p:spPr>
          <a:xfrm>
            <a:off x="1524000" y="3888720"/>
            <a:ext cx="9143640" cy="2414880"/>
          </a:xfrm>
          <a:prstGeom prst="rect">
            <a:avLst/>
          </a:prstGeom>
          <a:ln>
            <a:noFill/>
          </a:ln>
        </p:spPr>
      </p:pic>
      <p:pic>
        <p:nvPicPr>
          <p:cNvPr id="149" name="Picture 3"/>
          <p:cNvPicPr/>
          <p:nvPr/>
        </p:nvPicPr>
        <p:blipFill>
          <a:blip r:embed="rId4"/>
          <a:stretch/>
        </p:blipFill>
        <p:spPr>
          <a:xfrm>
            <a:off x="1524000" y="965880"/>
            <a:ext cx="9143640" cy="2462040"/>
          </a:xfrm>
          <a:prstGeom prst="rect">
            <a:avLst/>
          </a:prstGeom>
          <a:ln>
            <a:noFill/>
          </a:ln>
        </p:spPr>
      </p:pic>
      <p:sp>
        <p:nvSpPr>
          <p:cNvPr id="150" name="CustomShape 2"/>
          <p:cNvSpPr/>
          <p:nvPr/>
        </p:nvSpPr>
        <p:spPr>
          <a:xfrm>
            <a:off x="1637040" y="195840"/>
            <a:ext cx="8917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dirty="0">
                <a:solidFill>
                  <a:srgbClr val="000000"/>
                </a:solidFill>
                <a:latin typeface="Arial" charset="0"/>
                <a:ea typeface="Arial" charset="0"/>
                <a:cs typeface="Arial" charset="0"/>
              </a:rPr>
              <a:t>IGRINS Spectrum of a star, not corrected for telluric absorption</a:t>
            </a:r>
            <a:endParaRPr dirty="0">
              <a:latin typeface="Arial" charset="0"/>
              <a:ea typeface="Arial" charset="0"/>
              <a:cs typeface="Arial" charset="0"/>
            </a:endParaRPr>
          </a:p>
        </p:txBody>
      </p:sp>
      <p:sp>
        <p:nvSpPr>
          <p:cNvPr id="2" name="Rectangle 1"/>
          <p:cNvSpPr/>
          <p:nvPr/>
        </p:nvSpPr>
        <p:spPr>
          <a:xfrm>
            <a:off x="6951024" y="4194721"/>
            <a:ext cx="2766951" cy="1351057"/>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CustomShape 3"/>
          <p:cNvSpPr/>
          <p:nvPr/>
        </p:nvSpPr>
        <p:spPr>
          <a:xfrm>
            <a:off x="1208460" y="6369120"/>
            <a:ext cx="48873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400" b="1" dirty="0">
                <a:solidFill>
                  <a:srgbClr val="000000"/>
                </a:solidFill>
                <a:latin typeface="Arial" charset="0"/>
                <a:ea typeface="Arial" charset="0"/>
                <a:cs typeface="Arial" charset="0"/>
              </a:rPr>
              <a:t>Region covered by the Phoenix spectrograph</a:t>
            </a:r>
            <a:endParaRPr sz="2400" dirty="0">
              <a:latin typeface="Arial" charset="0"/>
              <a:ea typeface="Arial" charset="0"/>
              <a:cs typeface="Arial" charset="0"/>
            </a:endParaRPr>
          </a:p>
        </p:txBody>
      </p:sp>
      <p:sp>
        <p:nvSpPr>
          <p:cNvPr id="152" name="CustomShape 4"/>
          <p:cNvSpPr/>
          <p:nvPr/>
        </p:nvSpPr>
        <p:spPr>
          <a:xfrm flipV="1">
            <a:off x="7943160" y="5409000"/>
            <a:ext cx="643320" cy="1199880"/>
          </a:xfrm>
          <a:prstGeom prst="straightConnector1">
            <a:avLst/>
          </a:prstGeom>
          <a:noFill/>
          <a:ln>
            <a:round/>
            <a:tailEnd type="arrow"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p:style>
      </p:sp>
    </p:spTree>
    <p:extLst>
      <p:ext uri="{BB962C8B-B14F-4D97-AF65-F5344CB8AC3E}">
        <p14:creationId xmlns:p14="http://schemas.microsoft.com/office/powerpoint/2010/main" val="14484932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0779" y="144432"/>
            <a:ext cx="8048625" cy="6595149"/>
          </a:xfrm>
          <a:prstGeom prst="rect">
            <a:avLst/>
          </a:prstGeom>
        </p:spPr>
      </p:pic>
    </p:spTree>
    <p:extLst>
      <p:ext uri="{BB962C8B-B14F-4D97-AF65-F5344CB8AC3E}">
        <p14:creationId xmlns:p14="http://schemas.microsoft.com/office/powerpoint/2010/main" val="1453371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440873"/>
            <a:ext cx="9086142" cy="1815882"/>
          </a:xfrm>
          <a:prstGeom prst="rect">
            <a:avLst/>
          </a:prstGeom>
          <a:noFill/>
        </p:spPr>
        <p:txBody>
          <a:bodyPr wrap="none" rtlCol="0">
            <a:spAutoFit/>
          </a:bodyPr>
          <a:lstStyle/>
          <a:p>
            <a:r>
              <a:rPr lang="en-US" sz="2800" dirty="0" smtClean="0">
                <a:latin typeface="Arial" charset="0"/>
                <a:ea typeface="Arial" charset="0"/>
                <a:cs typeface="Arial" charset="0"/>
              </a:rPr>
              <a:t>IGRINS first light was March 2014</a:t>
            </a:r>
          </a:p>
          <a:p>
            <a:r>
              <a:rPr lang="en-US" sz="2800" dirty="0" smtClean="0">
                <a:latin typeface="Arial" charset="0"/>
                <a:ea typeface="Arial" charset="0"/>
                <a:cs typeface="Arial" charset="0"/>
              </a:rPr>
              <a:t>24 papers published or in press, many more in progress</a:t>
            </a:r>
          </a:p>
          <a:p>
            <a:r>
              <a:rPr lang="en-US" sz="2800" dirty="0" smtClean="0">
                <a:latin typeface="Arial" charset="0"/>
                <a:ea typeface="Arial" charset="0"/>
                <a:cs typeface="Arial" charset="0"/>
              </a:rPr>
              <a:t>Analysis tools still building</a:t>
            </a:r>
          </a:p>
          <a:p>
            <a:r>
              <a:rPr lang="en-US" sz="2800" dirty="0" smtClean="0">
                <a:latin typeface="Arial" charset="0"/>
                <a:ea typeface="Arial" charset="0"/>
                <a:cs typeface="Arial" charset="0"/>
              </a:rPr>
              <a:t>Gemini South in Spring 2018</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1895835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_band_sky.pdf"/>
          <p:cNvPicPr>
            <a:picLocks noChangeAspect="1"/>
          </p:cNvPicPr>
          <p:nvPr/>
        </p:nvPicPr>
        <p:blipFill rotWithShape="1">
          <a:blip r:embed="rId3">
            <a:extLst>
              <a:ext uri="{28A0092B-C50C-407E-A947-70E740481C1C}">
                <a14:useLocalDpi xmlns:a14="http://schemas.microsoft.com/office/drawing/2010/main"/>
              </a:ext>
            </a:extLst>
          </a:blip>
          <a:srcRect l="15673" t="23998" r="15837" b="19999"/>
          <a:stretch/>
        </p:blipFill>
        <p:spPr>
          <a:xfrm>
            <a:off x="1524000" y="1634314"/>
            <a:ext cx="5175504" cy="5988625"/>
          </a:xfrm>
          <a:prstGeom prst="rect">
            <a:avLst/>
          </a:prstGeom>
        </p:spPr>
      </p:pic>
      <p:sp>
        <p:nvSpPr>
          <p:cNvPr id="3" name="TextBox 2"/>
          <p:cNvSpPr txBox="1"/>
          <p:nvPr/>
        </p:nvSpPr>
        <p:spPr>
          <a:xfrm>
            <a:off x="412414" y="80841"/>
            <a:ext cx="5264583" cy="1077218"/>
          </a:xfrm>
          <a:prstGeom prst="rect">
            <a:avLst/>
          </a:prstGeom>
          <a:noFill/>
        </p:spPr>
        <p:txBody>
          <a:bodyPr wrap="none" rtlCol="0">
            <a:spAutoFit/>
          </a:bodyPr>
          <a:lstStyle/>
          <a:p>
            <a:r>
              <a:rPr lang="en-US" sz="3200" dirty="0">
                <a:latin typeface="Arial" charset="0"/>
                <a:ea typeface="Arial" charset="0"/>
                <a:cs typeface="Arial" charset="0"/>
              </a:rPr>
              <a:t>OH Night sky in the H band </a:t>
            </a:r>
          </a:p>
          <a:p>
            <a:r>
              <a:rPr lang="en-US" sz="3200" dirty="0">
                <a:latin typeface="Arial" charset="0"/>
                <a:ea typeface="Arial" charset="0"/>
                <a:cs typeface="Arial" charset="0"/>
              </a:rPr>
              <a:t>(Chan </a:t>
            </a:r>
            <a:r>
              <a:rPr lang="en-US" sz="3200" dirty="0" smtClean="0">
                <a:latin typeface="Arial" charset="0"/>
                <a:ea typeface="Arial" charset="0"/>
                <a:cs typeface="Arial" charset="0"/>
              </a:rPr>
              <a:t>Park </a:t>
            </a:r>
            <a:r>
              <a:rPr lang="en-US" sz="3200" dirty="0">
                <a:latin typeface="Arial" charset="0"/>
                <a:ea typeface="Arial" charset="0"/>
                <a:cs typeface="Arial" charset="0"/>
              </a:rPr>
              <a:t>et al.)</a:t>
            </a:r>
          </a:p>
        </p:txBody>
      </p:sp>
      <p:pic>
        <p:nvPicPr>
          <p:cNvPr id="5" name="Picture 4" descr="H_band_sky_blowup.pdf"/>
          <p:cNvPicPr>
            <a:picLocks noChangeAspect="1"/>
          </p:cNvPicPr>
          <p:nvPr/>
        </p:nvPicPr>
        <p:blipFill rotWithShape="1">
          <a:blip r:embed="rId4">
            <a:extLst>
              <a:ext uri="{28A0092B-C50C-407E-A947-70E740481C1C}">
                <a14:useLocalDpi xmlns:a14="http://schemas.microsoft.com/office/drawing/2010/main"/>
              </a:ext>
            </a:extLst>
          </a:blip>
          <a:srcRect l="2435" t="27906" r="4998" b="29235"/>
          <a:stretch/>
        </p:blipFill>
        <p:spPr>
          <a:xfrm>
            <a:off x="5771622" y="1064868"/>
            <a:ext cx="4896378" cy="3208159"/>
          </a:xfrm>
          <a:prstGeom prst="rect">
            <a:avLst/>
          </a:prstGeom>
        </p:spPr>
      </p:pic>
      <p:sp>
        <p:nvSpPr>
          <p:cNvPr id="6" name="Rectangle 5"/>
          <p:cNvSpPr/>
          <p:nvPr/>
        </p:nvSpPr>
        <p:spPr>
          <a:xfrm>
            <a:off x="3826933" y="2658533"/>
            <a:ext cx="1574800" cy="113453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826933" y="1064867"/>
            <a:ext cx="2082800" cy="1593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826933" y="3793068"/>
            <a:ext cx="2082800" cy="479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401733" y="1064867"/>
            <a:ext cx="5171642" cy="1593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401733" y="3793068"/>
            <a:ext cx="5171642" cy="321733"/>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85870" y="4775201"/>
            <a:ext cx="3982130" cy="830997"/>
          </a:xfrm>
          <a:prstGeom prst="rect">
            <a:avLst/>
          </a:prstGeom>
          <a:noFill/>
        </p:spPr>
        <p:txBody>
          <a:bodyPr wrap="none" rtlCol="0">
            <a:spAutoFit/>
          </a:bodyPr>
          <a:lstStyle/>
          <a:p>
            <a:r>
              <a:rPr lang="en-US" sz="2400" dirty="0"/>
              <a:t>Spectrum of the entire H band</a:t>
            </a:r>
          </a:p>
          <a:p>
            <a:r>
              <a:rPr lang="en-US" sz="2400" dirty="0"/>
              <a:t> as measured with IGRINS</a:t>
            </a:r>
          </a:p>
        </p:txBody>
      </p:sp>
    </p:spTree>
    <p:extLst>
      <p:ext uri="{BB962C8B-B14F-4D97-AF65-F5344CB8AC3E}">
        <p14:creationId xmlns:p14="http://schemas.microsoft.com/office/powerpoint/2010/main" val="223184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2283350"/>
            <a:ext cx="9144000" cy="4000500"/>
          </a:xfrm>
          <a:prstGeom prst="rect">
            <a:avLst/>
          </a:prstGeom>
        </p:spPr>
      </p:pic>
      <p:sp>
        <p:nvSpPr>
          <p:cNvPr id="5" name="TextBox 4"/>
          <p:cNvSpPr txBox="1"/>
          <p:nvPr/>
        </p:nvSpPr>
        <p:spPr>
          <a:xfrm>
            <a:off x="1524000" y="0"/>
            <a:ext cx="9144000" cy="1384995"/>
          </a:xfrm>
          <a:prstGeom prst="rect">
            <a:avLst/>
          </a:prstGeom>
          <a:noFill/>
        </p:spPr>
        <p:txBody>
          <a:bodyPr wrap="square" rtlCol="0">
            <a:spAutoFit/>
          </a:bodyPr>
          <a:lstStyle/>
          <a:p>
            <a:pPr algn="ctr"/>
            <a:r>
              <a:rPr lang="en-US" sz="2800" dirty="0">
                <a:latin typeface="Arial" charset="0"/>
                <a:ea typeface="Arial" charset="0"/>
                <a:cs typeface="Arial" charset="0"/>
              </a:rPr>
              <a:t>H</a:t>
            </a:r>
            <a:r>
              <a:rPr lang="en-US" sz="2800" baseline="-25000" dirty="0">
                <a:latin typeface="Arial" charset="0"/>
                <a:ea typeface="Arial" charset="0"/>
                <a:cs typeface="Arial" charset="0"/>
              </a:rPr>
              <a:t>2</a:t>
            </a:r>
            <a:r>
              <a:rPr lang="en-US" sz="2800" dirty="0">
                <a:latin typeface="Arial" charset="0"/>
                <a:ea typeface="Arial" charset="0"/>
                <a:cs typeface="Arial" charset="0"/>
              </a:rPr>
              <a:t> </a:t>
            </a:r>
            <a:r>
              <a:rPr lang="en-US" sz="2800" dirty="0" err="1">
                <a:latin typeface="Arial" charset="0"/>
                <a:ea typeface="Arial" charset="0"/>
                <a:cs typeface="Arial" charset="0"/>
              </a:rPr>
              <a:t>rovibrational</a:t>
            </a:r>
            <a:r>
              <a:rPr lang="en-US" sz="2800" dirty="0">
                <a:latin typeface="Arial" charset="0"/>
                <a:ea typeface="Arial" charset="0"/>
                <a:cs typeface="Arial" charset="0"/>
              </a:rPr>
              <a:t> transitions observed with </a:t>
            </a:r>
            <a:r>
              <a:rPr lang="en-US" sz="2800" dirty="0" smtClean="0">
                <a:latin typeface="Arial" charset="0"/>
                <a:ea typeface="Arial" charset="0"/>
                <a:cs typeface="Arial" charset="0"/>
              </a:rPr>
              <a:t>IGRINS</a:t>
            </a:r>
          </a:p>
          <a:p>
            <a:pPr algn="ctr"/>
            <a:r>
              <a:rPr lang="en-US" sz="2400" dirty="0" smtClean="0">
                <a:latin typeface="Arial" charset="0"/>
                <a:ea typeface="Arial" charset="0"/>
                <a:cs typeface="Arial" charset="0"/>
              </a:rPr>
              <a:t>Kyle Kaplan UT PhD thesis and Kaplan et al. (2017)</a:t>
            </a:r>
          </a:p>
          <a:p>
            <a:pPr algn="ctr"/>
            <a:endParaRPr lang="en-US" sz="3200" dirty="0"/>
          </a:p>
        </p:txBody>
      </p:sp>
      <p:sp>
        <p:nvSpPr>
          <p:cNvPr id="6" name="TextBox 5"/>
          <p:cNvSpPr txBox="1"/>
          <p:nvPr/>
        </p:nvSpPr>
        <p:spPr>
          <a:xfrm>
            <a:off x="1782336" y="930082"/>
            <a:ext cx="9063271" cy="1631216"/>
          </a:xfrm>
          <a:prstGeom prst="rect">
            <a:avLst/>
          </a:prstGeom>
          <a:noFill/>
        </p:spPr>
        <p:txBody>
          <a:bodyPr wrap="square" numCol="2" rtlCol="0">
            <a:spAutoFit/>
          </a:bodyPr>
          <a:lstStyle/>
          <a:p>
            <a:pPr marL="285750" indent="-285750">
              <a:buFont typeface="Arial"/>
              <a:buChar char="•"/>
            </a:pPr>
            <a:endParaRPr lang="en-US" sz="2000" dirty="0"/>
          </a:p>
          <a:p>
            <a:pPr marL="285750" indent="-285750">
              <a:buFont typeface="Arial"/>
              <a:buChar char="•"/>
            </a:pPr>
            <a:r>
              <a:rPr lang="en-US" sz="2000" dirty="0"/>
              <a:t>Lines up to high v, J, and excitation energy all visible (typical of UV excitation)</a:t>
            </a:r>
          </a:p>
          <a:p>
            <a:pPr marL="285750" indent="-285750">
              <a:buFont typeface="Arial"/>
              <a:buChar char="•"/>
            </a:pPr>
            <a:endParaRPr lang="en-US" sz="2000" dirty="0"/>
          </a:p>
          <a:p>
            <a:pPr marL="285750" indent="-285750">
              <a:buFont typeface="Arial"/>
              <a:buChar char="•"/>
            </a:pPr>
            <a:r>
              <a:rPr lang="en-US" sz="2000" dirty="0"/>
              <a:t>Lines all narrow</a:t>
            </a:r>
          </a:p>
          <a:p>
            <a:pPr marL="285750" indent="-285750">
              <a:buFont typeface="Arial"/>
              <a:buChar char="•"/>
            </a:pPr>
            <a:r>
              <a:rPr lang="en-US" sz="2000" dirty="0"/>
              <a:t>Gas motions only 1-4 km s</a:t>
            </a:r>
            <a:r>
              <a:rPr lang="en-US" sz="2000" baseline="30000" dirty="0"/>
              <a:t>-1</a:t>
            </a:r>
          </a:p>
          <a:p>
            <a:pPr marL="285750" indent="-285750">
              <a:buFont typeface="Arial"/>
              <a:buChar char="•"/>
            </a:pPr>
            <a:r>
              <a:rPr lang="en-US" sz="2000" dirty="0"/>
              <a:t>Unlikely shocks</a:t>
            </a:r>
          </a:p>
        </p:txBody>
      </p:sp>
    </p:spTree>
    <p:extLst>
      <p:ext uri="{BB962C8B-B14F-4D97-AF65-F5344CB8AC3E}">
        <p14:creationId xmlns:p14="http://schemas.microsoft.com/office/powerpoint/2010/main" val="1881050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96616" y="3540288"/>
            <a:ext cx="8877371" cy="26878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45934" y="52520"/>
            <a:ext cx="4981192" cy="1143000"/>
          </a:xfrm>
        </p:spPr>
        <p:txBody>
          <a:bodyPr/>
          <a:lstStyle/>
          <a:p>
            <a:r>
              <a:rPr lang="en-US" dirty="0" smtClean="0"/>
              <a:t>NGC 2023</a:t>
            </a:r>
            <a:endParaRPr lang="en-US" dirty="0"/>
          </a:p>
        </p:txBody>
      </p:sp>
      <p:sp>
        <p:nvSpPr>
          <p:cNvPr id="3" name="Content Placeholder 2"/>
          <p:cNvSpPr>
            <a:spLocks noGrp="1"/>
          </p:cNvSpPr>
          <p:nvPr>
            <p:ph idx="1"/>
          </p:nvPr>
        </p:nvSpPr>
        <p:spPr>
          <a:xfrm>
            <a:off x="1696615" y="1800036"/>
            <a:ext cx="4176032" cy="1159792"/>
          </a:xfrm>
        </p:spPr>
        <p:txBody>
          <a:bodyPr>
            <a:normAutofit fontScale="85000" lnSpcReduction="10000"/>
          </a:bodyPr>
          <a:lstStyle/>
          <a:p>
            <a:r>
              <a:rPr lang="en-US" dirty="0" smtClean="0"/>
              <a:t>High S/N NGC 2023 spectrum is especially impressive! </a:t>
            </a:r>
            <a:endParaRPr lang="en-US" dirty="0"/>
          </a:p>
          <a:p>
            <a:r>
              <a:rPr lang="en-US" dirty="0" smtClean="0"/>
              <a:t>Over 200 H</a:t>
            </a:r>
            <a:r>
              <a:rPr lang="en-US" baseline="-25000" dirty="0" smtClean="0"/>
              <a:t>2</a:t>
            </a:r>
            <a:r>
              <a:rPr lang="en-US" dirty="0" smtClean="0"/>
              <a:t> lines observed!</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t="76225"/>
          <a:stretch/>
        </p:blipFill>
        <p:spPr>
          <a:xfrm>
            <a:off x="1761926" y="3949054"/>
            <a:ext cx="8848477" cy="227906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t="26607" r="96359" b="34741"/>
          <a:stretch/>
        </p:blipFill>
        <p:spPr>
          <a:xfrm>
            <a:off x="1696615" y="3540288"/>
            <a:ext cx="233744" cy="2687829"/>
          </a:xfrm>
          <a:prstGeom prst="rect">
            <a:avLst/>
          </a:prstGeom>
        </p:spPr>
      </p:pic>
      <p:pic>
        <p:nvPicPr>
          <p:cNvPr id="7" name="Picture 6" descr="The-Horsehead-NGC-2023-by-Robert-Gendler.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72648" y="52521"/>
            <a:ext cx="3625715" cy="3415281"/>
          </a:xfrm>
          <a:prstGeom prst="rect">
            <a:avLst/>
          </a:prstGeom>
        </p:spPr>
      </p:pic>
      <p:pic>
        <p:nvPicPr>
          <p:cNvPr id="8" name="Picture 7"/>
          <p:cNvPicPr>
            <a:picLocks noChangeAspect="1"/>
          </p:cNvPicPr>
          <p:nvPr/>
        </p:nvPicPr>
        <p:blipFill>
          <a:blip r:embed="rId4"/>
          <a:stretch>
            <a:fillRect/>
          </a:stretch>
        </p:blipFill>
        <p:spPr>
          <a:xfrm>
            <a:off x="9627176" y="2192116"/>
            <a:ext cx="991470" cy="2270788"/>
          </a:xfrm>
          <a:prstGeom prst="rect">
            <a:avLst/>
          </a:prstGeom>
        </p:spPr>
      </p:pic>
    </p:spTree>
    <p:extLst>
      <p:ext uri="{BB962C8B-B14F-4D97-AF65-F5344CB8AC3E}">
        <p14:creationId xmlns:p14="http://schemas.microsoft.com/office/powerpoint/2010/main" val="1434223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3768" y="914400"/>
            <a:ext cx="8623300" cy="5626100"/>
          </a:xfrm>
          <a:prstGeom prst="rect">
            <a:avLst/>
          </a:prstGeom>
        </p:spPr>
      </p:pic>
      <p:pic>
        <p:nvPicPr>
          <p:cNvPr id="3" name="Picture 2"/>
          <p:cNvPicPr>
            <a:picLocks noChangeAspect="1"/>
          </p:cNvPicPr>
          <p:nvPr/>
        </p:nvPicPr>
        <p:blipFill>
          <a:blip r:embed="rId3"/>
          <a:stretch>
            <a:fillRect/>
          </a:stretch>
        </p:blipFill>
        <p:spPr>
          <a:xfrm>
            <a:off x="9175750" y="0"/>
            <a:ext cx="1993900" cy="914400"/>
          </a:xfrm>
          <a:prstGeom prst="rect">
            <a:avLst/>
          </a:prstGeom>
        </p:spPr>
      </p:pic>
      <p:sp>
        <p:nvSpPr>
          <p:cNvPr id="4" name="TextBox 3"/>
          <p:cNvSpPr txBox="1"/>
          <p:nvPr/>
        </p:nvSpPr>
        <p:spPr>
          <a:xfrm>
            <a:off x="360218" y="1468587"/>
            <a:ext cx="3300904" cy="2677656"/>
          </a:xfrm>
          <a:prstGeom prst="rect">
            <a:avLst/>
          </a:prstGeom>
          <a:noFill/>
        </p:spPr>
        <p:txBody>
          <a:bodyPr wrap="none" rtlCol="0">
            <a:spAutoFit/>
          </a:bodyPr>
          <a:lstStyle/>
          <a:p>
            <a:r>
              <a:rPr lang="en-US" sz="2400" dirty="0" smtClean="0">
                <a:latin typeface="Arial" charset="0"/>
                <a:ea typeface="Arial" charset="0"/>
                <a:cs typeface="Arial" charset="0"/>
              </a:rPr>
              <a:t>With enough lines, you</a:t>
            </a:r>
          </a:p>
          <a:p>
            <a:r>
              <a:rPr lang="en-US" sz="2400" dirty="0" smtClean="0">
                <a:latin typeface="Arial" charset="0"/>
                <a:ea typeface="Arial" charset="0"/>
                <a:cs typeface="Arial" charset="0"/>
              </a:rPr>
              <a:t> can unpack effective</a:t>
            </a:r>
          </a:p>
          <a:p>
            <a:r>
              <a:rPr lang="en-US" sz="2400" dirty="0">
                <a:latin typeface="Arial" charset="0"/>
                <a:ea typeface="Arial" charset="0"/>
                <a:cs typeface="Arial" charset="0"/>
              </a:rPr>
              <a:t> </a:t>
            </a:r>
            <a:r>
              <a:rPr lang="en-US" sz="2400" dirty="0" smtClean="0">
                <a:latin typeface="Arial" charset="0"/>
                <a:ea typeface="Arial" charset="0"/>
                <a:cs typeface="Arial" charset="0"/>
              </a:rPr>
              <a:t>temperature, gravity,</a:t>
            </a:r>
          </a:p>
          <a:p>
            <a:r>
              <a:rPr lang="en-US" sz="2400" dirty="0">
                <a:latin typeface="Arial" charset="0"/>
                <a:ea typeface="Arial" charset="0"/>
                <a:cs typeface="Arial" charset="0"/>
              </a:rPr>
              <a:t> </a:t>
            </a:r>
            <a:r>
              <a:rPr lang="en-US" sz="2400" dirty="0" smtClean="0">
                <a:latin typeface="Arial" charset="0"/>
                <a:ea typeface="Arial" charset="0"/>
                <a:cs typeface="Arial" charset="0"/>
              </a:rPr>
              <a:t>and magnetic field.</a:t>
            </a:r>
          </a:p>
          <a:p>
            <a:endParaRPr lang="en-US" sz="2400" dirty="0">
              <a:latin typeface="Arial" charset="0"/>
              <a:ea typeface="Arial" charset="0"/>
              <a:cs typeface="Arial" charset="0"/>
            </a:endParaRPr>
          </a:p>
          <a:p>
            <a:r>
              <a:rPr lang="en-US" sz="2400" dirty="0" smtClean="0">
                <a:latin typeface="Arial" charset="0"/>
                <a:ea typeface="Arial" charset="0"/>
                <a:cs typeface="Arial" charset="0"/>
              </a:rPr>
              <a:t>Moog Stokes:</a:t>
            </a:r>
          </a:p>
          <a:p>
            <a:r>
              <a:rPr lang="en-US" sz="2400" dirty="0" err="1" smtClean="0">
                <a:latin typeface="Arial" charset="0"/>
                <a:ea typeface="Arial" charset="0"/>
                <a:cs typeface="Arial" charset="0"/>
              </a:rPr>
              <a:t>Deen</a:t>
            </a:r>
            <a:r>
              <a:rPr lang="en-US" sz="2400" dirty="0" smtClean="0">
                <a:latin typeface="Arial" charset="0"/>
                <a:ea typeface="Arial" charset="0"/>
                <a:cs typeface="Arial" charset="0"/>
              </a:rPr>
              <a:t> (2013)</a:t>
            </a:r>
          </a:p>
        </p:txBody>
      </p:sp>
      <p:sp>
        <p:nvSpPr>
          <p:cNvPr id="5" name="TextBox 4"/>
          <p:cNvSpPr txBox="1"/>
          <p:nvPr/>
        </p:nvSpPr>
        <p:spPr>
          <a:xfrm>
            <a:off x="1357745" y="263236"/>
            <a:ext cx="5128327" cy="584775"/>
          </a:xfrm>
          <a:prstGeom prst="rect">
            <a:avLst/>
          </a:prstGeom>
          <a:noFill/>
        </p:spPr>
        <p:txBody>
          <a:bodyPr wrap="none" rtlCol="0">
            <a:spAutoFit/>
          </a:bodyPr>
          <a:lstStyle/>
          <a:p>
            <a:r>
              <a:rPr lang="en-US" sz="3200" dirty="0" smtClean="0">
                <a:latin typeface="Arial" charset="0"/>
                <a:ea typeface="Arial" charset="0"/>
                <a:cs typeface="Arial" charset="0"/>
              </a:rPr>
              <a:t>Analysis tools are essential</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531739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40727"/>
            <a:ext cx="4178047" cy="2826326"/>
          </a:xfrm>
          <a:prstGeom prst="rect">
            <a:avLst/>
          </a:prstGeom>
        </p:spPr>
      </p:pic>
      <p:pic>
        <p:nvPicPr>
          <p:cNvPr id="7" name="Picture 6"/>
          <p:cNvPicPr>
            <a:picLocks noChangeAspect="1"/>
          </p:cNvPicPr>
          <p:nvPr/>
        </p:nvPicPr>
        <p:blipFill>
          <a:blip r:embed="rId3"/>
          <a:stretch>
            <a:fillRect/>
          </a:stretch>
        </p:blipFill>
        <p:spPr>
          <a:xfrm>
            <a:off x="3920836" y="3740727"/>
            <a:ext cx="4091837" cy="2787257"/>
          </a:xfrm>
          <a:prstGeom prst="rect">
            <a:avLst/>
          </a:prstGeom>
        </p:spPr>
      </p:pic>
      <p:pic>
        <p:nvPicPr>
          <p:cNvPr id="8" name="Picture 7"/>
          <p:cNvPicPr>
            <a:picLocks noChangeAspect="1"/>
          </p:cNvPicPr>
          <p:nvPr/>
        </p:nvPicPr>
        <p:blipFill>
          <a:blip r:embed="rId4"/>
          <a:stretch>
            <a:fillRect/>
          </a:stretch>
        </p:blipFill>
        <p:spPr>
          <a:xfrm>
            <a:off x="8012673" y="3740727"/>
            <a:ext cx="4113555" cy="2901326"/>
          </a:xfrm>
          <a:prstGeom prst="rect">
            <a:avLst/>
          </a:prstGeom>
        </p:spPr>
      </p:pic>
      <p:sp>
        <p:nvSpPr>
          <p:cNvPr id="9" name="TextBox 8"/>
          <p:cNvSpPr txBox="1"/>
          <p:nvPr/>
        </p:nvSpPr>
        <p:spPr>
          <a:xfrm>
            <a:off x="1357745" y="775855"/>
            <a:ext cx="5077031" cy="1200329"/>
          </a:xfrm>
          <a:prstGeom prst="rect">
            <a:avLst/>
          </a:prstGeom>
          <a:noFill/>
        </p:spPr>
        <p:txBody>
          <a:bodyPr wrap="none" rtlCol="0">
            <a:spAutoFit/>
          </a:bodyPr>
          <a:lstStyle/>
          <a:p>
            <a:r>
              <a:rPr lang="en-US" sz="2400" dirty="0" smtClean="0">
                <a:latin typeface="Arial" charset="0"/>
                <a:ea typeface="Arial" charset="0"/>
                <a:cs typeface="Arial" charset="0"/>
              </a:rPr>
              <a:t>TW </a:t>
            </a:r>
            <a:r>
              <a:rPr lang="en-US" sz="2400" dirty="0" err="1" smtClean="0">
                <a:latin typeface="Arial" charset="0"/>
                <a:ea typeface="Arial" charset="0"/>
                <a:cs typeface="Arial" charset="0"/>
              </a:rPr>
              <a:t>Hya</a:t>
            </a:r>
            <a:r>
              <a:rPr lang="en-US" sz="2400" dirty="0" smtClean="0">
                <a:latin typeface="Arial" charset="0"/>
                <a:ea typeface="Arial" charset="0"/>
                <a:cs typeface="Arial" charset="0"/>
              </a:rPr>
              <a:t>   </a:t>
            </a:r>
            <a:r>
              <a:rPr lang="en-US" sz="2400" dirty="0" err="1" smtClean="0">
                <a:latin typeface="Arial" charset="0"/>
                <a:ea typeface="Arial" charset="0"/>
                <a:cs typeface="Arial" charset="0"/>
              </a:rPr>
              <a:t>Sokal</a:t>
            </a:r>
            <a:r>
              <a:rPr lang="en-US" sz="2400" dirty="0" smtClean="0">
                <a:latin typeface="Arial" charset="0"/>
                <a:ea typeface="Arial" charset="0"/>
                <a:cs typeface="Arial" charset="0"/>
              </a:rPr>
              <a:t> et al. (2017 in prep)</a:t>
            </a:r>
          </a:p>
          <a:p>
            <a:r>
              <a:rPr lang="en-US" sz="2400" dirty="0" smtClean="0">
                <a:latin typeface="Arial" charset="0"/>
                <a:ea typeface="Arial" charset="0"/>
                <a:cs typeface="Arial" charset="0"/>
              </a:rPr>
              <a:t>Simultaneous determination of</a:t>
            </a:r>
          </a:p>
          <a:p>
            <a:r>
              <a:rPr lang="en-US" sz="2400" dirty="0" err="1" smtClean="0">
                <a:latin typeface="Arial" charset="0"/>
                <a:ea typeface="Arial" charset="0"/>
                <a:cs typeface="Arial" charset="0"/>
              </a:rPr>
              <a:t>T</a:t>
            </a:r>
            <a:r>
              <a:rPr lang="en-US" sz="2400" baseline="-25000" dirty="0" err="1" smtClean="0">
                <a:latin typeface="Arial" charset="0"/>
                <a:ea typeface="Arial" charset="0"/>
                <a:cs typeface="Arial" charset="0"/>
              </a:rPr>
              <a:t>eff</a:t>
            </a:r>
            <a:r>
              <a:rPr lang="en-US" sz="2400" dirty="0" smtClean="0">
                <a:latin typeface="Arial" charset="0"/>
                <a:ea typeface="Arial" charset="0"/>
                <a:cs typeface="Arial" charset="0"/>
              </a:rPr>
              <a:t>, log g, and B</a:t>
            </a:r>
            <a:endParaRPr lang="en-US" sz="2400" dirty="0">
              <a:latin typeface="Arial" charset="0"/>
              <a:ea typeface="Arial" charset="0"/>
              <a:cs typeface="Arial" charset="0"/>
            </a:endParaRPr>
          </a:p>
        </p:txBody>
      </p:sp>
      <p:pic>
        <p:nvPicPr>
          <p:cNvPr id="10" name="Picture 9"/>
          <p:cNvPicPr>
            <a:picLocks noChangeAspect="1"/>
          </p:cNvPicPr>
          <p:nvPr/>
        </p:nvPicPr>
        <p:blipFill>
          <a:blip r:embed="rId5"/>
          <a:stretch>
            <a:fillRect/>
          </a:stretch>
        </p:blipFill>
        <p:spPr>
          <a:xfrm>
            <a:off x="7301346" y="159284"/>
            <a:ext cx="4158026" cy="3264700"/>
          </a:xfrm>
          <a:prstGeom prst="rect">
            <a:avLst/>
          </a:prstGeom>
        </p:spPr>
      </p:pic>
    </p:spTree>
    <p:extLst>
      <p:ext uri="{BB962C8B-B14F-4D97-AF65-F5344CB8AC3E}">
        <p14:creationId xmlns:p14="http://schemas.microsoft.com/office/powerpoint/2010/main" val="1341750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t="-4249"/>
          <a:stretch/>
        </p:blipFill>
        <p:spPr>
          <a:xfrm>
            <a:off x="1524000" y="0"/>
            <a:ext cx="9144000" cy="5577840"/>
          </a:xfrm>
          <a:prstGeom prst="rect">
            <a:avLst/>
          </a:prstGeom>
        </p:spPr>
      </p:pic>
      <p:sp>
        <p:nvSpPr>
          <p:cNvPr id="3" name="TextBox 2"/>
          <p:cNvSpPr txBox="1"/>
          <p:nvPr/>
        </p:nvSpPr>
        <p:spPr>
          <a:xfrm>
            <a:off x="2411218" y="256230"/>
            <a:ext cx="7128426" cy="461665"/>
          </a:xfrm>
          <a:prstGeom prst="rect">
            <a:avLst/>
          </a:prstGeom>
          <a:noFill/>
        </p:spPr>
        <p:txBody>
          <a:bodyPr wrap="none" rtlCol="0">
            <a:spAutoFit/>
          </a:bodyPr>
          <a:lstStyle/>
          <a:p>
            <a:r>
              <a:rPr lang="en-US" sz="2400" dirty="0"/>
              <a:t>Spectra of metal-poor giants (</a:t>
            </a:r>
            <a:r>
              <a:rPr lang="en-US" sz="2400" dirty="0" err="1"/>
              <a:t>Afsar</a:t>
            </a:r>
            <a:r>
              <a:rPr lang="en-US" sz="2400" dirty="0"/>
              <a:t> et al. </a:t>
            </a:r>
            <a:r>
              <a:rPr lang="en-US" sz="2400" dirty="0" smtClean="0"/>
              <a:t>2016, </a:t>
            </a:r>
            <a:r>
              <a:rPr lang="en-US" sz="2400" dirty="0" err="1" smtClean="0"/>
              <a:t>ApJ</a:t>
            </a:r>
            <a:r>
              <a:rPr lang="en-US" sz="2400" dirty="0" smtClean="0"/>
              <a:t> 819)</a:t>
            </a:r>
            <a:endParaRPr lang="en-US" sz="2400" dirty="0"/>
          </a:p>
        </p:txBody>
      </p:sp>
      <p:sp>
        <p:nvSpPr>
          <p:cNvPr id="4" name="Rectangle 3"/>
          <p:cNvSpPr/>
          <p:nvPr/>
        </p:nvSpPr>
        <p:spPr>
          <a:xfrm>
            <a:off x="3124472" y="717894"/>
            <a:ext cx="5949580" cy="343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438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7599" y="-204612"/>
            <a:ext cx="5883144" cy="6858000"/>
          </a:xfrm>
          <a:prstGeom prst="rect">
            <a:avLst/>
          </a:prstGeom>
        </p:spPr>
      </p:pic>
      <p:pic>
        <p:nvPicPr>
          <p:cNvPr id="2" name="Picture 1"/>
          <p:cNvPicPr>
            <a:picLocks noChangeAspect="1"/>
          </p:cNvPicPr>
          <p:nvPr/>
        </p:nvPicPr>
        <p:blipFill>
          <a:blip r:embed="rId4"/>
          <a:stretch>
            <a:fillRect/>
          </a:stretch>
        </p:blipFill>
        <p:spPr>
          <a:xfrm>
            <a:off x="1735668" y="4522610"/>
            <a:ext cx="6382331" cy="2130778"/>
          </a:xfrm>
          <a:prstGeom prst="rect">
            <a:avLst/>
          </a:prstGeom>
        </p:spPr>
      </p:pic>
      <p:sp>
        <p:nvSpPr>
          <p:cNvPr id="4" name="TextBox 3"/>
          <p:cNvSpPr txBox="1"/>
          <p:nvPr/>
        </p:nvSpPr>
        <p:spPr>
          <a:xfrm>
            <a:off x="1524000" y="678356"/>
            <a:ext cx="4394536" cy="646331"/>
          </a:xfrm>
          <a:prstGeom prst="rect">
            <a:avLst/>
          </a:prstGeom>
          <a:noFill/>
        </p:spPr>
        <p:txBody>
          <a:bodyPr wrap="none" rtlCol="0">
            <a:spAutoFit/>
          </a:bodyPr>
          <a:lstStyle/>
          <a:p>
            <a:r>
              <a:rPr lang="en-US" dirty="0" err="1"/>
              <a:t>Serpens</a:t>
            </a:r>
            <a:r>
              <a:rPr lang="en-US" dirty="0"/>
              <a:t> 2: CO </a:t>
            </a:r>
            <a:r>
              <a:rPr lang="en-US" dirty="0" err="1"/>
              <a:t>bandhead</a:t>
            </a:r>
            <a:r>
              <a:rPr lang="en-US" dirty="0"/>
              <a:t> at 2.29353 microns </a:t>
            </a:r>
          </a:p>
          <a:p>
            <a:r>
              <a:rPr lang="en-US" dirty="0"/>
              <a:t> A. </a:t>
            </a:r>
            <a:r>
              <a:rPr lang="en-US" dirty="0" err="1"/>
              <a:t>Lyo</a:t>
            </a:r>
            <a:r>
              <a:rPr lang="en-US" dirty="0"/>
              <a:t> et al. </a:t>
            </a:r>
            <a:r>
              <a:rPr lang="en-US" dirty="0" smtClean="0"/>
              <a:t>(2017, </a:t>
            </a:r>
            <a:r>
              <a:rPr lang="en-US" dirty="0" err="1" smtClean="0"/>
              <a:t>ApJ</a:t>
            </a:r>
            <a:r>
              <a:rPr lang="en-US" dirty="0" smtClean="0"/>
              <a:t> in press)</a:t>
            </a: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35667" y="1346195"/>
            <a:ext cx="2428138" cy="2263106"/>
          </a:xfrm>
          <a:prstGeom prst="rect">
            <a:avLst/>
          </a:prstGeom>
        </p:spPr>
      </p:pic>
    </p:spTree>
    <p:extLst>
      <p:ext uri="{BB962C8B-B14F-4D97-AF65-F5344CB8AC3E}">
        <p14:creationId xmlns:p14="http://schemas.microsoft.com/office/powerpoint/2010/main" val="40205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8922" y="1073426"/>
            <a:ext cx="9526967" cy="3385542"/>
          </a:xfrm>
          <a:prstGeom prst="rect">
            <a:avLst/>
          </a:prstGeom>
          <a:noFill/>
        </p:spPr>
        <p:txBody>
          <a:bodyPr wrap="none" rtlCol="0">
            <a:spAutoFit/>
          </a:bodyPr>
          <a:lstStyle/>
          <a:p>
            <a:r>
              <a:rPr lang="en-US" sz="2800" dirty="0" smtClean="0">
                <a:latin typeface="Arial" charset="0"/>
                <a:ea typeface="Arial" charset="0"/>
                <a:cs typeface="Arial" charset="0"/>
              </a:rPr>
              <a:t>What should a high resolution infrared spectrograph have?</a:t>
            </a:r>
            <a:endParaRPr lang="en-US" sz="2800" dirty="0">
              <a:latin typeface="Arial" charset="0"/>
              <a:ea typeface="Arial" charset="0"/>
              <a:cs typeface="Arial" charset="0"/>
            </a:endParaRPr>
          </a:p>
          <a:p>
            <a:endParaRPr lang="en-US" sz="2800" dirty="0" smtClean="0">
              <a:latin typeface="Arial" charset="0"/>
              <a:ea typeface="Arial" charset="0"/>
              <a:cs typeface="Arial" charset="0"/>
            </a:endParaRPr>
          </a:p>
          <a:p>
            <a:r>
              <a:rPr lang="en-US" sz="2800" dirty="0">
                <a:latin typeface="Arial" charset="0"/>
                <a:ea typeface="Arial" charset="0"/>
                <a:cs typeface="Arial" charset="0"/>
              </a:rPr>
              <a:t> </a:t>
            </a:r>
            <a:r>
              <a:rPr lang="en-US" sz="2800" dirty="0" smtClean="0">
                <a:latin typeface="Arial" charset="0"/>
                <a:ea typeface="Arial" charset="0"/>
                <a:cs typeface="Arial" charset="0"/>
              </a:rPr>
              <a:t> -High </a:t>
            </a:r>
            <a:r>
              <a:rPr lang="en-US" sz="2800" dirty="0">
                <a:latin typeface="Arial" charset="0"/>
                <a:ea typeface="Arial" charset="0"/>
                <a:cs typeface="Arial" charset="0"/>
              </a:rPr>
              <a:t>spectral resolution- what is high?</a:t>
            </a:r>
          </a:p>
          <a:p>
            <a:r>
              <a:rPr lang="en-US" sz="2800" dirty="0" smtClean="0">
                <a:latin typeface="Arial" charset="0"/>
                <a:ea typeface="Arial" charset="0"/>
                <a:cs typeface="Arial" charset="0"/>
              </a:rPr>
              <a:t>  -Large </a:t>
            </a:r>
            <a:r>
              <a:rPr lang="en-US" sz="2800" u="sng" dirty="0" smtClean="0">
                <a:latin typeface="Arial" charset="0"/>
                <a:ea typeface="Arial" charset="0"/>
                <a:cs typeface="Arial" charset="0"/>
              </a:rPr>
              <a:t>continuous </a:t>
            </a:r>
            <a:r>
              <a:rPr lang="en-US" sz="2800" dirty="0" smtClean="0">
                <a:latin typeface="Arial" charset="0"/>
                <a:ea typeface="Arial" charset="0"/>
                <a:cs typeface="Arial" charset="0"/>
              </a:rPr>
              <a:t>wavelength coverage</a:t>
            </a:r>
          </a:p>
          <a:p>
            <a:r>
              <a:rPr lang="en-US" sz="2800" dirty="0">
                <a:latin typeface="Arial" charset="0"/>
                <a:ea typeface="Arial" charset="0"/>
                <a:cs typeface="Arial" charset="0"/>
              </a:rPr>
              <a:t> </a:t>
            </a:r>
            <a:r>
              <a:rPr lang="en-US" sz="2800" dirty="0" smtClean="0">
                <a:latin typeface="Arial" charset="0"/>
                <a:ea typeface="Arial" charset="0"/>
                <a:cs typeface="Arial" charset="0"/>
              </a:rPr>
              <a:t> -Throughput is </a:t>
            </a:r>
            <a:r>
              <a:rPr lang="en-US" sz="2800" u="sng" dirty="0" smtClean="0">
                <a:latin typeface="Arial" charset="0"/>
                <a:ea typeface="Arial" charset="0"/>
                <a:cs typeface="Arial" charset="0"/>
              </a:rPr>
              <a:t>everything</a:t>
            </a:r>
            <a:r>
              <a:rPr lang="en-US" sz="2800" dirty="0" smtClean="0">
                <a:latin typeface="Arial" charset="0"/>
                <a:ea typeface="Arial" charset="0"/>
                <a:cs typeface="Arial" charset="0"/>
              </a:rPr>
              <a:t> if you are not a PRV person</a:t>
            </a:r>
            <a:endParaRPr lang="en-US" sz="2800" dirty="0">
              <a:latin typeface="Arial" charset="0"/>
              <a:ea typeface="Arial" charset="0"/>
              <a:cs typeface="Arial" charset="0"/>
            </a:endParaRPr>
          </a:p>
          <a:p>
            <a:r>
              <a:rPr lang="en-US" sz="2800" dirty="0" smtClean="0">
                <a:latin typeface="Arial" charset="0"/>
                <a:ea typeface="Arial" charset="0"/>
                <a:cs typeface="Arial" charset="0"/>
              </a:rPr>
              <a:t>  -Stability </a:t>
            </a:r>
            <a:r>
              <a:rPr lang="en-US" sz="2800" dirty="0">
                <a:latin typeface="Arial" charset="0"/>
                <a:ea typeface="Arial" charset="0"/>
                <a:cs typeface="Arial" charset="0"/>
              </a:rPr>
              <a:t>and ease of use</a:t>
            </a:r>
          </a:p>
          <a:p>
            <a:r>
              <a:rPr lang="en-US" sz="2800" dirty="0" smtClean="0">
                <a:latin typeface="Arial" charset="0"/>
                <a:ea typeface="Arial" charset="0"/>
                <a:cs typeface="Arial" charset="0"/>
              </a:rPr>
              <a:t>  -Reliable</a:t>
            </a:r>
            <a:r>
              <a:rPr lang="en-US" sz="2800" dirty="0">
                <a:latin typeface="Arial" charset="0"/>
                <a:ea typeface="Arial" charset="0"/>
                <a:cs typeface="Arial" charset="0"/>
              </a:rPr>
              <a:t>, high quality pipeline</a:t>
            </a:r>
          </a:p>
          <a:p>
            <a:endParaRPr lang="en-US" dirty="0"/>
          </a:p>
        </p:txBody>
      </p:sp>
    </p:spTree>
    <p:extLst>
      <p:ext uri="{BB962C8B-B14F-4D97-AF65-F5344CB8AC3E}">
        <p14:creationId xmlns:p14="http://schemas.microsoft.com/office/powerpoint/2010/main" val="1122466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81100"/>
            <a:ext cx="9144000" cy="4492586"/>
          </a:xfrm>
          <a:prstGeom prst="rect">
            <a:avLst/>
          </a:prstGeom>
        </p:spPr>
      </p:pic>
      <p:sp>
        <p:nvSpPr>
          <p:cNvPr id="3" name="TextBox 2"/>
          <p:cNvSpPr txBox="1"/>
          <p:nvPr/>
        </p:nvSpPr>
        <p:spPr>
          <a:xfrm>
            <a:off x="484909" y="290946"/>
            <a:ext cx="3795334" cy="461665"/>
          </a:xfrm>
          <a:prstGeom prst="rect">
            <a:avLst/>
          </a:prstGeom>
          <a:noFill/>
        </p:spPr>
        <p:txBody>
          <a:bodyPr wrap="none" rtlCol="0">
            <a:spAutoFit/>
          </a:bodyPr>
          <a:lstStyle/>
          <a:p>
            <a:r>
              <a:rPr lang="en-US" sz="2400" dirty="0" smtClean="0">
                <a:latin typeface="Arial" charset="0"/>
                <a:ea typeface="Arial" charset="0"/>
                <a:cs typeface="Arial" charset="0"/>
              </a:rPr>
              <a:t>S. Lee et al. 2016 </a:t>
            </a:r>
            <a:r>
              <a:rPr lang="en-US" sz="2400" dirty="0" err="1" smtClean="0">
                <a:latin typeface="Arial" charset="0"/>
                <a:ea typeface="Arial" charset="0"/>
                <a:cs typeface="Arial" charset="0"/>
              </a:rPr>
              <a:t>ApJ</a:t>
            </a:r>
            <a:r>
              <a:rPr lang="en-US" sz="2400" dirty="0" smtClean="0">
                <a:latin typeface="Arial" charset="0"/>
                <a:ea typeface="Arial" charset="0"/>
                <a:cs typeface="Arial" charset="0"/>
              </a:rPr>
              <a:t> 826</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791703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_bandhead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6890" y="1717322"/>
            <a:ext cx="8847667" cy="1426636"/>
          </a:xfrm>
          <a:prstGeom prst="rect">
            <a:avLst/>
          </a:prstGeom>
        </p:spPr>
      </p:pic>
      <p:pic>
        <p:nvPicPr>
          <p:cNvPr id="3" name="Picture 2" descr="single_CO_bandhea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907367"/>
            <a:ext cx="9144000" cy="1982823"/>
          </a:xfrm>
          <a:prstGeom prst="rect">
            <a:avLst/>
          </a:prstGeom>
        </p:spPr>
      </p:pic>
      <p:sp>
        <p:nvSpPr>
          <p:cNvPr id="4" name="TextBox 3"/>
          <p:cNvSpPr txBox="1"/>
          <p:nvPr/>
        </p:nvSpPr>
        <p:spPr>
          <a:xfrm>
            <a:off x="2525889" y="606779"/>
            <a:ext cx="4621728" cy="461665"/>
          </a:xfrm>
          <a:prstGeom prst="rect">
            <a:avLst/>
          </a:prstGeom>
          <a:noFill/>
        </p:spPr>
        <p:txBody>
          <a:bodyPr wrap="none" rtlCol="0">
            <a:spAutoFit/>
          </a:bodyPr>
          <a:lstStyle/>
          <a:p>
            <a:r>
              <a:rPr lang="en-US" sz="2400" dirty="0"/>
              <a:t>IRAS 04239: CO </a:t>
            </a:r>
            <a:r>
              <a:rPr lang="en-US" sz="2400" dirty="0" err="1"/>
              <a:t>Bandhead</a:t>
            </a:r>
            <a:r>
              <a:rPr lang="en-US" sz="2400" dirty="0"/>
              <a:t> Emission</a:t>
            </a:r>
          </a:p>
        </p:txBody>
      </p:sp>
      <p:sp>
        <p:nvSpPr>
          <p:cNvPr id="5" name="TextBox 4"/>
          <p:cNvSpPr txBox="1"/>
          <p:nvPr/>
        </p:nvSpPr>
        <p:spPr>
          <a:xfrm>
            <a:off x="4543790" y="3810002"/>
            <a:ext cx="2853891" cy="369332"/>
          </a:xfrm>
          <a:prstGeom prst="rect">
            <a:avLst/>
          </a:prstGeom>
          <a:noFill/>
        </p:spPr>
        <p:txBody>
          <a:bodyPr wrap="none" rtlCol="0">
            <a:spAutoFit/>
          </a:bodyPr>
          <a:lstStyle/>
          <a:p>
            <a:r>
              <a:rPr lang="en-US" dirty="0"/>
              <a:t>Blowup of the 3-1 </a:t>
            </a:r>
            <a:r>
              <a:rPr lang="en-US" dirty="0" err="1"/>
              <a:t>bandhead</a:t>
            </a:r>
            <a:endParaRPr lang="en-US" dirty="0"/>
          </a:p>
        </p:txBody>
      </p:sp>
    </p:spTree>
    <p:extLst>
      <p:ext uri="{BB962C8B-B14F-4D97-AF65-F5344CB8AC3E}">
        <p14:creationId xmlns:p14="http://schemas.microsoft.com/office/powerpoint/2010/main" val="1143832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Grp="1" noRot="1" noChangeArrowheads="1"/>
          </p:cNvSpPr>
          <p:nvPr>
            <p:ph type="title"/>
          </p:nvPr>
        </p:nvSpPr>
        <p:spPr>
          <a:xfrm>
            <a:off x="838200" y="143445"/>
            <a:ext cx="10515600" cy="1325563"/>
          </a:xfrm>
        </p:spPr>
        <p:txBody>
          <a:bodyPr>
            <a:normAutofit/>
          </a:bodyPr>
          <a:lstStyle/>
          <a:p>
            <a:pPr eaLnBrk="1" hangingPunct="1">
              <a:defRPr/>
            </a:pPr>
            <a:r>
              <a:rPr lang="en-US" altLang="ko-KR" sz="3200" dirty="0" smtClean="0">
                <a:latin typeface="Arial" charset="0"/>
                <a:ea typeface="Arial" charset="0"/>
                <a:cs typeface="Arial" charset="0"/>
              </a:rPr>
              <a:t>GMTNIRS for GMT will have JHK R=60,000</a:t>
            </a:r>
            <a:br>
              <a:rPr lang="en-US" altLang="ko-KR" sz="3200" dirty="0" smtClean="0">
                <a:latin typeface="Arial" charset="0"/>
                <a:ea typeface="Arial" charset="0"/>
                <a:cs typeface="Arial" charset="0"/>
              </a:rPr>
            </a:br>
            <a:r>
              <a:rPr lang="en-US" altLang="ko-KR" sz="3200" dirty="0" smtClean="0">
                <a:latin typeface="Arial" charset="0"/>
                <a:ea typeface="Arial" charset="0"/>
                <a:cs typeface="Arial" charset="0"/>
              </a:rPr>
              <a:t>LM R= 90,000  all at once</a:t>
            </a:r>
            <a:endParaRPr lang="en-US" altLang="ko-KR" sz="3200" dirty="0">
              <a:solidFill>
                <a:srgbClr val="969696"/>
              </a:solidFill>
              <a:latin typeface="Arial" charset="0"/>
              <a:ea typeface="Arial" charset="0"/>
              <a:cs typeface="Arial" charset="0"/>
            </a:endParaRPr>
          </a:p>
        </p:txBody>
      </p:sp>
      <p:grpSp>
        <p:nvGrpSpPr>
          <p:cNvPr id="2" name="Group 22"/>
          <p:cNvGrpSpPr>
            <a:grpSpLocks/>
          </p:cNvGrpSpPr>
          <p:nvPr/>
        </p:nvGrpSpPr>
        <p:grpSpPr bwMode="auto">
          <a:xfrm>
            <a:off x="2135189" y="1209676"/>
            <a:ext cx="7921625" cy="5584825"/>
            <a:chOff x="385" y="762"/>
            <a:chExt cx="4990" cy="3518"/>
          </a:xfrm>
        </p:grpSpPr>
        <p:pic>
          <p:nvPicPr>
            <p:cNvPr id="37892" name="Picture 21"/>
            <p:cNvPicPr>
              <a:picLocks noChangeAspect="1" noChangeArrowheads="1"/>
            </p:cNvPicPr>
            <p:nvPr/>
          </p:nvPicPr>
          <p:blipFill>
            <a:blip r:embed="rId3"/>
            <a:srcRect/>
            <a:stretch>
              <a:fillRect/>
            </a:stretch>
          </p:blipFill>
          <p:spPr bwMode="auto">
            <a:xfrm>
              <a:off x="385" y="2568"/>
              <a:ext cx="4990" cy="1712"/>
            </a:xfrm>
            <a:prstGeom prst="rect">
              <a:avLst/>
            </a:prstGeom>
            <a:noFill/>
            <a:ln w="9525">
              <a:noFill/>
              <a:miter lim="800000"/>
              <a:headEnd/>
              <a:tailEnd/>
            </a:ln>
          </p:spPr>
        </p:pic>
        <p:pic>
          <p:nvPicPr>
            <p:cNvPr id="37893" name="Picture 20"/>
            <p:cNvPicPr>
              <a:picLocks noChangeAspect="1" noChangeArrowheads="1"/>
            </p:cNvPicPr>
            <p:nvPr/>
          </p:nvPicPr>
          <p:blipFill>
            <a:blip r:embed="rId4"/>
            <a:srcRect/>
            <a:stretch>
              <a:fillRect/>
            </a:stretch>
          </p:blipFill>
          <p:spPr bwMode="auto">
            <a:xfrm>
              <a:off x="385" y="762"/>
              <a:ext cx="4990" cy="1804"/>
            </a:xfrm>
            <a:prstGeom prst="rect">
              <a:avLst/>
            </a:prstGeom>
            <a:noFill/>
            <a:ln w="9525">
              <a:noFill/>
              <a:miter lim="800000"/>
              <a:headEnd/>
              <a:tailEnd/>
            </a:ln>
          </p:spPr>
        </p:pic>
      </p:grpSp>
      <p:sp>
        <p:nvSpPr>
          <p:cNvPr id="3" name="Slide Number Placeholder 2"/>
          <p:cNvSpPr>
            <a:spLocks noGrp="1"/>
          </p:cNvSpPr>
          <p:nvPr>
            <p:ph type="sldNum" sz="quarter" idx="12"/>
          </p:nvPr>
        </p:nvSpPr>
        <p:spPr/>
        <p:txBody>
          <a:bodyPr/>
          <a:lstStyle/>
          <a:p>
            <a:fld id="{E8EA1E40-8778-D34A-B901-75732A0B05E5}" type="slidenum">
              <a:rPr lang="en-US" smtClean="0"/>
              <a:t>32</a:t>
            </a:fld>
            <a:endParaRPr lang="en-US"/>
          </a:p>
        </p:txBody>
      </p:sp>
    </p:spTree>
    <p:extLst>
      <p:ext uri="{BB962C8B-B14F-4D97-AF65-F5344CB8AC3E}">
        <p14:creationId xmlns:p14="http://schemas.microsoft.com/office/powerpoint/2010/main" val="567407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394" y="1621369"/>
            <a:ext cx="8204835" cy="5200142"/>
          </a:xfrm>
          <a:prstGeom prst="rect">
            <a:avLst/>
          </a:prstGeom>
        </p:spPr>
      </p:pic>
      <p:sp>
        <p:nvSpPr>
          <p:cNvPr id="3" name="TextBox 2"/>
          <p:cNvSpPr txBox="1"/>
          <p:nvPr/>
        </p:nvSpPr>
        <p:spPr>
          <a:xfrm>
            <a:off x="1799166" y="73278"/>
            <a:ext cx="8556424" cy="1815882"/>
          </a:xfrm>
          <a:prstGeom prst="rect">
            <a:avLst/>
          </a:prstGeom>
          <a:noFill/>
        </p:spPr>
        <p:txBody>
          <a:bodyPr wrap="none" rtlCol="0">
            <a:spAutoFit/>
          </a:bodyPr>
          <a:lstStyle/>
          <a:p>
            <a:r>
              <a:rPr lang="en-US" sz="2800" dirty="0"/>
              <a:t>The comparative advantage of GMTNIRS over the current</a:t>
            </a:r>
          </a:p>
          <a:p>
            <a:r>
              <a:rPr lang="en-US" sz="2800" dirty="0"/>
              <a:t>CRIRES is about a factor of 20,000 in speed.  This arises</a:t>
            </a:r>
          </a:p>
          <a:p>
            <a:r>
              <a:rPr lang="en-US" sz="2800" dirty="0"/>
              <a:t> from bigger scope, modern detectors and the immersion</a:t>
            </a:r>
          </a:p>
          <a:p>
            <a:r>
              <a:rPr lang="en-US" sz="2800" dirty="0"/>
              <a:t>gratings.</a:t>
            </a:r>
          </a:p>
        </p:txBody>
      </p:sp>
      <p:sp>
        <p:nvSpPr>
          <p:cNvPr id="4" name="Slide Number Placeholder 3"/>
          <p:cNvSpPr>
            <a:spLocks noGrp="1"/>
          </p:cNvSpPr>
          <p:nvPr>
            <p:ph type="sldNum" sz="quarter" idx="12"/>
          </p:nvPr>
        </p:nvSpPr>
        <p:spPr/>
        <p:txBody>
          <a:bodyPr/>
          <a:lstStyle/>
          <a:p>
            <a:fld id="{E8EA1E40-8778-D34A-B901-75732A0B05E5}" type="slidenum">
              <a:rPr lang="en-US" smtClean="0"/>
              <a:t>33</a:t>
            </a:fld>
            <a:endParaRPr lang="en-US"/>
          </a:p>
        </p:txBody>
      </p:sp>
    </p:spTree>
    <p:extLst>
      <p:ext uri="{BB962C8B-B14F-4D97-AF65-F5344CB8AC3E}">
        <p14:creationId xmlns:p14="http://schemas.microsoft.com/office/powerpoint/2010/main" val="95910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551837"/>
            <a:ext cx="6096000" cy="584775"/>
          </a:xfrm>
          <a:prstGeom prst="rect">
            <a:avLst/>
          </a:prstGeom>
        </p:spPr>
        <p:txBody>
          <a:bodyPr>
            <a:spAutoFit/>
          </a:bodyPr>
          <a:lstStyle/>
          <a:p>
            <a:r>
              <a:rPr lang="en-US" sz="3200" dirty="0" smtClean="0">
                <a:latin typeface="Arial" charset="0"/>
                <a:ea typeface="Arial" charset="0"/>
                <a:cs typeface="Arial" charset="0"/>
              </a:rPr>
              <a:t>Thank You</a:t>
            </a:r>
            <a:endParaRPr lang="en-US" sz="3200" dirty="0" smtClean="0">
              <a:effectLst/>
              <a:latin typeface="Arial" charset="0"/>
              <a:ea typeface="Arial" charset="0"/>
              <a:cs typeface="Arial" charset="0"/>
            </a:endParaRPr>
          </a:p>
        </p:txBody>
      </p:sp>
    </p:spTree>
    <p:extLst>
      <p:ext uri="{BB962C8B-B14F-4D97-AF65-F5344CB8AC3E}">
        <p14:creationId xmlns:p14="http://schemas.microsoft.com/office/powerpoint/2010/main" val="1070195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21" y="3532160"/>
            <a:ext cx="5287025" cy="1200329"/>
          </a:xfrm>
          <a:prstGeom prst="rect">
            <a:avLst/>
          </a:prstGeom>
          <a:noFill/>
        </p:spPr>
        <p:txBody>
          <a:bodyPr wrap="none" rtlCol="0">
            <a:spAutoFit/>
          </a:bodyPr>
          <a:lstStyle/>
          <a:p>
            <a:r>
              <a:rPr lang="en-US" sz="2400" dirty="0" smtClean="0">
                <a:latin typeface="Arial" charset="0"/>
                <a:ea typeface="Arial" charset="0"/>
                <a:cs typeface="Arial" charset="0"/>
              </a:rPr>
              <a:t>In immersion, the internal wavelength</a:t>
            </a:r>
          </a:p>
          <a:p>
            <a:r>
              <a:rPr lang="en-US" sz="2400" dirty="0" smtClean="0">
                <a:latin typeface="Arial" charset="0"/>
                <a:ea typeface="Arial" charset="0"/>
                <a:cs typeface="Arial" charset="0"/>
              </a:rPr>
              <a:t> shrinks by a factor of n, the </a:t>
            </a:r>
          </a:p>
          <a:p>
            <a:r>
              <a:rPr lang="en-US" sz="2400" dirty="0">
                <a:latin typeface="Arial" charset="0"/>
                <a:ea typeface="Arial" charset="0"/>
                <a:cs typeface="Arial" charset="0"/>
              </a:rPr>
              <a:t> </a:t>
            </a:r>
            <a:r>
              <a:rPr lang="en-US" sz="2400" dirty="0" smtClean="0">
                <a:latin typeface="Arial" charset="0"/>
                <a:ea typeface="Arial" charset="0"/>
                <a:cs typeface="Arial" charset="0"/>
              </a:rPr>
              <a:t>refractive index</a:t>
            </a:r>
            <a:endParaRPr lang="en-US" sz="2400" dirty="0">
              <a:latin typeface="Arial" charset="0"/>
              <a:ea typeface="Arial" charset="0"/>
              <a:cs typeface="Arial" charset="0"/>
            </a:endParaRPr>
          </a:p>
        </p:txBody>
      </p:sp>
      <p:graphicFrame>
        <p:nvGraphicFramePr>
          <p:cNvPr id="3" name="Object 4"/>
          <p:cNvGraphicFramePr>
            <a:graphicFrameLocks noChangeAspect="1"/>
          </p:cNvGraphicFramePr>
          <p:nvPr>
            <p:extLst>
              <p:ext uri="{D42A27DB-BD31-4B8C-83A1-F6EECF244321}">
                <p14:modId xmlns:p14="http://schemas.microsoft.com/office/powerpoint/2010/main" val="1325286501"/>
              </p:ext>
            </p:extLst>
          </p:nvPr>
        </p:nvGraphicFramePr>
        <p:xfrm>
          <a:off x="6775554" y="2713223"/>
          <a:ext cx="4691921" cy="3232929"/>
        </p:xfrm>
        <a:graphic>
          <a:graphicData uri="http://schemas.openxmlformats.org/presentationml/2006/ole">
            <mc:AlternateContent xmlns:mc="http://schemas.openxmlformats.org/markup-compatibility/2006">
              <mc:Choice xmlns:v="urn:schemas-microsoft-com:vml" Requires="v">
                <p:oleObj spid="_x0000_s3088" name="Equation" r:id="rId3" imgW="1511280" imgH="1041120" progId="Equation.3">
                  <p:embed/>
                </p:oleObj>
              </mc:Choice>
              <mc:Fallback>
                <p:oleObj name="Equation" r:id="rId3" imgW="1511280" imgH="10411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554" y="2713223"/>
                        <a:ext cx="4691921" cy="323292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119921" y="179882"/>
            <a:ext cx="11937179" cy="2308324"/>
          </a:xfrm>
          <a:prstGeom prst="rect">
            <a:avLst/>
          </a:prstGeom>
          <a:noFill/>
        </p:spPr>
        <p:txBody>
          <a:bodyPr wrap="none" rtlCol="0">
            <a:spAutoFit/>
          </a:bodyPr>
          <a:lstStyle/>
          <a:p>
            <a:r>
              <a:rPr lang="en-US" sz="2400" dirty="0" smtClean="0">
                <a:latin typeface="Arial" charset="0"/>
                <a:ea typeface="Arial" charset="0"/>
                <a:cs typeface="Arial" charset="0"/>
              </a:rPr>
              <a:t>Resolving power is equal to phase delay across the beam measured in wavelengths </a:t>
            </a:r>
          </a:p>
          <a:p>
            <a:r>
              <a:rPr lang="en-US" sz="2400" dirty="0" smtClean="0">
                <a:latin typeface="Arial" charset="0"/>
                <a:ea typeface="Arial" charset="0"/>
                <a:cs typeface="Arial" charset="0"/>
              </a:rPr>
              <a:t>divided by the ratio of the angular size of the slit to the diffraction limited angular scale.</a:t>
            </a:r>
          </a:p>
          <a:p>
            <a:endParaRPr lang="en-US" sz="2400" dirty="0" smtClean="0">
              <a:latin typeface="Arial" charset="0"/>
              <a:ea typeface="Arial" charset="0"/>
              <a:cs typeface="Arial" charset="0"/>
            </a:endParaRPr>
          </a:p>
          <a:p>
            <a:r>
              <a:rPr lang="en-US" sz="2400" dirty="0">
                <a:latin typeface="Arial" charset="0"/>
                <a:ea typeface="Arial" charset="0"/>
                <a:cs typeface="Arial" charset="0"/>
              </a:rPr>
              <a:t> </a:t>
            </a:r>
            <a:r>
              <a:rPr lang="en-US" sz="2400" dirty="0" smtClean="0">
                <a:latin typeface="Arial" charset="0"/>
                <a:ea typeface="Arial" charset="0"/>
                <a:cs typeface="Arial" charset="0"/>
              </a:rPr>
              <a:t> R= </a:t>
            </a:r>
            <a:r>
              <a:rPr lang="en-US" sz="2400" dirty="0" smtClean="0">
                <a:latin typeface="Symbol" charset="2"/>
                <a:ea typeface="Symbol" charset="2"/>
                <a:cs typeface="Symbol" charset="2"/>
              </a:rPr>
              <a:t>l/Dl</a:t>
            </a:r>
            <a:r>
              <a:rPr lang="en-US" sz="2400" dirty="0" smtClean="0">
                <a:latin typeface="Arial" charset="0"/>
                <a:ea typeface="Arial" charset="0"/>
                <a:cs typeface="Arial" charset="0"/>
              </a:rPr>
              <a:t> =  (2Lsin</a:t>
            </a:r>
            <a:r>
              <a:rPr lang="en-US" sz="2400" dirty="0" smtClean="0">
                <a:latin typeface="Symbol" charset="2"/>
                <a:ea typeface="Symbol" charset="2"/>
                <a:cs typeface="Symbol" charset="2"/>
              </a:rPr>
              <a:t>d</a:t>
            </a:r>
            <a:r>
              <a:rPr lang="en-US" sz="2400" dirty="0" smtClean="0">
                <a:latin typeface="Arial" charset="0"/>
                <a:ea typeface="Arial" charset="0"/>
                <a:cs typeface="Arial" charset="0"/>
              </a:rPr>
              <a:t>)/</a:t>
            </a:r>
            <a:r>
              <a:rPr lang="en-US" sz="2400" dirty="0" smtClean="0">
                <a:latin typeface="Symbol" charset="2"/>
                <a:ea typeface="Symbol" charset="2"/>
                <a:cs typeface="Symbol" charset="2"/>
              </a:rPr>
              <a:t>l</a:t>
            </a:r>
            <a:r>
              <a:rPr lang="en-US" sz="2400" dirty="0" smtClean="0">
                <a:latin typeface="Arial" charset="0"/>
                <a:ea typeface="Arial" charset="0"/>
                <a:cs typeface="Arial" charset="0"/>
              </a:rPr>
              <a:t>  • </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diff</a:t>
            </a:r>
            <a:r>
              <a:rPr lang="en-US" sz="2400" dirty="0" smtClean="0">
                <a:latin typeface="Arial" charset="0"/>
                <a:ea typeface="Arial" charset="0"/>
                <a:cs typeface="Arial" charset="0"/>
              </a:rPr>
              <a:t>/</a:t>
            </a:r>
            <a:r>
              <a:rPr lang="en-US" sz="2400" dirty="0" err="1" smtClean="0">
                <a:latin typeface="Symbol" charset="2"/>
                <a:ea typeface="Symbol" charset="2"/>
                <a:cs typeface="Symbol" charset="2"/>
              </a:rPr>
              <a:t>q</a:t>
            </a:r>
            <a:r>
              <a:rPr lang="en-US" sz="2400" baseline="-25000" dirty="0" err="1" smtClean="0">
                <a:latin typeface="Arial" charset="0"/>
                <a:ea typeface="Arial" charset="0"/>
                <a:cs typeface="Arial" charset="0"/>
              </a:rPr>
              <a:t>slit</a:t>
            </a:r>
            <a:endParaRPr lang="en-US" sz="2400" dirty="0" smtClean="0">
              <a:latin typeface="Arial" charset="0"/>
              <a:ea typeface="Arial" charset="0"/>
              <a:cs typeface="Arial" charset="0"/>
            </a:endParaRPr>
          </a:p>
          <a:p>
            <a:endParaRPr lang="en-US" sz="2400" dirty="0">
              <a:latin typeface="Arial" charset="0"/>
              <a:ea typeface="Arial" charset="0"/>
              <a:cs typeface="Arial" charset="0"/>
            </a:endParaRPr>
          </a:p>
          <a:p>
            <a:r>
              <a:rPr lang="en-US" sz="2400" dirty="0" smtClean="0">
                <a:latin typeface="Arial" charset="0"/>
                <a:ea typeface="Arial" charset="0"/>
                <a:cs typeface="Arial" charset="0"/>
              </a:rPr>
              <a:t>Where L is the grating length and </a:t>
            </a:r>
            <a:r>
              <a:rPr lang="en-US" sz="2400" dirty="0" smtClean="0">
                <a:latin typeface="Symbol" charset="2"/>
                <a:ea typeface="Symbol" charset="2"/>
                <a:cs typeface="Symbol" charset="2"/>
              </a:rPr>
              <a:t>d</a:t>
            </a:r>
            <a:r>
              <a:rPr lang="en-US" sz="2400" dirty="0" smtClean="0">
                <a:latin typeface="Arial" charset="0"/>
                <a:ea typeface="Arial" charset="0"/>
                <a:cs typeface="Arial" charset="0"/>
              </a:rPr>
              <a:t> is the grating angle.</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796513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965326" y="268288"/>
            <a:ext cx="8137263"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The invention of the immersion grating by Dan Jaffe</a:t>
            </a:r>
          </a:p>
          <a:p>
            <a:pPr eaLnBrk="1" hangingPunct="1"/>
            <a:endParaRPr lang="en-US" b="1" dirty="0"/>
          </a:p>
          <a:p>
            <a:pPr eaLnBrk="1" hangingPunct="1">
              <a:buFontTx/>
              <a:buAutoNum type="arabicPeriod"/>
            </a:pPr>
            <a:r>
              <a:rPr lang="en-US" b="1" dirty="0"/>
              <a:t>The </a:t>
            </a:r>
            <a:r>
              <a:rPr lang="ja-JP" altLang="en-US" b="1" dirty="0"/>
              <a:t>“</a:t>
            </a:r>
            <a:r>
              <a:rPr lang="en-US" b="1" dirty="0"/>
              <a:t>eureka moment</a:t>
            </a:r>
            <a:r>
              <a:rPr lang="ja-JP" altLang="en-US" b="1" dirty="0"/>
              <a:t>”</a:t>
            </a:r>
            <a:r>
              <a:rPr lang="en-US" b="1" dirty="0"/>
              <a:t>-  Spring 1992</a:t>
            </a:r>
          </a:p>
          <a:p>
            <a:pPr eaLnBrk="1" hangingPunct="1"/>
            <a:r>
              <a:rPr lang="en-US" b="1" dirty="0"/>
              <a:t>   If you illuminate a grating from inside a transparent </a:t>
            </a:r>
          </a:p>
          <a:p>
            <a:pPr eaLnBrk="1" hangingPunct="1"/>
            <a:r>
              <a:rPr lang="en-US" b="1" dirty="0"/>
              <a:t>  medium, the density of the medium leads the light to</a:t>
            </a:r>
          </a:p>
          <a:p>
            <a:pPr eaLnBrk="1" hangingPunct="1"/>
            <a:r>
              <a:rPr lang="en-US" b="1" dirty="0"/>
              <a:t>  see the grating as </a:t>
            </a:r>
            <a:r>
              <a:rPr lang="ja-JP" altLang="en-US" b="1" dirty="0"/>
              <a:t>“</a:t>
            </a:r>
            <a:r>
              <a:rPr lang="en-US" b="1" dirty="0"/>
              <a:t>longer</a:t>
            </a:r>
            <a:r>
              <a:rPr lang="ja-JP" altLang="en-US" b="1" dirty="0"/>
              <a:t>”</a:t>
            </a:r>
            <a:r>
              <a:rPr lang="en-US" b="1" dirty="0"/>
              <a:t>, that is, bigger by a factor</a:t>
            </a:r>
          </a:p>
          <a:p>
            <a:pPr eaLnBrk="1" hangingPunct="1"/>
            <a:r>
              <a:rPr lang="en-US" b="1" dirty="0"/>
              <a:t> of the refractive index, n, which is 3.4 for silicon</a:t>
            </a:r>
          </a:p>
        </p:txBody>
      </p:sp>
      <p:pic>
        <p:nvPicPr>
          <p:cNvPr id="33795" name="Picture 5" descr="Immgratprinciple"/>
          <p:cNvPicPr>
            <a:picLocks noChangeAspect="1" noChangeArrowheads="1"/>
          </p:cNvPicPr>
          <p:nvPr/>
        </p:nvPicPr>
        <p:blipFill>
          <a:blip r:embed="rId2">
            <a:extLst>
              <a:ext uri="{28A0092B-C50C-407E-A947-70E740481C1C}">
                <a14:useLocalDpi xmlns:a14="http://schemas.microsoft.com/office/drawing/2010/main"/>
              </a:ext>
            </a:extLst>
          </a:blip>
          <a:srcRect l="19633" t="21687" r="12209" b="42633"/>
          <a:stretch>
            <a:fillRect/>
          </a:stretch>
        </p:blipFill>
        <p:spPr bwMode="auto">
          <a:xfrm>
            <a:off x="2362200" y="3200400"/>
            <a:ext cx="46990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455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676401" y="228600"/>
            <a:ext cx="778770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The invention of the immersion grating by Dan Jaffe</a:t>
            </a:r>
          </a:p>
          <a:p>
            <a:pPr eaLnBrk="1" hangingPunct="1"/>
            <a:endParaRPr lang="en-US" b="1"/>
          </a:p>
          <a:p>
            <a:pPr eaLnBrk="1" hangingPunct="1"/>
            <a:r>
              <a:rPr lang="en-US" b="1"/>
              <a:t>2.The </a:t>
            </a:r>
            <a:r>
              <a:rPr lang="ja-JP" altLang="en-US" b="1"/>
              <a:t>“</a:t>
            </a:r>
            <a:r>
              <a:rPr lang="en-US" b="1"/>
              <a:t>oh</a:t>
            </a:r>
            <a:r>
              <a:rPr lang="ja-JP" altLang="en-US" b="1"/>
              <a:t>”</a:t>
            </a:r>
            <a:r>
              <a:rPr lang="en-US" b="1"/>
              <a:t>  moment –</a:t>
            </a:r>
          </a:p>
          <a:p>
            <a:pPr eaLnBrk="1" hangingPunct="1"/>
            <a:r>
              <a:rPr lang="en-US" b="1"/>
              <a:t> discovering a US </a:t>
            </a:r>
          </a:p>
          <a:p>
            <a:pPr eaLnBrk="1" hangingPunct="1"/>
            <a:r>
              <a:rPr lang="en-US" b="1"/>
              <a:t>patent from 1984</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1143000"/>
            <a:ext cx="5257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995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
          <p:cNvSpPr txBox="1">
            <a:spLocks noChangeArrowheads="1"/>
          </p:cNvSpPr>
          <p:nvPr/>
        </p:nvSpPr>
        <p:spPr bwMode="auto">
          <a:xfrm>
            <a:off x="1965326" y="268289"/>
            <a:ext cx="854272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The invention of the immersion grating by Dan Jaffe</a:t>
            </a:r>
          </a:p>
          <a:p>
            <a:pPr eaLnBrk="1" hangingPunct="1"/>
            <a:endParaRPr lang="en-US" b="1"/>
          </a:p>
          <a:p>
            <a:pPr eaLnBrk="1" hangingPunct="1"/>
            <a:r>
              <a:rPr lang="en-US" b="1"/>
              <a:t>3.The </a:t>
            </a:r>
            <a:r>
              <a:rPr lang="ja-JP" altLang="en-US" b="1"/>
              <a:t>“</a:t>
            </a:r>
            <a:r>
              <a:rPr lang="en-US" b="1"/>
              <a:t>hah</a:t>
            </a:r>
            <a:r>
              <a:rPr lang="ja-JP" altLang="en-US" b="1"/>
              <a:t>”</a:t>
            </a:r>
            <a:r>
              <a:rPr lang="en-US" b="1"/>
              <a:t> moment- finding an article from Nature, 1954</a:t>
            </a:r>
          </a:p>
        </p:txBody>
      </p:sp>
      <p:graphicFrame>
        <p:nvGraphicFramePr>
          <p:cNvPr id="35842" name="Object 2"/>
          <p:cNvGraphicFramePr>
            <a:graphicFrameLocks noChangeAspect="1"/>
          </p:cNvGraphicFramePr>
          <p:nvPr/>
        </p:nvGraphicFramePr>
        <p:xfrm>
          <a:off x="3886201" y="1447801"/>
          <a:ext cx="5205413" cy="4854575"/>
        </p:xfrm>
        <a:graphic>
          <a:graphicData uri="http://schemas.openxmlformats.org/presentationml/2006/ole">
            <mc:AlternateContent xmlns:mc="http://schemas.openxmlformats.org/markup-compatibility/2006">
              <mc:Choice xmlns:v="urn:schemas-microsoft-com:vml" Requires="v">
                <p:oleObj spid="_x0000_s2063" name="Acrobat Document" r:id="rId3" imgW="5829300" imgH="7543800" progId="AcroExch.Document.7">
                  <p:embed/>
                </p:oleObj>
              </mc:Choice>
              <mc:Fallback>
                <p:oleObj name="Acrobat Document" r:id="rId3" imgW="5829300" imgH="75438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5638" b="53622"/>
                      <a:stretch>
                        <a:fillRect/>
                      </a:stretch>
                    </p:blipFill>
                    <p:spPr bwMode="auto">
                      <a:xfrm>
                        <a:off x="3886201" y="1447801"/>
                        <a:ext cx="5205413" cy="4854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7110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5201" y="2362200"/>
            <a:ext cx="2860675" cy="419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6867" name="Text Box 2"/>
          <p:cNvSpPr txBox="1">
            <a:spLocks noChangeArrowheads="1"/>
          </p:cNvSpPr>
          <p:nvPr/>
        </p:nvSpPr>
        <p:spPr bwMode="auto">
          <a:xfrm>
            <a:off x="1965325" y="268288"/>
            <a:ext cx="834958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The invention of the immersion grating by Dan Jaffe</a:t>
            </a:r>
          </a:p>
          <a:p>
            <a:pPr eaLnBrk="1" hangingPunct="1"/>
            <a:endParaRPr lang="en-US" b="1" dirty="0"/>
          </a:p>
          <a:p>
            <a:pPr eaLnBrk="1" hangingPunct="1"/>
            <a:r>
              <a:rPr lang="en-US" b="1" dirty="0"/>
              <a:t>4. The </a:t>
            </a:r>
            <a:r>
              <a:rPr lang="ja-JP" altLang="en-US" b="1" dirty="0"/>
              <a:t>“</a:t>
            </a:r>
            <a:r>
              <a:rPr lang="en-US" b="1" dirty="0"/>
              <a:t>duh</a:t>
            </a:r>
            <a:r>
              <a:rPr lang="ja-JP" altLang="en-US" b="1" dirty="0"/>
              <a:t>”</a:t>
            </a:r>
            <a:r>
              <a:rPr lang="en-US" b="1" dirty="0"/>
              <a:t> moment:  </a:t>
            </a:r>
            <a:r>
              <a:rPr lang="en-US" b="1" i="1" dirty="0" err="1"/>
              <a:t>Gegenseitige</a:t>
            </a:r>
            <a:r>
              <a:rPr lang="en-US" b="1" i="1" dirty="0"/>
              <a:t> </a:t>
            </a:r>
            <a:r>
              <a:rPr lang="en-US" b="1" i="1" dirty="0" err="1"/>
              <a:t>Einwirkung</a:t>
            </a:r>
            <a:r>
              <a:rPr lang="en-US" b="1" i="1" dirty="0"/>
              <a:t> der </a:t>
            </a:r>
            <a:r>
              <a:rPr lang="en-US" b="1" i="1" dirty="0" err="1"/>
              <a:t>im</a:t>
            </a:r>
            <a:endParaRPr lang="en-US" b="1" i="1" dirty="0"/>
          </a:p>
          <a:p>
            <a:pPr eaLnBrk="1" hangingPunct="1"/>
            <a:r>
              <a:rPr lang="en-US" b="1" dirty="0"/>
              <a:t>      </a:t>
            </a:r>
            <a:r>
              <a:rPr lang="en-US" b="1" i="1" dirty="0" err="1"/>
              <a:t>Wasser</a:t>
            </a:r>
            <a:r>
              <a:rPr lang="en-US" b="1" i="1" dirty="0"/>
              <a:t> und </a:t>
            </a:r>
            <a:r>
              <a:rPr lang="en-US" b="1" i="1" dirty="0" err="1"/>
              <a:t>anderen</a:t>
            </a:r>
            <a:r>
              <a:rPr lang="en-US" b="1" i="1" dirty="0"/>
              <a:t> </a:t>
            </a:r>
            <a:r>
              <a:rPr lang="en-US" b="1" i="1" dirty="0" err="1"/>
              <a:t>brechenden</a:t>
            </a:r>
            <a:r>
              <a:rPr lang="en-US" b="1" i="1" dirty="0"/>
              <a:t> </a:t>
            </a:r>
            <a:r>
              <a:rPr lang="en-US" b="1" i="1" dirty="0" err="1"/>
              <a:t>Mitteln</a:t>
            </a:r>
            <a:r>
              <a:rPr lang="en-US" b="1" i="1" dirty="0"/>
              <a:t> </a:t>
            </a:r>
            <a:r>
              <a:rPr lang="en-US" b="1" i="1" dirty="0" err="1"/>
              <a:t>gebeugten</a:t>
            </a:r>
            <a:endParaRPr lang="en-US" b="1" i="1" dirty="0"/>
          </a:p>
          <a:p>
            <a:pPr eaLnBrk="1" hangingPunct="1"/>
            <a:r>
              <a:rPr lang="en-US" b="1" i="1" dirty="0"/>
              <a:t>      </a:t>
            </a:r>
            <a:r>
              <a:rPr lang="en-US" b="1" i="1" dirty="0" err="1"/>
              <a:t>Strahlen</a:t>
            </a:r>
            <a:r>
              <a:rPr lang="en-US" b="1" i="1" dirty="0"/>
              <a:t>  </a:t>
            </a:r>
            <a:r>
              <a:rPr lang="en-US" b="1" dirty="0"/>
              <a:t>Joseph </a:t>
            </a:r>
            <a:r>
              <a:rPr lang="en-US" b="1" dirty="0" err="1"/>
              <a:t>Fraunhofer</a:t>
            </a:r>
            <a:r>
              <a:rPr lang="en-US" b="1" dirty="0"/>
              <a:t> 1823</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a:ext>
            </a:extLst>
          </a:blip>
          <a:srcRect l="17073" r="19513" b="24780"/>
          <a:stretch>
            <a:fillRect/>
          </a:stretch>
        </p:blipFill>
        <p:spPr bwMode="auto">
          <a:xfrm>
            <a:off x="8077200" y="4495800"/>
            <a:ext cx="13716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2057400" y="3323081"/>
            <a:ext cx="384175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Fraunhofer</a:t>
            </a:r>
            <a:r>
              <a:rPr lang="en-US" sz="1800" dirty="0"/>
              <a:t> immersed his gratings in</a:t>
            </a:r>
          </a:p>
          <a:p>
            <a:pPr eaLnBrk="1" hangingPunct="1"/>
            <a:r>
              <a:rPr lang="en-US" sz="1800" dirty="0"/>
              <a:t> water, linseed oil, and turpentine.</a:t>
            </a:r>
          </a:p>
          <a:p>
            <a:pPr eaLnBrk="1" hangingPunct="1"/>
            <a:r>
              <a:rPr lang="en-US" sz="1800" dirty="0"/>
              <a:t>We immerse ours in solid silicon but</a:t>
            </a:r>
          </a:p>
          <a:p>
            <a:pPr eaLnBrk="1" hangingPunct="1"/>
            <a:r>
              <a:rPr lang="en-US" sz="1800" dirty="0"/>
              <a:t> the physics is the same. </a:t>
            </a:r>
          </a:p>
        </p:txBody>
      </p:sp>
      <p:sp>
        <p:nvSpPr>
          <p:cNvPr id="36870" name="Text Box 6"/>
          <p:cNvSpPr txBox="1">
            <a:spLocks noChangeArrowheads="1"/>
          </p:cNvSpPr>
          <p:nvPr/>
        </p:nvSpPr>
        <p:spPr bwMode="auto">
          <a:xfrm>
            <a:off x="2286000" y="2474880"/>
            <a:ext cx="4756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a:t>The interaction of diffracted radiation in water</a:t>
            </a:r>
          </a:p>
          <a:p>
            <a:pPr eaLnBrk="1" hangingPunct="1"/>
            <a:r>
              <a:rPr lang="en-US" sz="1800" i="1" dirty="0"/>
              <a:t>  and other refractive media.</a:t>
            </a:r>
          </a:p>
        </p:txBody>
      </p:sp>
      <p:pic>
        <p:nvPicPr>
          <p:cNvPr id="7" name="Picture 2"/>
          <p:cNvPicPr>
            <a:picLocks noChangeAspect="1"/>
          </p:cNvPicPr>
          <p:nvPr/>
        </p:nvPicPr>
        <p:blipFill>
          <a:blip r:embed="rId4"/>
          <a:srcRect/>
          <a:stretch>
            <a:fillRect/>
          </a:stretch>
        </p:blipFill>
        <p:spPr bwMode="auto">
          <a:xfrm>
            <a:off x="1799230" y="4513705"/>
            <a:ext cx="1547235" cy="2344295"/>
          </a:xfrm>
          <a:prstGeom prst="rect">
            <a:avLst/>
          </a:prstGeom>
          <a:noFill/>
          <a:ln w="9525">
            <a:noFill/>
            <a:miter lim="800000"/>
            <a:headEnd/>
            <a:tailEnd/>
          </a:ln>
        </p:spPr>
      </p:pic>
      <p:pic>
        <p:nvPicPr>
          <p:cNvPr id="8" name="Picture 4"/>
          <p:cNvPicPr>
            <a:picLocks noChangeAspect="1"/>
          </p:cNvPicPr>
          <p:nvPr/>
        </p:nvPicPr>
        <p:blipFill>
          <a:blip r:embed="rId5"/>
          <a:srcRect/>
          <a:stretch>
            <a:fillRect/>
          </a:stretch>
        </p:blipFill>
        <p:spPr bwMode="auto">
          <a:xfrm>
            <a:off x="3517900" y="4524375"/>
            <a:ext cx="3937000" cy="2381250"/>
          </a:xfrm>
          <a:prstGeom prst="rect">
            <a:avLst/>
          </a:prstGeom>
          <a:noFill/>
          <a:ln w="9525">
            <a:noFill/>
            <a:miter lim="800000"/>
            <a:headEnd/>
            <a:tailEnd/>
          </a:ln>
        </p:spPr>
      </p:pic>
    </p:spTree>
    <p:extLst>
      <p:ext uri="{BB962C8B-B14F-4D97-AF65-F5344CB8AC3E}">
        <p14:creationId xmlns:p14="http://schemas.microsoft.com/office/powerpoint/2010/main" val="1395085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1" y="3962400"/>
            <a:ext cx="3903663" cy="2514600"/>
          </a:xfrm>
          <a:prstGeom prst="rect">
            <a:avLst/>
          </a:prstGeom>
          <a:noFill/>
          <a:ln w="9525">
            <a:noFill/>
            <a:miter lim="800000"/>
            <a:headEnd/>
            <a:tailEnd/>
          </a:ln>
        </p:spPr>
      </p:pic>
      <p:sp>
        <p:nvSpPr>
          <p:cNvPr id="70659" name="Text Box 3"/>
          <p:cNvSpPr txBox="1">
            <a:spLocks noChangeArrowheads="1"/>
          </p:cNvSpPr>
          <p:nvPr/>
        </p:nvSpPr>
        <p:spPr bwMode="auto">
          <a:xfrm>
            <a:off x="2362201" y="5226051"/>
            <a:ext cx="3521075" cy="708025"/>
          </a:xfrm>
          <a:prstGeom prst="rect">
            <a:avLst/>
          </a:prstGeom>
          <a:noFill/>
          <a:ln w="9525">
            <a:noFill/>
            <a:miter lim="800000"/>
            <a:headEnd/>
            <a:tailEnd/>
          </a:ln>
        </p:spPr>
        <p:txBody>
          <a:bodyPr>
            <a:prstTxWarp prst="textNoShape">
              <a:avLst/>
            </a:prstTxWarp>
            <a:spAutoFit/>
          </a:bodyPr>
          <a:lstStyle/>
          <a:p>
            <a:pPr eaLnBrk="0" hangingPunct="0"/>
            <a:r>
              <a:rPr lang="en-US" altLang="zh-CN">
                <a:latin typeface="Century Gothic" pitchFamily="1" charset="0"/>
                <a:ea typeface="SimSun" pitchFamily="2" charset="-122"/>
                <a:cs typeface="SimSun" pitchFamily="2" charset="-122"/>
              </a:rPr>
              <a:t>*</a:t>
            </a:r>
            <a:r>
              <a:rPr lang="en-US" altLang="zh-CN" sz="2000">
                <a:ea typeface="Arial" pitchFamily="1" charset="0"/>
                <a:cs typeface="Arial" pitchFamily="1" charset="0"/>
              </a:rPr>
              <a:t>Cutting angle depends on desired blaze angle </a:t>
            </a:r>
            <a:r>
              <a:rPr lang="el-GR" altLang="zh-CN" sz="2000" b="1">
                <a:ea typeface="Arial" pitchFamily="1" charset="0"/>
                <a:cs typeface="Arial" pitchFamily="1" charset="0"/>
              </a:rPr>
              <a:t>δ</a:t>
            </a:r>
            <a:endParaRPr lang="el-GR" altLang="zh-CN" b="1">
              <a:ea typeface="Arial" pitchFamily="1" charset="0"/>
              <a:cs typeface="Arial" pitchFamily="1" charset="0"/>
            </a:endParaRPr>
          </a:p>
        </p:txBody>
      </p:sp>
      <p:pic>
        <p:nvPicPr>
          <p:cNvPr id="70660" name="Picture 4"/>
          <p:cNvPicPr>
            <a:picLocks noChangeAspect="1" noChangeArrowheads="1"/>
          </p:cNvPicPr>
          <p:nvPr/>
        </p:nvPicPr>
        <p:blipFill>
          <a:blip r:embed="rId4"/>
          <a:srcRect/>
          <a:stretch>
            <a:fillRect/>
          </a:stretch>
        </p:blipFill>
        <p:spPr bwMode="auto">
          <a:xfrm>
            <a:off x="2743200" y="2119314"/>
            <a:ext cx="2628900" cy="3019425"/>
          </a:xfrm>
          <a:prstGeom prst="rect">
            <a:avLst/>
          </a:prstGeom>
          <a:noFill/>
          <a:ln w="9525">
            <a:noFill/>
            <a:miter lim="800000"/>
            <a:headEnd/>
            <a:tailEnd/>
          </a:ln>
        </p:spPr>
      </p:pic>
      <p:pic>
        <p:nvPicPr>
          <p:cNvPr id="70661" name="Picture 5" descr="SEM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0" y="1295401"/>
            <a:ext cx="3886200" cy="2525713"/>
          </a:xfrm>
          <a:prstGeom prst="rect">
            <a:avLst/>
          </a:prstGeom>
          <a:noFill/>
          <a:ln w="9525">
            <a:noFill/>
            <a:miter lim="800000"/>
            <a:headEnd/>
            <a:tailEnd/>
          </a:ln>
        </p:spPr>
      </p:pic>
      <p:sp>
        <p:nvSpPr>
          <p:cNvPr id="70662" name="Rectangle 6"/>
          <p:cNvSpPr>
            <a:spLocks noChangeArrowheads="1"/>
          </p:cNvSpPr>
          <p:nvPr/>
        </p:nvSpPr>
        <p:spPr bwMode="auto">
          <a:xfrm>
            <a:off x="2286000" y="76200"/>
            <a:ext cx="8153400" cy="990600"/>
          </a:xfrm>
          <a:prstGeom prst="rect">
            <a:avLst/>
          </a:prstGeom>
          <a:noFill/>
          <a:ln w="9525">
            <a:noFill/>
            <a:round/>
            <a:headEnd/>
            <a:tailEnd/>
          </a:ln>
        </p:spPr>
        <p:txBody>
          <a:bodyPr lIns="90000" tIns="46800" rIns="90000" bIns="46800" anchor="ctr">
            <a:prstTxWarp prst="textNoShape">
              <a:avLst/>
            </a:prstTxWarp>
          </a:bodyPr>
          <a:lstStyle/>
          <a:p>
            <a:pPr algn="ctr" defTabSz="457200" latinLnBrk="1">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pPr>
            <a:r>
              <a:rPr kumimoji="1" lang="en-US" altLang="ko-KR" sz="3200" b="1">
                <a:solidFill>
                  <a:srgbClr val="FFFFFF"/>
                </a:solidFill>
                <a:latin typeface="Trebuchet MS" pitchFamily="1" charset="0"/>
                <a:ea typeface="굴림" pitchFamily="1" charset="-127"/>
                <a:cs typeface="굴림" pitchFamily="1" charset="-127"/>
              </a:rPr>
              <a:t>A. Immersion Grating </a:t>
            </a:r>
            <a:br>
              <a:rPr kumimoji="1" lang="en-US" altLang="ko-KR" sz="3200" b="1">
                <a:solidFill>
                  <a:srgbClr val="FFFFFF"/>
                </a:solidFill>
                <a:latin typeface="Trebuchet MS" pitchFamily="1" charset="0"/>
                <a:ea typeface="굴림" pitchFamily="1" charset="-127"/>
                <a:cs typeface="굴림" pitchFamily="1" charset="-127"/>
              </a:rPr>
            </a:br>
            <a:r>
              <a:rPr kumimoji="1" lang="en-US" altLang="ko-KR" sz="3200" b="1">
                <a:solidFill>
                  <a:srgbClr val="FFFFFF"/>
                </a:solidFill>
                <a:latin typeface="Trebuchet MS" pitchFamily="1" charset="0"/>
                <a:ea typeface="굴림" pitchFamily="1" charset="-127"/>
                <a:cs typeface="굴림" pitchFamily="1" charset="-127"/>
              </a:rPr>
              <a:t>- Groove Shape</a:t>
            </a:r>
          </a:p>
        </p:txBody>
      </p:sp>
      <p:sp>
        <p:nvSpPr>
          <p:cNvPr id="70663" name="Rectangle 7"/>
          <p:cNvSpPr>
            <a:spLocks noChangeArrowheads="1"/>
          </p:cNvSpPr>
          <p:nvPr/>
        </p:nvSpPr>
        <p:spPr bwMode="auto">
          <a:xfrm>
            <a:off x="6934201" y="1295400"/>
            <a:ext cx="2292615" cy="369332"/>
          </a:xfrm>
          <a:prstGeom prst="rect">
            <a:avLst/>
          </a:prstGeom>
          <a:noFill/>
          <a:ln w="9525">
            <a:noFill/>
            <a:miter lim="800000"/>
            <a:headEnd/>
            <a:tailEnd/>
          </a:ln>
        </p:spPr>
        <p:txBody>
          <a:bodyPr wrap="none">
            <a:prstTxWarp prst="textNoShape">
              <a:avLst/>
            </a:prstTxWarp>
            <a:spAutoFit/>
          </a:bodyPr>
          <a:lstStyle/>
          <a:p>
            <a:pPr>
              <a:buClr>
                <a:srgbClr val="000000"/>
              </a:buClr>
              <a:buSzPct val="100000"/>
              <a:buFont typeface="Times New Roman" pitchFamily="1" charset="0"/>
              <a:buNone/>
            </a:pPr>
            <a:r>
              <a:rPr lang="en-US" altLang="zh-CN">
                <a:solidFill>
                  <a:schemeClr val="bg1"/>
                </a:solidFill>
                <a:latin typeface="Century Gothic" pitchFamily="1" charset="0"/>
                <a:ea typeface="SimSun" pitchFamily="2" charset="-122"/>
                <a:cs typeface="SimSun" pitchFamily="2" charset="-122"/>
              </a:rPr>
              <a:t>Blaze angle: 63.4°</a:t>
            </a:r>
            <a:endParaRPr lang="en-US" altLang="ko-KR">
              <a:solidFill>
                <a:schemeClr val="bg1"/>
              </a:solidFill>
              <a:latin typeface="Century Gothic" pitchFamily="1" charset="0"/>
              <a:ea typeface="SimSun" pitchFamily="2" charset="-122"/>
              <a:cs typeface="SimSun" pitchFamily="2" charset="-122"/>
            </a:endParaRPr>
          </a:p>
        </p:txBody>
      </p:sp>
      <p:sp>
        <p:nvSpPr>
          <p:cNvPr id="70664" name="Rectangle 8"/>
          <p:cNvSpPr>
            <a:spLocks noChangeArrowheads="1"/>
          </p:cNvSpPr>
          <p:nvPr/>
        </p:nvSpPr>
        <p:spPr bwMode="auto">
          <a:xfrm>
            <a:off x="6858001" y="4129088"/>
            <a:ext cx="2292615" cy="369332"/>
          </a:xfrm>
          <a:prstGeom prst="rect">
            <a:avLst/>
          </a:prstGeom>
          <a:noFill/>
          <a:ln w="9525">
            <a:noFill/>
            <a:miter lim="800000"/>
            <a:headEnd/>
            <a:tailEnd/>
          </a:ln>
        </p:spPr>
        <p:txBody>
          <a:bodyPr wrap="none">
            <a:prstTxWarp prst="textNoShape">
              <a:avLst/>
            </a:prstTxWarp>
            <a:spAutoFit/>
          </a:bodyPr>
          <a:lstStyle/>
          <a:p>
            <a:pPr>
              <a:buClr>
                <a:srgbClr val="000000"/>
              </a:buClr>
              <a:buSzPct val="100000"/>
              <a:buFont typeface="Times New Roman" pitchFamily="1" charset="0"/>
              <a:buNone/>
            </a:pPr>
            <a:r>
              <a:rPr lang="en-US" altLang="zh-CN">
                <a:solidFill>
                  <a:schemeClr val="bg1"/>
                </a:solidFill>
                <a:latin typeface="Century Gothic" pitchFamily="1" charset="0"/>
                <a:ea typeface="SimSun" pitchFamily="2" charset="-122"/>
                <a:cs typeface="SimSun" pitchFamily="2" charset="-122"/>
              </a:rPr>
              <a:t>Blaze angle: 6.16°</a:t>
            </a:r>
            <a:endParaRPr lang="en-US" altLang="ko-KR">
              <a:solidFill>
                <a:schemeClr val="bg1"/>
              </a:solidFill>
              <a:latin typeface="Century Gothic" pitchFamily="1" charset="0"/>
              <a:ea typeface="SimSun" pitchFamily="2" charset="-122"/>
              <a:cs typeface="SimSun" pitchFamily="2" charset="-122"/>
            </a:endParaRPr>
          </a:p>
        </p:txBody>
      </p:sp>
      <p:sp>
        <p:nvSpPr>
          <p:cNvPr id="9" name="TextBox 8"/>
          <p:cNvSpPr txBox="1"/>
          <p:nvPr/>
        </p:nvSpPr>
        <p:spPr>
          <a:xfrm>
            <a:off x="2278713" y="235804"/>
            <a:ext cx="7695285" cy="830997"/>
          </a:xfrm>
          <a:prstGeom prst="rect">
            <a:avLst/>
          </a:prstGeom>
          <a:noFill/>
        </p:spPr>
        <p:txBody>
          <a:bodyPr wrap="none" rtlCol="0">
            <a:spAutoFit/>
          </a:bodyPr>
          <a:lstStyle/>
          <a:p>
            <a:r>
              <a:rPr lang="en-US" sz="2400" dirty="0">
                <a:latin typeface="Arial"/>
              </a:rPr>
              <a:t>Crystallographic orientation determines the blaze angle</a:t>
            </a:r>
          </a:p>
          <a:p>
            <a:r>
              <a:rPr lang="en-US" sz="2400" dirty="0">
                <a:latin typeface="Arial"/>
              </a:rPr>
              <a:t> for the grating.</a:t>
            </a:r>
          </a:p>
        </p:txBody>
      </p:sp>
    </p:spTree>
    <p:extLst>
      <p:ext uri="{BB962C8B-B14F-4D97-AF65-F5344CB8AC3E}">
        <p14:creationId xmlns:p14="http://schemas.microsoft.com/office/powerpoint/2010/main" val="1959082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5839</TotalTime>
  <Words>1527</Words>
  <Application>Microsoft Macintosh PowerPoint</Application>
  <PresentationFormat>Widescreen</PresentationFormat>
  <Paragraphs>197</Paragraphs>
  <Slides>34</Slides>
  <Notes>9</Notes>
  <HiddenSlides>0</HiddenSlides>
  <MMClips>0</MMClips>
  <ScaleCrop>false</ScaleCrop>
  <HeadingPairs>
    <vt:vector size="10" baseType="variant">
      <vt:variant>
        <vt:lpstr>Fonts Used</vt:lpstr>
      </vt:variant>
      <vt:variant>
        <vt:i4>12</vt:i4>
      </vt: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34</vt:i4>
      </vt:variant>
    </vt:vector>
  </HeadingPairs>
  <TitlesOfParts>
    <vt:vector size="50" baseType="lpstr">
      <vt:lpstr>Calibri</vt:lpstr>
      <vt:lpstr>Calibri Light</vt:lpstr>
      <vt:lpstr>Century Gothic</vt:lpstr>
      <vt:lpstr>HG Mincho Light J;MS Gothic;HG </vt:lpstr>
      <vt:lpstr>ＭＳ Ｐゴシック</vt:lpstr>
      <vt:lpstr>SimSun</vt:lpstr>
      <vt:lpstr>Symbol</vt:lpstr>
      <vt:lpstr>Times New Roman</vt:lpstr>
      <vt:lpstr>Trebuchet MS</vt:lpstr>
      <vt:lpstr>굴림</vt:lpstr>
      <vt:lpstr>Arial</vt:lpstr>
      <vt:lpstr>Arial</vt:lpstr>
      <vt:lpstr>Office Theme</vt:lpstr>
      <vt:lpstr>???</vt:lpstr>
      <vt:lpstr>Equation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NGC 2023</vt:lpstr>
      <vt:lpstr>PowerPoint Presentation</vt:lpstr>
      <vt:lpstr>PowerPoint Presentation</vt:lpstr>
      <vt:lpstr>PowerPoint Presentation</vt:lpstr>
      <vt:lpstr>PowerPoint Presentation</vt:lpstr>
      <vt:lpstr>PowerPoint Presentation</vt:lpstr>
      <vt:lpstr>PowerPoint Presentation</vt:lpstr>
      <vt:lpstr>GMTNIRS for GMT will have JHK R=60,000 LM R= 90,000  all at once</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Jaffe</dc:creator>
  <cp:lastModifiedBy>Dan Jaffe</cp:lastModifiedBy>
  <cp:revision>30</cp:revision>
  <dcterms:created xsi:type="dcterms:W3CDTF">2017-06-23T18:47:28Z</dcterms:created>
  <dcterms:modified xsi:type="dcterms:W3CDTF">2017-06-27T20:08:16Z</dcterms:modified>
</cp:coreProperties>
</file>