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5" r:id="rId3"/>
    <p:sldId id="264" r:id="rId4"/>
    <p:sldId id="257" r:id="rId5"/>
    <p:sldId id="262" r:id="rId6"/>
    <p:sldId id="260" r:id="rId7"/>
    <p:sldId id="261" r:id="rId8"/>
    <p:sldId id="258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9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978F23-B0BA-4876-A142-989526E69E48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7C498-92B4-4E84-BE97-0109A1B38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656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7C498-92B4-4E84-BE97-0109A1B38CD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498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Marco nicely synced</a:t>
            </a:r>
            <a:r>
              <a:rPr lang="en-US" baseline="0" dirty="0" smtClean="0"/>
              <a:t> up so you get 1 SV per spectrograph image and can always go back to check on source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5E272-1214-8B48-ADC6-3FBD3A6B284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408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348AF-F1BA-4CB3-A81C-5CA8B1CA68AE}" type="datetime1">
              <a:rPr lang="en-US" smtClean="0"/>
              <a:t>6/26/2017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TripleSpec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0CD85-6438-408A-85F9-8F5201D4F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61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454A9-DE0B-4246-95A1-60BBE5A3412C}" type="datetime1">
              <a:rPr lang="en-US" smtClean="0"/>
              <a:t>6/26/2017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TripleSpec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0CD85-6438-408A-85F9-8F5201D4F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758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2670-C72D-4935-8FFF-8D4F19928835}" type="datetime1">
              <a:rPr lang="en-US" smtClean="0"/>
              <a:t>6/26/2017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TripleSpec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0CD85-6438-408A-85F9-8F5201D4F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33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E08E3-0A58-4039-B37F-3628A95E527C}" type="datetime1">
              <a:rPr lang="en-US" smtClean="0"/>
              <a:t>6/26/2017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TripleSpec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0CD85-6438-408A-85F9-8F5201D4F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329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E0BE5-7EF1-4862-843A-881935304038}" type="datetime1">
              <a:rPr lang="en-US" smtClean="0"/>
              <a:t>6/26/2017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TripleSpec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0CD85-6438-408A-85F9-8F5201D4F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912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1DAD4-6C97-4220-AAB2-C24CF60E1351}" type="datetime1">
              <a:rPr lang="en-US" smtClean="0"/>
              <a:t>6/26/2017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TripleSpec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0CD85-6438-408A-85F9-8F5201D4F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248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C797F-2F3A-4AE5-B8F2-2B6A497AF35C}" type="datetime1">
              <a:rPr lang="en-US" smtClean="0"/>
              <a:t>6/26/2017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TripleSpec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0CD85-6438-408A-85F9-8F5201D4F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133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9344D-FA61-48BA-A88E-FA6A3F08B499}" type="datetime1">
              <a:rPr lang="en-US" smtClean="0"/>
              <a:t>6/26/2017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TripleSpec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0CD85-6438-408A-85F9-8F5201D4F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058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254C1-16A1-469E-9533-6C2448004E5D}" type="datetime1">
              <a:rPr lang="en-US" smtClean="0"/>
              <a:t>6/26/2017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TripleSpec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0CD85-6438-408A-85F9-8F5201D4F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370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CBAA-ACE4-4EA2-BFB8-1A1D7C3683AA}" type="datetime1">
              <a:rPr lang="en-US" smtClean="0"/>
              <a:t>6/26/2017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TripleSpec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0CD85-6438-408A-85F9-8F5201D4F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662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1C1E8-9922-4C55-A487-1BFF787948A8}" type="datetime1">
              <a:rPr lang="en-US" smtClean="0"/>
              <a:t>6/26/2017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TripleSpec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0CD85-6438-408A-85F9-8F5201D4F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980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90529-2938-4142-A754-9D09C12D7476}" type="datetime1">
              <a:rPr lang="en-US" smtClean="0"/>
              <a:t>6/26/2017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TripleSpec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0CD85-6438-408A-85F9-8F5201D4F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052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049462"/>
          </a:xfrm>
        </p:spPr>
        <p:txBody>
          <a:bodyPr>
            <a:normAutofit/>
          </a:bodyPr>
          <a:lstStyle/>
          <a:p>
            <a:r>
              <a:rPr lang="en-US" sz="5400" dirty="0" err="1" smtClean="0"/>
              <a:t>TripleSpec</a:t>
            </a:r>
            <a:r>
              <a:rPr lang="en-US" sz="5400" dirty="0" smtClean="0"/>
              <a:t>: The “Cloned” Near-IR Spectrograph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Terry </a:t>
            </a:r>
            <a:r>
              <a:rPr lang="en-US" dirty="0" smtClean="0"/>
              <a:t>Herter, Chuck </a:t>
            </a:r>
            <a:r>
              <a:rPr lang="en-US" dirty="0" smtClean="0"/>
              <a:t>Henderson, </a:t>
            </a:r>
            <a:r>
              <a:rPr lang="en-US" dirty="0"/>
              <a:t>John Wilson</a:t>
            </a:r>
            <a:r>
              <a:rPr lang="en-US" dirty="0" smtClean="0"/>
              <a:t>, Keith Matthews, Marco Bonati and the </a:t>
            </a:r>
            <a:r>
              <a:rPr lang="en-US" dirty="0" err="1" smtClean="0"/>
              <a:t>TSpec</a:t>
            </a:r>
            <a:r>
              <a:rPr lang="en-US" dirty="0" smtClean="0"/>
              <a:t> team (at Cornell, </a:t>
            </a:r>
            <a:r>
              <a:rPr lang="en-US" dirty="0" err="1" smtClean="0"/>
              <a:t>UVa</a:t>
            </a:r>
            <a:r>
              <a:rPr lang="en-US" dirty="0" smtClean="0"/>
              <a:t>, Caltech, JPL &amp; NOAO)</a:t>
            </a:r>
          </a:p>
          <a:p>
            <a:pPr algn="r"/>
            <a:r>
              <a:rPr lang="en-US" dirty="0" smtClean="0"/>
              <a:t>2017-06-27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TripleSpec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0CD85-6438-408A-85F9-8F5201D4F9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9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130"/>
            <a:ext cx="5366784" cy="3225118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366783" y="365126"/>
            <a:ext cx="3634341" cy="2559049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An extracted </a:t>
            </a:r>
            <a:r>
              <a:rPr lang="en-US" dirty="0" err="1"/>
              <a:t>ARCoIRIS</a:t>
            </a:r>
            <a:r>
              <a:rPr lang="en-US" dirty="0"/>
              <a:t> spectrum for Saturn’s moon Titan is shown, in counts vs</a:t>
            </a:r>
            <a:r>
              <a:rPr lang="en-US" dirty="0" smtClean="0"/>
              <a:t>. wavelength </a:t>
            </a:r>
            <a:r>
              <a:rPr lang="en-US" dirty="0"/>
              <a:t>(in microns) space</a:t>
            </a:r>
            <a:r>
              <a:rPr lang="en-US" dirty="0" smtClean="0"/>
              <a:t>.</a:t>
            </a:r>
          </a:p>
          <a:p>
            <a:r>
              <a:rPr lang="en-US" dirty="0" smtClean="0"/>
              <a:t>Massive </a:t>
            </a:r>
            <a:r>
              <a:rPr lang="en-US" dirty="0"/>
              <a:t>broad-band absorption by hydrocarbon species (e.g., </a:t>
            </a:r>
            <a:r>
              <a:rPr lang="en-US" dirty="0" smtClean="0"/>
              <a:t>methane</a:t>
            </a:r>
            <a:r>
              <a:rPr lang="en-US" dirty="0"/>
              <a:t>) is evident across the </a:t>
            </a:r>
            <a:r>
              <a:rPr lang="en-US" dirty="0" err="1"/>
              <a:t>z’YJHK</a:t>
            </a:r>
            <a:r>
              <a:rPr lang="en-US" dirty="0"/>
              <a:t> wavelength region. </a:t>
            </a:r>
            <a:endParaRPr lang="en-US" dirty="0" smtClean="0"/>
          </a:p>
          <a:p>
            <a:r>
              <a:rPr lang="en-US" dirty="0" smtClean="0"/>
              <a:t>Observation </a:t>
            </a:r>
            <a:r>
              <a:rPr lang="en-US" dirty="0"/>
              <a:t>is an ABBA sequence– </a:t>
            </a:r>
            <a:r>
              <a:rPr lang="en-US" dirty="0" smtClean="0"/>
              <a:t>acquired </a:t>
            </a:r>
            <a:r>
              <a:rPr lang="en-US" dirty="0"/>
              <a:t>2015-07-02, @10-seconds per nod.</a:t>
            </a:r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3590244"/>
            <a:ext cx="5366784" cy="3225118"/>
          </a:xfrm>
          <a:prstGeom prst="rect">
            <a:avLst/>
          </a:prstGeom>
        </p:spPr>
      </p:pic>
      <p:sp>
        <p:nvSpPr>
          <p:cNvPr id="7" name="Content Placeholder 4"/>
          <p:cNvSpPr txBox="1">
            <a:spLocks/>
          </p:cNvSpPr>
          <p:nvPr/>
        </p:nvSpPr>
        <p:spPr>
          <a:xfrm>
            <a:off x="5366784" y="3779165"/>
            <a:ext cx="3634340" cy="285976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An extracted </a:t>
            </a:r>
            <a:r>
              <a:rPr lang="en-US" dirty="0" err="1" smtClean="0"/>
              <a:t>ARCoIRIS</a:t>
            </a:r>
            <a:r>
              <a:rPr lang="en-US" dirty="0" smtClean="0"/>
              <a:t> spectrum for the dwarf planet Pluto is shown, in counts vs. wavelength (in microns) space. </a:t>
            </a:r>
          </a:p>
          <a:p>
            <a:r>
              <a:rPr lang="en-US" dirty="0" smtClean="0"/>
              <a:t>An absorption triplet, observed in each of the YJH bands, arises due to molecular methane in Pluto’s tenuous atmosphere. </a:t>
            </a:r>
          </a:p>
          <a:p>
            <a:r>
              <a:rPr lang="en-US" dirty="0" smtClean="0"/>
              <a:t>Observation is an ABBA sequence – acquired 2015-07-02, @60 seconds per nod.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TripleSpec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0CD85-6438-408A-85F9-8F5201D4F9E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796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"/>
          <p:cNvGrpSpPr>
            <a:grpSpLocks/>
          </p:cNvGrpSpPr>
          <p:nvPr/>
        </p:nvGrpSpPr>
        <p:grpSpPr bwMode="auto">
          <a:xfrm>
            <a:off x="248603" y="733426"/>
            <a:ext cx="5409724" cy="4471028"/>
            <a:chOff x="2607" y="1515"/>
            <a:chExt cx="11359" cy="9389"/>
          </a:xfrm>
        </p:grpSpPr>
        <p:pic>
          <p:nvPicPr>
            <p:cNvPr id="23555" name="Picture 3"/>
            <p:cNvPicPr preferRelativeResize="0"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9" r="900" b="1509"/>
            <a:stretch>
              <a:fillRect/>
            </a:stretch>
          </p:blipFill>
          <p:spPr bwMode="auto">
            <a:xfrm>
              <a:off x="2607" y="1515"/>
              <a:ext cx="10632" cy="85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56" name="Text Box 4"/>
            <p:cNvSpPr txBox="1">
              <a:spLocks noChangeArrowheads="1"/>
            </p:cNvSpPr>
            <p:nvPr/>
          </p:nvSpPr>
          <p:spPr bwMode="auto">
            <a:xfrm>
              <a:off x="2607" y="9838"/>
              <a:ext cx="11359" cy="10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en-US" sz="900" dirty="0" smtClean="0">
                  <a:latin typeface="Times New Roman" panose="02020603050405020304" pitchFamily="18" charset="0"/>
                </a:rPr>
                <a:t>Jim </a:t>
              </a:r>
              <a:r>
                <a:rPr lang="en-US" altLang="en-US" sz="900" dirty="0">
                  <a:latin typeface="Times New Roman" panose="02020603050405020304" pitchFamily="18" charset="0"/>
                </a:rPr>
                <a:t>Houck, Dan </a:t>
              </a:r>
              <a:r>
                <a:rPr lang="en-US" altLang="en-US" sz="900" dirty="0" err="1">
                  <a:latin typeface="Times New Roman" panose="02020603050405020304" pitchFamily="18" charset="0"/>
                </a:rPr>
                <a:t>Briotta</a:t>
              </a:r>
              <a:r>
                <a:rPr lang="en-US" altLang="en-US" sz="900" dirty="0">
                  <a:latin typeface="Times New Roman" panose="02020603050405020304" pitchFamily="18" charset="0"/>
                </a:rPr>
                <a:t> (Cornell University), graduate student Terry Herter (University of Rochester, kneeling), George Gull (CU), Bill Forrest, Judy </a:t>
              </a:r>
              <a:r>
                <a:rPr lang="en-US" altLang="en-US" sz="900" dirty="0" err="1">
                  <a:latin typeface="Times New Roman" panose="02020603050405020304" pitchFamily="18" charset="0"/>
                </a:rPr>
                <a:t>Pipher</a:t>
              </a:r>
              <a:r>
                <a:rPr lang="en-US" altLang="en-US" sz="900" dirty="0">
                  <a:latin typeface="Times New Roman" panose="02020603050405020304" pitchFamily="18" charset="0"/>
                </a:rPr>
                <a:t> (</a:t>
              </a:r>
              <a:r>
                <a:rPr lang="en-US" altLang="en-US" sz="900" dirty="0" err="1">
                  <a:latin typeface="Times New Roman" panose="02020603050405020304" pitchFamily="18" charset="0"/>
                </a:rPr>
                <a:t>UofR</a:t>
              </a:r>
              <a:r>
                <a:rPr lang="en-US" altLang="en-US" sz="900" dirty="0">
                  <a:latin typeface="Times New Roman" panose="02020603050405020304" pitchFamily="18" charset="0"/>
                </a:rPr>
                <a:t>), with the Cornell mid-infrared grating spectrometer, 1977.   Houck’s group also observed earlier from the Learjet, as did Forrest.   </a:t>
              </a:r>
              <a:endParaRPr lang="en-US" altLang="en-US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609682" y="430769"/>
            <a:ext cx="8001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1977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6" descr="AC93-0066-5AftRa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8"/>
          <a:stretch>
            <a:fillRect/>
          </a:stretch>
        </p:blipFill>
        <p:spPr bwMode="auto">
          <a:xfrm>
            <a:off x="5534083" y="1571260"/>
            <a:ext cx="3369710" cy="252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507470" y="711125"/>
            <a:ext cx="3422936" cy="8048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/>
              <a:t>NASA Kuiper Airborne Observatory (KAO)</a:t>
            </a:r>
            <a:endParaRPr lang="en-US" sz="3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TripleSpec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0CD85-6438-408A-85F9-8F5201D4F9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62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quick lessons from Jim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Science drives the instrument</a:t>
            </a:r>
          </a:p>
          <a:p>
            <a:pPr lvl="1"/>
            <a:r>
              <a:rPr lang="en-US" dirty="0" smtClean="0"/>
              <a:t>You need spectroscopy for “real science”</a:t>
            </a:r>
          </a:p>
          <a:p>
            <a:r>
              <a:rPr lang="en-US" dirty="0" smtClean="0"/>
              <a:t>Don’t polish the cannonball</a:t>
            </a:r>
          </a:p>
          <a:p>
            <a:pPr lvl="1"/>
            <a:r>
              <a:rPr lang="en-US" dirty="0" smtClean="0"/>
              <a:t>“Better” is the enemy of “good enough”</a:t>
            </a:r>
          </a:p>
          <a:p>
            <a:r>
              <a:rPr lang="en-US" dirty="0" smtClean="0"/>
              <a:t>Lunch together</a:t>
            </a:r>
          </a:p>
          <a:p>
            <a:pPr lvl="1"/>
            <a:r>
              <a:rPr lang="en-US" dirty="0" smtClean="0"/>
              <a:t>It provides group cohesion and a fertile ground for brainstorming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 sufficiently clever person …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TripleSpec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0CD85-6438-408A-85F9-8F5201D4F9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043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84236"/>
          </a:xfrm>
        </p:spPr>
        <p:txBody>
          <a:bodyPr/>
          <a:lstStyle/>
          <a:p>
            <a:r>
              <a:rPr lang="en-US" dirty="0" smtClean="0"/>
              <a:t>Design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28750"/>
            <a:ext cx="7886700" cy="474821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Science with medium resolution spectrograph: </a:t>
            </a:r>
          </a:p>
          <a:p>
            <a:pPr lvl="1"/>
            <a:r>
              <a:rPr lang="en-US" dirty="0" smtClean="0"/>
              <a:t>Late-type stars, brown dwarfs, embedded objects, redshifted galaxies, etc.</a:t>
            </a:r>
          </a:p>
          <a:p>
            <a:r>
              <a:rPr lang="en-US" dirty="0" smtClean="0"/>
              <a:t>Design parameters:</a:t>
            </a:r>
          </a:p>
          <a:p>
            <a:pPr lvl="1"/>
            <a:r>
              <a:rPr lang="en-US" dirty="0" smtClean="0"/>
              <a:t>Spectral coverage: </a:t>
            </a:r>
            <a:r>
              <a:rPr lang="en-US" dirty="0" smtClean="0">
                <a:sym typeface="Symbol" panose="05050102010706020507" pitchFamily="18" charset="2"/>
              </a:rPr>
              <a:t></a:t>
            </a:r>
            <a:r>
              <a:rPr lang="en-US" dirty="0" smtClean="0"/>
              <a:t> 0.9 </a:t>
            </a:r>
            <a:r>
              <a:rPr lang="en-US" dirty="0" smtClean="0"/>
              <a:t>– 2.5 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m</a:t>
            </a:r>
          </a:p>
          <a:p>
            <a:pPr lvl="1"/>
            <a:r>
              <a:rPr lang="en-US" dirty="0" smtClean="0"/>
              <a:t>Spectral Resolution: </a:t>
            </a:r>
            <a:r>
              <a:rPr lang="en-US" dirty="0" smtClean="0">
                <a:latin typeface="Symbol" panose="05050102010706020507" pitchFamily="18" charset="2"/>
              </a:rPr>
              <a:t>l/</a:t>
            </a:r>
            <a:r>
              <a:rPr lang="en-US" dirty="0">
                <a:latin typeface="Symbol" panose="05050102010706020507" pitchFamily="18" charset="2"/>
              </a:rPr>
              <a:t>D</a:t>
            </a:r>
            <a:r>
              <a:rPr lang="en-US" dirty="0" smtClean="0">
                <a:latin typeface="Symbol" panose="05050102010706020507" pitchFamily="18" charset="2"/>
              </a:rPr>
              <a:t>l ~ 3000</a:t>
            </a:r>
          </a:p>
          <a:p>
            <a:pPr lvl="1"/>
            <a:r>
              <a:rPr lang="en-US" dirty="0"/>
              <a:t>High </a:t>
            </a:r>
            <a:r>
              <a:rPr lang="en-US" dirty="0" smtClean="0"/>
              <a:t>throughput &amp; Background </a:t>
            </a:r>
            <a:r>
              <a:rPr lang="en-US" dirty="0" smtClean="0"/>
              <a:t>limited sensitivity</a:t>
            </a:r>
          </a:p>
          <a:p>
            <a:r>
              <a:rPr lang="en-US" dirty="0" smtClean="0"/>
              <a:t>Engineering Requirements:</a:t>
            </a:r>
          </a:p>
          <a:p>
            <a:pPr lvl="1"/>
            <a:r>
              <a:rPr lang="en-US" dirty="0" smtClean="0"/>
              <a:t>Mechanically and thermally </a:t>
            </a:r>
            <a:r>
              <a:rPr lang="en-US" dirty="0" smtClean="0"/>
              <a:t>stable</a:t>
            </a:r>
          </a:p>
          <a:p>
            <a:pPr lvl="2"/>
            <a:r>
              <a:rPr lang="en-US" dirty="0" smtClean="0"/>
              <a:t>Achieved: </a:t>
            </a:r>
            <a:r>
              <a:rPr lang="en-US" dirty="0"/>
              <a:t>&lt; </a:t>
            </a:r>
            <a:r>
              <a:rPr lang="en-US" dirty="0" smtClean="0"/>
              <a:t>1 pixel shift over all orientations</a:t>
            </a:r>
            <a:endParaRPr lang="en-US" dirty="0" smtClean="0"/>
          </a:p>
          <a:p>
            <a:pPr lvl="1"/>
            <a:r>
              <a:rPr lang="en-US" dirty="0"/>
              <a:t>Simple to maintain and operate</a:t>
            </a:r>
          </a:p>
          <a:p>
            <a:pPr lvl="2"/>
            <a:r>
              <a:rPr lang="en-US" dirty="0" smtClean="0"/>
              <a:t>No moving parts (TSpec2 and 3 have one)</a:t>
            </a:r>
            <a:endParaRPr lang="en-US" dirty="0"/>
          </a:p>
          <a:p>
            <a:pPr lvl="1"/>
            <a:r>
              <a:rPr lang="en-US" dirty="0" smtClean="0"/>
              <a:t>Reasonable </a:t>
            </a:r>
            <a:r>
              <a:rPr lang="en-US" dirty="0"/>
              <a:t>LN2 hold time </a:t>
            </a:r>
            <a:endParaRPr lang="en-US" dirty="0" smtClean="0"/>
          </a:p>
          <a:p>
            <a:pPr lvl="2"/>
            <a:r>
              <a:rPr lang="en-US" dirty="0" smtClean="0"/>
              <a:t>&gt; 5 days achieved </a:t>
            </a:r>
          </a:p>
          <a:p>
            <a:pPr lvl="2"/>
            <a:r>
              <a:rPr lang="en-US" dirty="0" smtClean="0"/>
              <a:t>LN2 cans maintain cryogen over all </a:t>
            </a:r>
            <a:r>
              <a:rPr lang="en-US" dirty="0" err="1" smtClean="0"/>
              <a:t>dewar</a:t>
            </a:r>
            <a:r>
              <a:rPr lang="en-US" dirty="0" smtClean="0"/>
              <a:t> orientations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TripleSpec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0CD85-6438-408A-85F9-8F5201D4F9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23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TS4 Poster View1.jpg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38" b="-835"/>
          <a:stretch/>
        </p:blipFill>
        <p:spPr>
          <a:xfrm>
            <a:off x="457200" y="988608"/>
            <a:ext cx="4038600" cy="2876550"/>
          </a:xfrm>
          <a:solidFill>
            <a:schemeClr val="bg1"/>
          </a:solidFill>
        </p:spPr>
      </p:pic>
      <p:pic>
        <p:nvPicPr>
          <p:cNvPr id="7" name="Content Placeholder 6" descr="TS4 Poster View2.jpg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14" b="-26"/>
          <a:stretch/>
        </p:blipFill>
        <p:spPr>
          <a:xfrm>
            <a:off x="4648200" y="1036232"/>
            <a:ext cx="4038600" cy="3105150"/>
          </a:xfrm>
          <a:solidFill>
            <a:schemeClr val="bg1"/>
          </a:solidFill>
        </p:spPr>
      </p:pic>
      <p:pic>
        <p:nvPicPr>
          <p:cNvPr id="8" name="Picture 7" descr="IMG_7275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946316" y="4141382"/>
            <a:ext cx="3030176" cy="227263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8" descr="IMG_7300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3865158"/>
            <a:ext cx="3705531" cy="233947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47"/>
            <a:ext cx="8229600" cy="78377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Rigid Tubular backbone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661305" y="717884"/>
            <a:ext cx="39737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Reduces flexure as instrument is rotated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89345" y="5881466"/>
            <a:ext cx="289745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Crescent Shaped Tank Cools and Provides Structure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TripleSpec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0CD85-6438-408A-85F9-8F5201D4F9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44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270"/>
            <a:ext cx="8229600" cy="1143000"/>
          </a:xfrm>
        </p:spPr>
        <p:txBody>
          <a:bodyPr/>
          <a:lstStyle/>
          <a:p>
            <a:r>
              <a:rPr lang="en-US" dirty="0" smtClean="0"/>
              <a:t>Spectrograph Optical Design</a:t>
            </a:r>
            <a:endParaRPr lang="en-US" dirty="0"/>
          </a:p>
        </p:txBody>
      </p:sp>
      <p:pic>
        <p:nvPicPr>
          <p:cNvPr id="7" name="Content Placeholder 6" descr="ray_trace.pn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290" b="-17290"/>
          <a:stretch>
            <a:fillRect/>
          </a:stretch>
        </p:blipFill>
        <p:spPr>
          <a:xfrm>
            <a:off x="457200" y="570831"/>
            <a:ext cx="8229600" cy="4525963"/>
          </a:xfrm>
        </p:spPr>
      </p:pic>
      <p:pic>
        <p:nvPicPr>
          <p:cNvPr id="8" name="Picture 7" descr="ts4_orders_layout_wavelengths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4427711"/>
            <a:ext cx="4424947" cy="23936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89755" y="4594979"/>
            <a:ext cx="37619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Fore-optics (2-4) change between telescopes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Dewar and aft-optics (5-9) stay the same between telescopes</a:t>
            </a:r>
          </a:p>
          <a:p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TripleSpec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0CD85-6438-408A-85F9-8F5201D4F9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62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Slit Viewer Allows You to Align Source on the Slit</a:t>
            </a:r>
            <a:endParaRPr lang="en-US" sz="4000" dirty="0"/>
          </a:p>
        </p:txBody>
      </p:sp>
      <p:pic>
        <p:nvPicPr>
          <p:cNvPr id="4" name="Content Placeholder 3" descr="slit_viewer_layout.pn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900" b="-9900"/>
          <a:stretch>
            <a:fillRect/>
          </a:stretch>
        </p:blipFill>
        <p:spPr>
          <a:xfrm>
            <a:off x="457200" y="1070997"/>
            <a:ext cx="8229600" cy="4525963"/>
          </a:xfrm>
        </p:spPr>
      </p:pic>
      <p:sp>
        <p:nvSpPr>
          <p:cNvPr id="7" name="TextBox 6"/>
          <p:cNvSpPr txBox="1"/>
          <p:nvPr/>
        </p:nvSpPr>
        <p:spPr>
          <a:xfrm>
            <a:off x="1029497" y="5676913"/>
            <a:ext cx="4659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Every spectrum is synced with a slit viewer field</a:t>
            </a:r>
            <a:endParaRPr lang="en-US" dirty="0"/>
          </a:p>
        </p:txBody>
      </p:sp>
      <p:pic>
        <p:nvPicPr>
          <p:cNvPr id="8" name="Picture 7" descr="sync_SPEC_Eng0125.e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3" r="13459" b="6448"/>
          <a:stretch/>
        </p:blipFill>
        <p:spPr>
          <a:xfrm>
            <a:off x="5689134" y="3568261"/>
            <a:ext cx="3377004" cy="336234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TripleSpec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0CD85-6438-408A-85F9-8F5201D4F9E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41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77874"/>
          </a:xfrm>
        </p:spPr>
        <p:txBody>
          <a:bodyPr/>
          <a:lstStyle/>
          <a:p>
            <a:r>
              <a:rPr lang="en-US" dirty="0" smtClean="0"/>
              <a:t>Instrument Summaries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8092589"/>
              </p:ext>
            </p:extLst>
          </p:nvPr>
        </p:nvGraphicFramePr>
        <p:xfrm>
          <a:off x="409575" y="1143001"/>
          <a:ext cx="832485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7948"/>
                <a:gridCol w="1419225"/>
                <a:gridCol w="1524000"/>
                <a:gridCol w="1371600"/>
                <a:gridCol w="1362077"/>
              </a:tblGrid>
              <a:tr h="344107">
                <a:tc>
                  <a:txBody>
                    <a:bodyPr/>
                    <a:lstStyle/>
                    <a:p>
                      <a:r>
                        <a:rPr lang="en-US" dirty="0" smtClean="0"/>
                        <a:t>Spec / Location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Palomar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APO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Keck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Blanco</a:t>
                      </a:r>
                      <a:endParaRPr lang="en-US" dirty="0"/>
                    </a:p>
                  </a:txBody>
                  <a:tcPr/>
                </a:tc>
              </a:tr>
              <a:tr h="344107">
                <a:tc>
                  <a:txBody>
                    <a:bodyPr/>
                    <a:lstStyle/>
                    <a:p>
                      <a:r>
                        <a:rPr lang="en-US" dirty="0" smtClean="0"/>
                        <a:t>Instrument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TripleSpec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TripleSpec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NIRES</a:t>
                      </a:r>
                      <a:r>
                        <a:rPr lang="en-US" baseline="30000" dirty="0" err="1" smtClean="0"/>
                        <a:t>a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ARCoIRIS</a:t>
                      </a:r>
                      <a:r>
                        <a:rPr lang="en-US" baseline="30000" dirty="0" err="1" smtClean="0"/>
                        <a:t>b</a:t>
                      </a:r>
                      <a:endParaRPr lang="en-US" baseline="30000" dirty="0"/>
                    </a:p>
                  </a:txBody>
                  <a:tcPr/>
                </a:tc>
              </a:tr>
              <a:tr h="339794">
                <a:tc>
                  <a:txBody>
                    <a:bodyPr/>
                    <a:lstStyle/>
                    <a:p>
                      <a:r>
                        <a:rPr lang="en-US" dirty="0" smtClean="0"/>
                        <a:t>Working 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TSpec1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TSpec2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TSpec3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TSpec4</a:t>
                      </a:r>
                      <a:endParaRPr lang="en-US" dirty="0"/>
                    </a:p>
                  </a:txBody>
                  <a:tcPr/>
                </a:tc>
              </a:tr>
              <a:tr h="339794">
                <a:tc>
                  <a:txBody>
                    <a:bodyPr/>
                    <a:lstStyle/>
                    <a:p>
                      <a:r>
                        <a:rPr lang="en-US" dirty="0" smtClean="0"/>
                        <a:t>Telescope</a:t>
                      </a:r>
                      <a:r>
                        <a:rPr lang="en-US" baseline="0" dirty="0" smtClean="0"/>
                        <a:t> Aperture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3.403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3.934</a:t>
                      </a:r>
                      <a:endParaRPr lang="en-US" dirty="0"/>
                    </a:p>
                  </a:txBody>
                  <a:tcPr/>
                </a:tc>
              </a:tr>
              <a:tr h="344107">
                <a:tc>
                  <a:txBody>
                    <a:bodyPr/>
                    <a:lstStyle/>
                    <a:p>
                      <a:r>
                        <a:rPr lang="en-US" dirty="0" smtClean="0"/>
                        <a:t>Mounting Position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Nasmyth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Bent Cass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Cass</a:t>
                      </a:r>
                      <a:endParaRPr lang="en-US" dirty="0"/>
                    </a:p>
                  </a:txBody>
                  <a:tcPr/>
                </a:tc>
              </a:tr>
              <a:tr h="344107">
                <a:tc>
                  <a:txBody>
                    <a:bodyPr/>
                    <a:lstStyle/>
                    <a:p>
                      <a:r>
                        <a:rPr lang="en-US" dirty="0" smtClean="0"/>
                        <a:t>Telescope </a:t>
                      </a:r>
                      <a:r>
                        <a:rPr lang="en-US" dirty="0" err="1" smtClean="0"/>
                        <a:t>f#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7.8</a:t>
                      </a:r>
                      <a:endParaRPr lang="en-US" dirty="0"/>
                    </a:p>
                  </a:txBody>
                  <a:tcPr/>
                </a:tc>
              </a:tr>
              <a:tr h="344107">
                <a:tc>
                  <a:txBody>
                    <a:bodyPr/>
                    <a:lstStyle/>
                    <a:p>
                      <a:r>
                        <a:rPr lang="en-US" dirty="0" smtClean="0"/>
                        <a:t>Slit width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smtClean="0">
                          <a:sym typeface="Symbol" panose="05050102010706020507" pitchFamily="18" charset="2"/>
                        </a:rPr>
                        <a:t>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1.1</a:t>
                      </a:r>
                      <a:endParaRPr lang="en-US" dirty="0"/>
                    </a:p>
                  </a:txBody>
                  <a:tcPr/>
                </a:tc>
              </a:tr>
              <a:tr h="3441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Slit length </a:t>
                      </a:r>
                      <a:r>
                        <a:rPr lang="en-US" baseline="0" dirty="0" smtClean="0"/>
                        <a:t>(</a:t>
                      </a:r>
                      <a:r>
                        <a:rPr lang="en-US" baseline="0" dirty="0" smtClean="0">
                          <a:sym typeface="Symbol" panose="05050102010706020507" pitchFamily="18" charset="2"/>
                        </a:rPr>
                        <a:t></a:t>
                      </a:r>
                      <a:r>
                        <a:rPr lang="en-US" baseline="0" dirty="0" smtClean="0"/>
                        <a:t>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</a:tr>
              <a:tr h="344107">
                <a:tc>
                  <a:txBody>
                    <a:bodyPr/>
                    <a:lstStyle/>
                    <a:p>
                      <a:r>
                        <a:rPr lang="en-US" dirty="0" smtClean="0"/>
                        <a:t>Wavelength Range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smtClean="0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baseline="0" dirty="0" smtClean="0"/>
                        <a:t>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0.95 – 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0.95 – 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0.95 – 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0.85 – 2.5</a:t>
                      </a:r>
                    </a:p>
                  </a:txBody>
                  <a:tcPr/>
                </a:tc>
              </a:tr>
              <a:tr h="344107">
                <a:tc>
                  <a:txBody>
                    <a:bodyPr/>
                    <a:lstStyle/>
                    <a:p>
                      <a:r>
                        <a:rPr lang="en-US" dirty="0" smtClean="0"/>
                        <a:t>Spec</a:t>
                      </a:r>
                      <a:r>
                        <a:rPr lang="en-US" baseline="0" dirty="0" smtClean="0"/>
                        <a:t>tral Resolution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3730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3500</a:t>
                      </a:r>
                    </a:p>
                  </a:txBody>
                  <a:tcPr/>
                </a:tc>
              </a:tr>
              <a:tr h="344107">
                <a:tc>
                  <a:txBody>
                    <a:bodyPr/>
                    <a:lstStyle/>
                    <a:p>
                      <a:r>
                        <a:rPr lang="en-US" dirty="0" smtClean="0"/>
                        <a:t>Sampling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smtClean="0"/>
                        <a:t>pixels/res. </a:t>
                      </a:r>
                      <a:r>
                        <a:rPr lang="en-US" baseline="0" dirty="0" err="1" smtClean="0"/>
                        <a:t>ele</a:t>
                      </a:r>
                      <a:r>
                        <a:rPr lang="en-US" baseline="0" dirty="0" smtClean="0"/>
                        <a:t>.)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2.09</a:t>
                      </a:r>
                    </a:p>
                  </a:txBody>
                  <a:tcPr/>
                </a:tc>
              </a:tr>
              <a:tr h="344107">
                <a:tc>
                  <a:txBody>
                    <a:bodyPr/>
                    <a:lstStyle/>
                    <a:p>
                      <a:r>
                        <a:rPr lang="en-US" dirty="0" smtClean="0"/>
                        <a:t>Slit viewer</a:t>
                      </a:r>
                      <a:r>
                        <a:rPr lang="en-US" baseline="0" dirty="0" smtClean="0"/>
                        <a:t> band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J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TripleSpec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0CD85-6438-408A-85F9-8F5201D4F9EC}" type="slidenum">
              <a:rPr lang="en-US" smtClean="0"/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28650" y="5621070"/>
            <a:ext cx="67758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err="1" smtClean="0"/>
              <a:t>a</a:t>
            </a:r>
            <a:r>
              <a:rPr lang="en-US" dirty="0" err="1" smtClean="0"/>
              <a:t>Near</a:t>
            </a:r>
            <a:r>
              <a:rPr lang="en-US" dirty="0" smtClean="0"/>
              <a:t> Infrared Spectrograph</a:t>
            </a:r>
          </a:p>
          <a:p>
            <a:r>
              <a:rPr lang="en-US" baseline="30000" dirty="0" err="1" smtClean="0"/>
              <a:t>b</a:t>
            </a:r>
            <a:r>
              <a:rPr lang="en-US" dirty="0" err="1" smtClean="0"/>
              <a:t>Astronomy</a:t>
            </a:r>
            <a:r>
              <a:rPr lang="en-US" dirty="0" smtClean="0"/>
              <a:t> Research using the Cornell Infrared Imaging Spectrograph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09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Saturn Nebula (</a:t>
            </a:r>
            <a:r>
              <a:rPr lang="en-US" dirty="0" err="1" smtClean="0"/>
              <a:t>PNe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09575" y="4627936"/>
            <a:ext cx="8172450" cy="1060132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An extracted </a:t>
            </a:r>
            <a:r>
              <a:rPr lang="en-US" dirty="0" err="1"/>
              <a:t>ARCoIRIS</a:t>
            </a:r>
            <a:r>
              <a:rPr lang="en-US" dirty="0"/>
              <a:t> spectrum for the Saturn planetary nebula (NGC 7009) is </a:t>
            </a:r>
            <a:r>
              <a:rPr lang="en-US" dirty="0" smtClean="0"/>
              <a:t>plotted</a:t>
            </a:r>
            <a:r>
              <a:rPr lang="en-US" dirty="0"/>
              <a:t>,  in  counts  vs.  wavelength  (in  microns)  space,  where  each  of  the  spectral  orders  is  </a:t>
            </a:r>
            <a:r>
              <a:rPr lang="en-US" dirty="0" smtClean="0"/>
              <a:t>color-coded</a:t>
            </a:r>
            <a:r>
              <a:rPr lang="en-US" dirty="0"/>
              <a:t>. The spectrum consists of a 100-seconds exposure on-slit, followed by the subtraction of </a:t>
            </a:r>
            <a:r>
              <a:rPr lang="en-US" dirty="0" smtClean="0"/>
              <a:t>a </a:t>
            </a:r>
            <a:r>
              <a:rPr lang="en-US" dirty="0"/>
              <a:t>100-seconds exposure off-slit (for sky background removal).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14" y="1401390"/>
            <a:ext cx="8247636" cy="308367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TripleSpec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0CD85-6438-408A-85F9-8F5201D4F9E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344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137</TotalTime>
  <Words>632</Words>
  <Application>Microsoft Office PowerPoint</Application>
  <PresentationFormat>On-screen Show (4:3)</PresentationFormat>
  <Paragraphs>132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Symbol</vt:lpstr>
      <vt:lpstr>Times New Roman</vt:lpstr>
      <vt:lpstr>Office Theme</vt:lpstr>
      <vt:lpstr>TripleSpec: The “Cloned” Near-IR Spectrograph</vt:lpstr>
      <vt:lpstr>PowerPoint Presentation</vt:lpstr>
      <vt:lpstr>Some quick lessons from Jim</vt:lpstr>
      <vt:lpstr>Design Principles</vt:lpstr>
      <vt:lpstr>Rigid Tubular backbone</vt:lpstr>
      <vt:lpstr>Spectrograph Optical Design</vt:lpstr>
      <vt:lpstr>Slit Viewer Allows You to Align Source on the Slit</vt:lpstr>
      <vt:lpstr>Instrument Summaries</vt:lpstr>
      <vt:lpstr>Saturn Nebula (PNe)</vt:lpstr>
      <vt:lpstr>PowerPoint Presentation</vt:lpstr>
    </vt:vector>
  </TitlesOfParts>
  <Company>Cornell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TripleSpec: The “Cloned” Near-IR Spectrograph</dc:title>
  <dc:creator>terry</dc:creator>
  <cp:lastModifiedBy>terry</cp:lastModifiedBy>
  <cp:revision>16</cp:revision>
  <dcterms:created xsi:type="dcterms:W3CDTF">2017-06-19T20:46:47Z</dcterms:created>
  <dcterms:modified xsi:type="dcterms:W3CDTF">2017-06-27T01:52:05Z</dcterms:modified>
</cp:coreProperties>
</file>