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33" r:id="rId1"/>
  </p:sldMasterIdLst>
  <p:notesMasterIdLst>
    <p:notesMasterId r:id="rId45"/>
  </p:notesMasterIdLst>
  <p:handoutMasterIdLst>
    <p:handoutMasterId r:id="rId46"/>
  </p:handoutMasterIdLst>
  <p:sldIdLst>
    <p:sldId id="1319" r:id="rId2"/>
    <p:sldId id="1557" r:id="rId3"/>
    <p:sldId id="1651" r:id="rId4"/>
    <p:sldId id="1624" r:id="rId5"/>
    <p:sldId id="1631" r:id="rId6"/>
    <p:sldId id="1588" r:id="rId7"/>
    <p:sldId id="1642" r:id="rId8"/>
    <p:sldId id="1590" r:id="rId9"/>
    <p:sldId id="1654" r:id="rId10"/>
    <p:sldId id="1650" r:id="rId11"/>
    <p:sldId id="1592" r:id="rId12"/>
    <p:sldId id="1593" r:id="rId13"/>
    <p:sldId id="1594" r:id="rId14"/>
    <p:sldId id="1597" r:id="rId15"/>
    <p:sldId id="1619" r:id="rId16"/>
    <p:sldId id="1616" r:id="rId17"/>
    <p:sldId id="1649" r:id="rId18"/>
    <p:sldId id="1618" r:id="rId19"/>
    <p:sldId id="1632" r:id="rId20"/>
    <p:sldId id="1625" r:id="rId21"/>
    <p:sldId id="1645" r:id="rId22"/>
    <p:sldId id="1626" r:id="rId23"/>
    <p:sldId id="1629" r:id="rId24"/>
    <p:sldId id="1640" r:id="rId25"/>
    <p:sldId id="1641" r:id="rId26"/>
    <p:sldId id="1646" r:id="rId27"/>
    <p:sldId id="1657" r:id="rId28"/>
    <p:sldId id="1630" r:id="rId29"/>
    <p:sldId id="1639" r:id="rId30"/>
    <p:sldId id="1652" r:id="rId31"/>
    <p:sldId id="1638" r:id="rId32"/>
    <p:sldId id="1627" r:id="rId33"/>
    <p:sldId id="1656" r:id="rId34"/>
    <p:sldId id="1647" r:id="rId35"/>
    <p:sldId id="1634" r:id="rId36"/>
    <p:sldId id="1635" r:id="rId37"/>
    <p:sldId id="1615" r:id="rId38"/>
    <p:sldId id="1660" r:id="rId39"/>
    <p:sldId id="1614" r:id="rId40"/>
    <p:sldId id="1661" r:id="rId41"/>
    <p:sldId id="1658" r:id="rId42"/>
    <p:sldId id="1662" r:id="rId43"/>
    <p:sldId id="1659" r:id="rId44"/>
  </p:sldIdLst>
  <p:sldSz cx="9144000" cy="6858000" type="screen4x3"/>
  <p:notesSz cx="6794500" cy="9906000"/>
  <p:defaultTextStyle>
    <a:defPPr>
      <a:defRPr lang="en-US"/>
    </a:defPPr>
    <a:lvl1pPr algn="l" rtl="0" fontAlgn="base">
      <a:spcBef>
        <a:spcPct val="0"/>
      </a:spcBef>
      <a:spcAft>
        <a:spcPct val="0"/>
      </a:spcAft>
      <a:defRPr sz="2000" kern="1200">
        <a:solidFill>
          <a:schemeClr val="tx1"/>
        </a:solidFill>
        <a:latin typeface="Verdana" pitchFamily="34" charset="0"/>
        <a:ea typeface="+mn-ea"/>
        <a:cs typeface="Arial" charset="0"/>
      </a:defRPr>
    </a:lvl1pPr>
    <a:lvl2pPr marL="457200" algn="l" rtl="0" fontAlgn="base">
      <a:spcBef>
        <a:spcPct val="0"/>
      </a:spcBef>
      <a:spcAft>
        <a:spcPct val="0"/>
      </a:spcAft>
      <a:defRPr sz="2000" kern="1200">
        <a:solidFill>
          <a:schemeClr val="tx1"/>
        </a:solidFill>
        <a:latin typeface="Verdana" pitchFamily="34" charset="0"/>
        <a:ea typeface="+mn-ea"/>
        <a:cs typeface="Arial" charset="0"/>
      </a:defRPr>
    </a:lvl2pPr>
    <a:lvl3pPr marL="914400" algn="l" rtl="0" fontAlgn="base">
      <a:spcBef>
        <a:spcPct val="0"/>
      </a:spcBef>
      <a:spcAft>
        <a:spcPct val="0"/>
      </a:spcAft>
      <a:defRPr sz="2000" kern="1200">
        <a:solidFill>
          <a:schemeClr val="tx1"/>
        </a:solidFill>
        <a:latin typeface="Verdana" pitchFamily="34" charset="0"/>
        <a:ea typeface="+mn-ea"/>
        <a:cs typeface="Arial" charset="0"/>
      </a:defRPr>
    </a:lvl3pPr>
    <a:lvl4pPr marL="1371600" algn="l" rtl="0" fontAlgn="base">
      <a:spcBef>
        <a:spcPct val="0"/>
      </a:spcBef>
      <a:spcAft>
        <a:spcPct val="0"/>
      </a:spcAft>
      <a:defRPr sz="2000" kern="1200">
        <a:solidFill>
          <a:schemeClr val="tx1"/>
        </a:solidFill>
        <a:latin typeface="Verdana" pitchFamily="34" charset="0"/>
        <a:ea typeface="+mn-ea"/>
        <a:cs typeface="Arial" charset="0"/>
      </a:defRPr>
    </a:lvl4pPr>
    <a:lvl5pPr marL="1828800" algn="l" rtl="0" fontAlgn="base">
      <a:spcBef>
        <a:spcPct val="0"/>
      </a:spcBef>
      <a:spcAft>
        <a:spcPct val="0"/>
      </a:spcAft>
      <a:defRPr sz="2000" kern="1200">
        <a:solidFill>
          <a:schemeClr val="tx1"/>
        </a:solidFill>
        <a:latin typeface="Verdana" pitchFamily="34" charset="0"/>
        <a:ea typeface="+mn-ea"/>
        <a:cs typeface="Arial" charset="0"/>
      </a:defRPr>
    </a:lvl5pPr>
    <a:lvl6pPr marL="2286000" algn="l" defTabSz="914400" rtl="0" eaLnBrk="1" latinLnBrk="0" hangingPunct="1">
      <a:defRPr sz="2000" kern="1200">
        <a:solidFill>
          <a:schemeClr val="tx1"/>
        </a:solidFill>
        <a:latin typeface="Verdana" pitchFamily="34" charset="0"/>
        <a:ea typeface="+mn-ea"/>
        <a:cs typeface="Arial" charset="0"/>
      </a:defRPr>
    </a:lvl6pPr>
    <a:lvl7pPr marL="2743200" algn="l" defTabSz="914400" rtl="0" eaLnBrk="1" latinLnBrk="0" hangingPunct="1">
      <a:defRPr sz="2000" kern="1200">
        <a:solidFill>
          <a:schemeClr val="tx1"/>
        </a:solidFill>
        <a:latin typeface="Verdana" pitchFamily="34" charset="0"/>
        <a:ea typeface="+mn-ea"/>
        <a:cs typeface="Arial" charset="0"/>
      </a:defRPr>
    </a:lvl7pPr>
    <a:lvl8pPr marL="3200400" algn="l" defTabSz="914400" rtl="0" eaLnBrk="1" latinLnBrk="0" hangingPunct="1">
      <a:defRPr sz="2000" kern="1200">
        <a:solidFill>
          <a:schemeClr val="tx1"/>
        </a:solidFill>
        <a:latin typeface="Verdana" pitchFamily="34" charset="0"/>
        <a:ea typeface="+mn-ea"/>
        <a:cs typeface="Arial" charset="0"/>
      </a:defRPr>
    </a:lvl8pPr>
    <a:lvl9pPr marL="3657600" algn="l" defTabSz="914400" rtl="0" eaLnBrk="1" latinLnBrk="0" hangingPunct="1">
      <a:defRPr sz="2000" kern="1200">
        <a:solidFill>
          <a:schemeClr val="tx1"/>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205"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frameSlides="1"/>
  <p:clrMru>
    <a:srgbClr val="000000"/>
    <a:srgbClr val="684500"/>
    <a:srgbClr val="B5BFBC"/>
    <a:srgbClr val="D2D8D6"/>
    <a:srgbClr val="DDDDDD"/>
    <a:srgbClr val="D2D4D2"/>
    <a:srgbClr val="C3C5C3"/>
    <a:srgbClr val="BCC4BC"/>
    <a:srgbClr val="A4AEA4"/>
    <a:srgbClr val="CCD2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516" autoAdjust="0"/>
    <p:restoredTop sz="97423" autoAdjust="0"/>
  </p:normalViewPr>
  <p:slideViewPr>
    <p:cSldViewPr snapToGrid="0">
      <p:cViewPr>
        <p:scale>
          <a:sx n="78" d="100"/>
          <a:sy n="78" d="100"/>
        </p:scale>
        <p:origin x="504" y="96"/>
      </p:cViewPr>
      <p:guideLst>
        <p:guide orient="horz" pos="2205"/>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354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7074" name="Rectangle 2"/>
          <p:cNvSpPr>
            <a:spLocks noGrp="1" noChangeArrowheads="1"/>
          </p:cNvSpPr>
          <p:nvPr>
            <p:ph type="hdr" sz="quarter"/>
          </p:nvPr>
        </p:nvSpPr>
        <p:spPr bwMode="auto">
          <a:xfrm>
            <a:off x="3" y="0"/>
            <a:ext cx="2944813" cy="496888"/>
          </a:xfrm>
          <a:prstGeom prst="rect">
            <a:avLst/>
          </a:prstGeom>
          <a:noFill/>
          <a:ln w="9525">
            <a:noFill/>
            <a:miter lim="800000"/>
            <a:headEnd/>
            <a:tailEnd/>
          </a:ln>
          <a:effectLst/>
        </p:spPr>
        <p:txBody>
          <a:bodyPr vert="horz" wrap="square" lIns="91777" tIns="45888" rIns="91777" bIns="45888" numCol="1" anchor="t" anchorCtr="0" compatLnSpc="1">
            <a:prstTxWarp prst="textNoShape">
              <a:avLst/>
            </a:prstTxWarp>
          </a:bodyPr>
          <a:lstStyle>
            <a:lvl1pPr defTabSz="917575" eaLnBrk="1" hangingPunct="1">
              <a:defRPr sz="1200">
                <a:latin typeface="Arial" charset="0"/>
                <a:cs typeface="+mn-cs"/>
              </a:defRPr>
            </a:lvl1pPr>
          </a:lstStyle>
          <a:p>
            <a:pPr>
              <a:defRPr/>
            </a:pPr>
            <a:endParaRPr lang="en-US"/>
          </a:p>
        </p:txBody>
      </p:sp>
      <p:sp>
        <p:nvSpPr>
          <p:cNvPr id="387075" name="Rectangle 3"/>
          <p:cNvSpPr>
            <a:spLocks noGrp="1" noChangeArrowheads="1"/>
          </p:cNvSpPr>
          <p:nvPr>
            <p:ph type="dt" sz="quarter" idx="1"/>
          </p:nvPr>
        </p:nvSpPr>
        <p:spPr bwMode="auto">
          <a:xfrm>
            <a:off x="3848103" y="0"/>
            <a:ext cx="2944813" cy="496888"/>
          </a:xfrm>
          <a:prstGeom prst="rect">
            <a:avLst/>
          </a:prstGeom>
          <a:noFill/>
          <a:ln w="9525">
            <a:noFill/>
            <a:miter lim="800000"/>
            <a:headEnd/>
            <a:tailEnd/>
          </a:ln>
          <a:effectLst/>
        </p:spPr>
        <p:txBody>
          <a:bodyPr vert="horz" wrap="square" lIns="91777" tIns="45888" rIns="91777" bIns="45888" numCol="1" anchor="t" anchorCtr="0" compatLnSpc="1">
            <a:prstTxWarp prst="textNoShape">
              <a:avLst/>
            </a:prstTxWarp>
          </a:bodyPr>
          <a:lstStyle>
            <a:lvl1pPr algn="r" defTabSz="917575" eaLnBrk="1" hangingPunct="1">
              <a:defRPr sz="1200">
                <a:latin typeface="Arial" charset="0"/>
                <a:cs typeface="+mn-cs"/>
              </a:defRPr>
            </a:lvl1pPr>
          </a:lstStyle>
          <a:p>
            <a:pPr>
              <a:defRPr/>
            </a:pPr>
            <a:endParaRPr lang="en-US"/>
          </a:p>
        </p:txBody>
      </p:sp>
      <p:sp>
        <p:nvSpPr>
          <p:cNvPr id="387076" name="Rectangle 4"/>
          <p:cNvSpPr>
            <a:spLocks noGrp="1" noChangeArrowheads="1"/>
          </p:cNvSpPr>
          <p:nvPr>
            <p:ph type="ftr" sz="quarter" idx="2"/>
          </p:nvPr>
        </p:nvSpPr>
        <p:spPr bwMode="auto">
          <a:xfrm>
            <a:off x="3" y="9407524"/>
            <a:ext cx="2944813" cy="496888"/>
          </a:xfrm>
          <a:prstGeom prst="rect">
            <a:avLst/>
          </a:prstGeom>
          <a:noFill/>
          <a:ln w="9525">
            <a:noFill/>
            <a:miter lim="800000"/>
            <a:headEnd/>
            <a:tailEnd/>
          </a:ln>
          <a:effectLst/>
        </p:spPr>
        <p:txBody>
          <a:bodyPr vert="horz" wrap="square" lIns="91777" tIns="45888" rIns="91777" bIns="45888" numCol="1" anchor="b" anchorCtr="0" compatLnSpc="1">
            <a:prstTxWarp prst="textNoShape">
              <a:avLst/>
            </a:prstTxWarp>
          </a:bodyPr>
          <a:lstStyle>
            <a:lvl1pPr defTabSz="917575" eaLnBrk="1" hangingPunct="1">
              <a:defRPr sz="1200">
                <a:latin typeface="Arial" charset="0"/>
                <a:cs typeface="+mn-cs"/>
              </a:defRPr>
            </a:lvl1pPr>
          </a:lstStyle>
          <a:p>
            <a:pPr>
              <a:defRPr/>
            </a:pPr>
            <a:endParaRPr lang="en-US"/>
          </a:p>
        </p:txBody>
      </p:sp>
      <p:sp>
        <p:nvSpPr>
          <p:cNvPr id="387077" name="Rectangle 5"/>
          <p:cNvSpPr>
            <a:spLocks noGrp="1" noChangeArrowheads="1"/>
          </p:cNvSpPr>
          <p:nvPr>
            <p:ph type="sldNum" sz="quarter" idx="3"/>
          </p:nvPr>
        </p:nvSpPr>
        <p:spPr bwMode="auto">
          <a:xfrm>
            <a:off x="3848103" y="9407524"/>
            <a:ext cx="2944813" cy="496888"/>
          </a:xfrm>
          <a:prstGeom prst="rect">
            <a:avLst/>
          </a:prstGeom>
          <a:noFill/>
          <a:ln w="9525">
            <a:noFill/>
            <a:miter lim="800000"/>
            <a:headEnd/>
            <a:tailEnd/>
          </a:ln>
          <a:effectLst/>
        </p:spPr>
        <p:txBody>
          <a:bodyPr vert="horz" wrap="square" lIns="91777" tIns="45888" rIns="91777" bIns="45888" numCol="1" anchor="b" anchorCtr="0" compatLnSpc="1">
            <a:prstTxWarp prst="textNoShape">
              <a:avLst/>
            </a:prstTxWarp>
          </a:bodyPr>
          <a:lstStyle>
            <a:lvl1pPr algn="r" defTabSz="917575" eaLnBrk="1" hangingPunct="1">
              <a:defRPr sz="1200">
                <a:latin typeface="Arial" charset="0"/>
                <a:cs typeface="+mn-cs"/>
              </a:defRPr>
            </a:lvl1pPr>
          </a:lstStyle>
          <a:p>
            <a:pPr>
              <a:defRPr/>
            </a:pPr>
            <a:fld id="{2FC5A612-7978-482E-AD05-B7DDDF967383}" type="slidenum">
              <a:rPr lang="en-US"/>
              <a:pPr>
                <a:defRPr/>
              </a:pPr>
              <a:t>‹#›</a:t>
            </a:fld>
            <a:endParaRPr lang="en-US"/>
          </a:p>
        </p:txBody>
      </p:sp>
    </p:spTree>
    <p:extLst>
      <p:ext uri="{BB962C8B-B14F-4D97-AF65-F5344CB8AC3E}">
        <p14:creationId xmlns:p14="http://schemas.microsoft.com/office/powerpoint/2010/main" val="15878733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hdr" sz="quarter"/>
          </p:nvPr>
        </p:nvSpPr>
        <p:spPr bwMode="auto">
          <a:xfrm>
            <a:off x="3" y="0"/>
            <a:ext cx="2944813" cy="496888"/>
          </a:xfrm>
          <a:prstGeom prst="rect">
            <a:avLst/>
          </a:prstGeom>
          <a:noFill/>
          <a:ln w="9525">
            <a:noFill/>
            <a:miter lim="800000"/>
            <a:headEnd/>
            <a:tailEnd/>
          </a:ln>
          <a:effectLst/>
        </p:spPr>
        <p:txBody>
          <a:bodyPr vert="horz" wrap="square" lIns="91777" tIns="45888" rIns="91777" bIns="45888" numCol="1" anchor="t" anchorCtr="0" compatLnSpc="1">
            <a:prstTxWarp prst="textNoShape">
              <a:avLst/>
            </a:prstTxWarp>
          </a:bodyPr>
          <a:lstStyle>
            <a:lvl1pPr defTabSz="917575" eaLnBrk="1" hangingPunct="1">
              <a:defRPr sz="1200">
                <a:latin typeface="Arial" charset="0"/>
                <a:cs typeface="+mn-cs"/>
              </a:defRPr>
            </a:lvl1pPr>
          </a:lstStyle>
          <a:p>
            <a:pPr>
              <a:defRPr/>
            </a:pPr>
            <a:endParaRPr lang="en-US"/>
          </a:p>
        </p:txBody>
      </p:sp>
      <p:sp>
        <p:nvSpPr>
          <p:cNvPr id="259075" name="Rectangle 3"/>
          <p:cNvSpPr>
            <a:spLocks noGrp="1" noChangeArrowheads="1"/>
          </p:cNvSpPr>
          <p:nvPr>
            <p:ph type="dt" idx="1"/>
          </p:nvPr>
        </p:nvSpPr>
        <p:spPr bwMode="auto">
          <a:xfrm>
            <a:off x="3848103" y="0"/>
            <a:ext cx="2944813" cy="496888"/>
          </a:xfrm>
          <a:prstGeom prst="rect">
            <a:avLst/>
          </a:prstGeom>
          <a:noFill/>
          <a:ln w="9525">
            <a:noFill/>
            <a:miter lim="800000"/>
            <a:headEnd/>
            <a:tailEnd/>
          </a:ln>
          <a:effectLst/>
        </p:spPr>
        <p:txBody>
          <a:bodyPr vert="horz" wrap="square" lIns="91777" tIns="45888" rIns="91777" bIns="45888" numCol="1" anchor="t" anchorCtr="0" compatLnSpc="1">
            <a:prstTxWarp prst="textNoShape">
              <a:avLst/>
            </a:prstTxWarp>
          </a:bodyPr>
          <a:lstStyle>
            <a:lvl1pPr algn="r" defTabSz="917575" eaLnBrk="1" hangingPunct="1">
              <a:defRPr sz="1200">
                <a:latin typeface="Arial" charset="0"/>
                <a:cs typeface="+mn-cs"/>
              </a:defRPr>
            </a:lvl1pPr>
          </a:lstStyle>
          <a:p>
            <a:pPr>
              <a:defRPr/>
            </a:pPr>
            <a:endParaRPr lang="en-US"/>
          </a:p>
        </p:txBody>
      </p:sp>
      <p:sp>
        <p:nvSpPr>
          <p:cNvPr id="7172" name="Rectangle 4"/>
          <p:cNvSpPr>
            <a:spLocks noGrp="1" noRot="1" noChangeAspect="1" noChangeArrowheads="1" noTextEdit="1"/>
          </p:cNvSpPr>
          <p:nvPr>
            <p:ph type="sldImg" idx="2"/>
          </p:nvPr>
        </p:nvSpPr>
        <p:spPr bwMode="auto">
          <a:xfrm>
            <a:off x="920750" y="741363"/>
            <a:ext cx="4953000" cy="3714750"/>
          </a:xfrm>
          <a:prstGeom prst="rect">
            <a:avLst/>
          </a:prstGeom>
          <a:noFill/>
          <a:ln w="9525">
            <a:solidFill>
              <a:srgbClr val="000000"/>
            </a:solidFill>
            <a:miter lim="800000"/>
            <a:headEnd/>
            <a:tailEnd/>
          </a:ln>
        </p:spPr>
      </p:sp>
      <p:sp>
        <p:nvSpPr>
          <p:cNvPr id="259077" name="Rectangle 5"/>
          <p:cNvSpPr>
            <a:spLocks noGrp="1" noChangeArrowheads="1"/>
          </p:cNvSpPr>
          <p:nvPr>
            <p:ph type="body" sz="quarter" idx="3"/>
          </p:nvPr>
        </p:nvSpPr>
        <p:spPr bwMode="auto">
          <a:xfrm>
            <a:off x="679450" y="4705351"/>
            <a:ext cx="5435600" cy="4459288"/>
          </a:xfrm>
          <a:prstGeom prst="rect">
            <a:avLst/>
          </a:prstGeom>
          <a:noFill/>
          <a:ln w="9525">
            <a:noFill/>
            <a:miter lim="800000"/>
            <a:headEnd/>
            <a:tailEnd/>
          </a:ln>
          <a:effectLst/>
        </p:spPr>
        <p:txBody>
          <a:bodyPr vert="horz" wrap="square" lIns="91777" tIns="45888" rIns="91777" bIns="4588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9078" name="Rectangle 6"/>
          <p:cNvSpPr>
            <a:spLocks noGrp="1" noChangeArrowheads="1"/>
          </p:cNvSpPr>
          <p:nvPr>
            <p:ph type="ftr" sz="quarter" idx="4"/>
          </p:nvPr>
        </p:nvSpPr>
        <p:spPr bwMode="auto">
          <a:xfrm>
            <a:off x="3" y="9407524"/>
            <a:ext cx="2944813" cy="496888"/>
          </a:xfrm>
          <a:prstGeom prst="rect">
            <a:avLst/>
          </a:prstGeom>
          <a:noFill/>
          <a:ln w="9525">
            <a:noFill/>
            <a:miter lim="800000"/>
            <a:headEnd/>
            <a:tailEnd/>
          </a:ln>
          <a:effectLst/>
        </p:spPr>
        <p:txBody>
          <a:bodyPr vert="horz" wrap="square" lIns="91777" tIns="45888" rIns="91777" bIns="45888" numCol="1" anchor="b" anchorCtr="0" compatLnSpc="1">
            <a:prstTxWarp prst="textNoShape">
              <a:avLst/>
            </a:prstTxWarp>
          </a:bodyPr>
          <a:lstStyle>
            <a:lvl1pPr defTabSz="917575" eaLnBrk="1" hangingPunct="1">
              <a:defRPr sz="1200">
                <a:latin typeface="Arial" charset="0"/>
                <a:cs typeface="+mn-cs"/>
              </a:defRPr>
            </a:lvl1pPr>
          </a:lstStyle>
          <a:p>
            <a:pPr>
              <a:defRPr/>
            </a:pPr>
            <a:endParaRPr lang="en-US"/>
          </a:p>
        </p:txBody>
      </p:sp>
      <p:sp>
        <p:nvSpPr>
          <p:cNvPr id="259079" name="Rectangle 7"/>
          <p:cNvSpPr>
            <a:spLocks noGrp="1" noChangeArrowheads="1"/>
          </p:cNvSpPr>
          <p:nvPr>
            <p:ph type="sldNum" sz="quarter" idx="5"/>
          </p:nvPr>
        </p:nvSpPr>
        <p:spPr bwMode="auto">
          <a:xfrm>
            <a:off x="3848103" y="9407524"/>
            <a:ext cx="2944813" cy="496888"/>
          </a:xfrm>
          <a:prstGeom prst="rect">
            <a:avLst/>
          </a:prstGeom>
          <a:noFill/>
          <a:ln w="9525">
            <a:noFill/>
            <a:miter lim="800000"/>
            <a:headEnd/>
            <a:tailEnd/>
          </a:ln>
          <a:effectLst/>
        </p:spPr>
        <p:txBody>
          <a:bodyPr vert="horz" wrap="square" lIns="91777" tIns="45888" rIns="91777" bIns="45888" numCol="1" anchor="b" anchorCtr="0" compatLnSpc="1">
            <a:prstTxWarp prst="textNoShape">
              <a:avLst/>
            </a:prstTxWarp>
          </a:bodyPr>
          <a:lstStyle>
            <a:lvl1pPr algn="r" defTabSz="917575" eaLnBrk="1" hangingPunct="1">
              <a:defRPr sz="1200">
                <a:latin typeface="Arial" charset="0"/>
                <a:cs typeface="+mn-cs"/>
              </a:defRPr>
            </a:lvl1pPr>
          </a:lstStyle>
          <a:p>
            <a:pPr>
              <a:defRPr/>
            </a:pPr>
            <a:fld id="{8FCB8938-BE61-479D-9941-FC2E14CA12A7}" type="slidenum">
              <a:rPr lang="en-US"/>
              <a:pPr>
                <a:defRPr/>
              </a:pPr>
              <a:t>‹#›</a:t>
            </a:fld>
            <a:endParaRPr lang="en-US"/>
          </a:p>
        </p:txBody>
      </p:sp>
    </p:spTree>
    <p:extLst>
      <p:ext uri="{BB962C8B-B14F-4D97-AF65-F5344CB8AC3E}">
        <p14:creationId xmlns:p14="http://schemas.microsoft.com/office/powerpoint/2010/main" val="10463304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erdana"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Verdana"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Verdana"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Verdana"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FCB8938-BE61-479D-9941-FC2E14CA12A7}" type="slidenum">
              <a:rPr lang="en-US" smtClean="0"/>
              <a:pPr>
                <a:defRPr/>
              </a:pPr>
              <a:t>1</a:t>
            </a:fld>
            <a:endParaRPr lang="en-US" dirty="0"/>
          </a:p>
        </p:txBody>
      </p:sp>
    </p:spTree>
    <p:extLst>
      <p:ext uri="{BB962C8B-B14F-4D97-AF65-F5344CB8AC3E}">
        <p14:creationId xmlns:p14="http://schemas.microsoft.com/office/powerpoint/2010/main" val="2211583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a:defRPr/>
            </a:pPr>
            <a:fld id="{8FCB8938-BE61-479D-9941-FC2E14CA12A7}"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3761108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a:defRPr/>
            </a:pPr>
            <a:fld id="{8FCB8938-BE61-479D-9941-FC2E14CA12A7}" type="slidenum">
              <a:rPr lang="en-US" smtClean="0"/>
              <a:pPr>
                <a:defRPr/>
              </a:pPr>
              <a:t>21</a:t>
            </a:fld>
            <a:endParaRPr lang="en-US"/>
          </a:p>
        </p:txBody>
      </p:sp>
    </p:spTree>
    <p:extLst>
      <p:ext uri="{BB962C8B-B14F-4D97-AF65-F5344CB8AC3E}">
        <p14:creationId xmlns:p14="http://schemas.microsoft.com/office/powerpoint/2010/main" val="525494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FCB8938-BE61-479D-9941-FC2E14CA12A7}" type="slidenum">
              <a:rPr lang="en-US" smtClean="0"/>
              <a:pPr>
                <a:defRPr/>
              </a:pPr>
              <a:t>29</a:t>
            </a:fld>
            <a:endParaRPr lang="en-US" dirty="0"/>
          </a:p>
        </p:txBody>
      </p:sp>
    </p:spTree>
    <p:extLst>
      <p:ext uri="{BB962C8B-B14F-4D97-AF65-F5344CB8AC3E}">
        <p14:creationId xmlns:p14="http://schemas.microsoft.com/office/powerpoint/2010/main" val="1596949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History – why</a:t>
            </a:r>
            <a:r>
              <a:rPr lang="en-GB" baseline="0" dirty="0"/>
              <a:t> its so pigging difficult – what we have learned</a:t>
            </a:r>
            <a:endParaRPr lang="en-GB" dirty="0"/>
          </a:p>
        </p:txBody>
      </p:sp>
      <p:sp>
        <p:nvSpPr>
          <p:cNvPr id="4" name="Slide Number Placeholder 3"/>
          <p:cNvSpPr>
            <a:spLocks noGrp="1"/>
          </p:cNvSpPr>
          <p:nvPr>
            <p:ph type="sldNum" sz="quarter" idx="10"/>
          </p:nvPr>
        </p:nvSpPr>
        <p:spPr/>
        <p:txBody>
          <a:bodyPr/>
          <a:lstStyle/>
          <a:p>
            <a:fld id="{C5E9E8D5-95EA-4F83-A924-C7743E3EE6C6}" type="slidenum">
              <a:rPr lang="en-GB" smtClean="0"/>
              <a:pPr/>
              <a:t>30</a:t>
            </a:fld>
            <a:endParaRPr lang="en-GB"/>
          </a:p>
        </p:txBody>
      </p:sp>
    </p:spTree>
    <p:extLst>
      <p:ext uri="{BB962C8B-B14F-4D97-AF65-F5344CB8AC3E}">
        <p14:creationId xmlns:p14="http://schemas.microsoft.com/office/powerpoint/2010/main" val="3668332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POINT 1: Do planets accrete their water reservoir locally when they form, or is water delivered through collisions with comets and asteroids? Observations of water vapour and water ice throughout the era of planet formation are the only way to answer this question. SPICA has unique access to water lines over a wide range of excitation (100 – few 1000 K) as well as the far-IR water ice bands between 40 and 70 mm (crystalline and amorphous). For the first time SPICA has the unique possibility to access both water phases simultaneously to determine their mass balance and to track their evolution over time. </a:t>
            </a:r>
            <a:endParaRPr lang="en-US" sz="1200" kern="1200" dirty="0">
              <a:solidFill>
                <a:schemeClr val="tx1"/>
              </a:solidFill>
              <a:effectLst/>
              <a:latin typeface="+mn-lt"/>
              <a:ea typeface="+mn-ea"/>
              <a:cs typeface="+mn-cs"/>
            </a:endParaRPr>
          </a:p>
          <a:p>
            <a:endParaRPr lang="en-US" dirty="0"/>
          </a:p>
          <a:p>
            <a:r>
              <a:rPr lang="en-US" i="1" dirty="0"/>
              <a:t>POINT 2: </a:t>
            </a:r>
            <a:r>
              <a:rPr lang="en-US" sz="1200" i="1" kern="1200" dirty="0">
                <a:solidFill>
                  <a:schemeClr val="tx1"/>
                </a:solidFill>
                <a:effectLst/>
                <a:latin typeface="+mn-lt"/>
                <a:ea typeface="+mn-ea"/>
                <a:cs typeface="+mn-cs"/>
              </a:rPr>
              <a:t>Solids are the building blocks of planetary systems, growing from pristine submicron dust particles into km-sized </a:t>
            </a:r>
            <a:r>
              <a:rPr lang="en-US" sz="1200" i="1" kern="1200" dirty="0" err="1">
                <a:solidFill>
                  <a:schemeClr val="tx1"/>
                </a:solidFill>
                <a:effectLst/>
                <a:latin typeface="+mn-lt"/>
                <a:ea typeface="+mn-ea"/>
                <a:cs typeface="+mn-cs"/>
              </a:rPr>
              <a:t>planetesimals</a:t>
            </a:r>
            <a:r>
              <a:rPr lang="en-US" sz="1200" i="1" kern="1200" dirty="0">
                <a:solidFill>
                  <a:schemeClr val="tx1"/>
                </a:solidFill>
                <a:effectLst/>
                <a:latin typeface="+mn-lt"/>
                <a:ea typeface="+mn-ea"/>
                <a:cs typeface="+mn-cs"/>
              </a:rPr>
              <a:t>. SPICA will provide a direct link to our own Solar System by comparing distant planet forming and debris discs with our own asteroids, comets and Trans Neptunian Objects (TNO). SPICA is the only facility that will observe the far-IR resonances of large grains and solid bodies to determine mineral properties such as their </a:t>
            </a:r>
            <a:endParaRPr lang="en-US" i="1" dirty="0"/>
          </a:p>
          <a:p>
            <a:r>
              <a:rPr lang="en-US" sz="1200" i="1" kern="1200" dirty="0">
                <a:solidFill>
                  <a:schemeClr val="tx1"/>
                </a:solidFill>
                <a:effectLst/>
                <a:latin typeface="+mn-lt"/>
                <a:ea typeface="+mn-ea"/>
                <a:cs typeface="+mn-cs"/>
              </a:rPr>
              <a:t>temperature, iron content and specific composition.</a:t>
            </a:r>
            <a:endParaRPr lang="en-US" sz="1200" i="0" kern="1200" dirty="0">
              <a:solidFill>
                <a:schemeClr val="tx1"/>
              </a:solidFill>
              <a:effectLst/>
              <a:latin typeface="+mn-lt"/>
              <a:ea typeface="+mn-ea"/>
              <a:cs typeface="+mn-cs"/>
            </a:endParaRPr>
          </a:p>
          <a:p>
            <a:endParaRPr lang="en-US" sz="1200"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i="0" dirty="0"/>
              <a:t>POINT</a:t>
            </a:r>
            <a:r>
              <a:rPr lang="en-US" i="0" baseline="0" dirty="0"/>
              <a:t> 3 : </a:t>
            </a:r>
            <a:r>
              <a:rPr lang="en-US" sz="1200" i="0" kern="1200" dirty="0">
                <a:solidFill>
                  <a:schemeClr val="tx1"/>
                </a:solidFill>
                <a:effectLst/>
                <a:latin typeface="+mn-lt"/>
                <a:ea typeface="+mn-ea"/>
                <a:cs typeface="+mn-cs"/>
              </a:rPr>
              <a:t>The gas content is key to establishing a </a:t>
            </a:r>
            <a:r>
              <a:rPr lang="en-US" sz="1200" i="0" kern="1200" dirty="0" err="1">
                <a:solidFill>
                  <a:schemeClr val="tx1"/>
                </a:solidFill>
                <a:effectLst/>
                <a:latin typeface="+mn-lt"/>
                <a:ea typeface="+mn-ea"/>
                <a:cs typeface="+mn-cs"/>
              </a:rPr>
              <a:t>generalised</a:t>
            </a:r>
            <a:r>
              <a:rPr lang="en-US" sz="1200" i="0" kern="1200" dirty="0">
                <a:solidFill>
                  <a:schemeClr val="tx1"/>
                </a:solidFill>
                <a:effectLst/>
                <a:latin typeface="+mn-lt"/>
                <a:ea typeface="+mn-ea"/>
                <a:cs typeface="+mn-cs"/>
              </a:rPr>
              <a:t> scenario for the formation of planetary systems. The evolution of the gas reservoir links directly to the fundamental mechanisms of planet formation, such as the build-up of gas giants, </a:t>
            </a:r>
            <a:r>
              <a:rPr lang="en-US" sz="1200" i="0" kern="1200" dirty="0" err="1">
                <a:solidFill>
                  <a:schemeClr val="tx1"/>
                </a:solidFill>
                <a:effectLst/>
                <a:latin typeface="+mn-lt"/>
                <a:ea typeface="+mn-ea"/>
                <a:cs typeface="+mn-cs"/>
              </a:rPr>
              <a:t>planetesimal</a:t>
            </a:r>
            <a:r>
              <a:rPr lang="en-US" sz="1200" i="0" kern="1200" dirty="0">
                <a:solidFill>
                  <a:schemeClr val="tx1"/>
                </a:solidFill>
                <a:effectLst/>
                <a:latin typeface="+mn-lt"/>
                <a:ea typeface="+mn-ea"/>
                <a:cs typeface="+mn-cs"/>
              </a:rPr>
              <a:t> collisions and the presence of volatiles in planetary atmospheres. SPICA will have unique access to atomic and molecular tracers of the gas reservoir. None of the facilities operating before or at the same time (JWST, ALMA, ELT/TMT) have access to the lowest rotational lines of HD. These lines will </a:t>
            </a:r>
            <a:r>
              <a:rPr lang="en-US" sz="1200" i="0" kern="1200" dirty="0" err="1">
                <a:solidFill>
                  <a:schemeClr val="tx1"/>
                </a:solidFill>
                <a:effectLst/>
                <a:latin typeface="+mn-lt"/>
                <a:ea typeface="+mn-ea"/>
                <a:cs typeface="+mn-cs"/>
              </a:rPr>
              <a:t>revolutionise</a:t>
            </a:r>
            <a:r>
              <a:rPr lang="en-US" sz="1200" i="0" kern="1200" dirty="0">
                <a:solidFill>
                  <a:schemeClr val="tx1"/>
                </a:solidFill>
                <a:effectLst/>
                <a:latin typeface="+mn-lt"/>
                <a:ea typeface="+mn-ea"/>
                <a:cs typeface="+mn-cs"/>
              </a:rPr>
              <a:t> the measurement of gas mass through the planet formation stages. </a:t>
            </a:r>
            <a:endParaRPr lang="en-US" i="0" dirty="0"/>
          </a:p>
          <a:p>
            <a:endParaRPr lang="en-US" i="0" dirty="0"/>
          </a:p>
          <a:p>
            <a:pPr marL="0" marR="0" indent="0" algn="l" defTabSz="457200" rtl="0" eaLnBrk="1" fontAlgn="auto" latinLnBrk="0" hangingPunct="1">
              <a:lnSpc>
                <a:spcPct val="100000"/>
              </a:lnSpc>
              <a:spcBef>
                <a:spcPts val="0"/>
              </a:spcBef>
              <a:spcAft>
                <a:spcPts val="0"/>
              </a:spcAft>
              <a:buClrTx/>
              <a:buSzTx/>
              <a:buFontTx/>
              <a:buNone/>
              <a:tabLst/>
              <a:defRPr/>
            </a:pPr>
            <a:r>
              <a:rPr lang="en-US" i="1" dirty="0"/>
              <a:t>POINT 4: </a:t>
            </a:r>
            <a:r>
              <a:rPr lang="en-US" sz="1200" i="1" kern="1200" dirty="0" err="1">
                <a:solidFill>
                  <a:schemeClr val="tx1"/>
                </a:solidFill>
                <a:effectLst/>
                <a:latin typeface="+mn-lt"/>
                <a:ea typeface="+mn-ea"/>
                <a:cs typeface="+mn-cs"/>
              </a:rPr>
              <a:t>Photoevaporation</a:t>
            </a:r>
            <a:r>
              <a:rPr lang="en-US" sz="1200" i="1" kern="1200" dirty="0">
                <a:solidFill>
                  <a:schemeClr val="tx1"/>
                </a:solidFill>
                <a:effectLst/>
                <a:latin typeface="+mn-lt"/>
                <a:ea typeface="+mn-ea"/>
                <a:cs typeface="+mn-cs"/>
              </a:rPr>
              <a:t> is crucial for the lifetime of primordial gas in </a:t>
            </a:r>
            <a:r>
              <a:rPr lang="en-US" sz="1200" i="1" kern="1200" dirty="0" err="1">
                <a:solidFill>
                  <a:schemeClr val="tx1"/>
                </a:solidFill>
                <a:effectLst/>
                <a:latin typeface="+mn-lt"/>
                <a:ea typeface="+mn-ea"/>
                <a:cs typeface="+mn-cs"/>
              </a:rPr>
              <a:t>protoplanetary</a:t>
            </a:r>
            <a:r>
              <a:rPr lang="en-US" sz="1200" i="1" kern="1200" dirty="0">
                <a:solidFill>
                  <a:schemeClr val="tx1"/>
                </a:solidFill>
                <a:effectLst/>
                <a:latin typeface="+mn-lt"/>
                <a:ea typeface="+mn-ea"/>
                <a:cs typeface="+mn-cs"/>
              </a:rPr>
              <a:t> discs. Thus magnetically or radiation driven winds set the clock for planet formation and impact the architecture of planetary systems. The 12-18 </a:t>
            </a:r>
            <a:r>
              <a:rPr lang="en-US" sz="1200" kern="1200" dirty="0" err="1">
                <a:solidFill>
                  <a:schemeClr val="tx1"/>
                </a:solidFill>
                <a:effectLst/>
                <a:latin typeface="+mn-lt"/>
                <a:ea typeface="+mn-ea"/>
                <a:cs typeface="+mn-cs"/>
              </a:rPr>
              <a:t>μ</a:t>
            </a:r>
            <a:r>
              <a:rPr lang="en-US" sz="1200" i="1" kern="1200" dirty="0" err="1">
                <a:solidFill>
                  <a:schemeClr val="tx1"/>
                </a:solidFill>
                <a:effectLst/>
                <a:latin typeface="+mn-lt"/>
                <a:ea typeface="+mn-ea"/>
                <a:cs typeface="+mn-cs"/>
              </a:rPr>
              <a:t>m</a:t>
            </a:r>
            <a:r>
              <a:rPr lang="en-US" sz="1200" i="1" kern="1200" dirty="0">
                <a:solidFill>
                  <a:schemeClr val="tx1"/>
                </a:solidFill>
                <a:effectLst/>
                <a:latin typeface="+mn-lt"/>
                <a:ea typeface="+mn-ea"/>
                <a:cs typeface="+mn-cs"/>
              </a:rPr>
              <a:t> wavelength range gives access to a unique combination of atomic and molecular wind tracers, e.g. [</a:t>
            </a:r>
            <a:r>
              <a:rPr lang="en-US" sz="1200" i="1" kern="1200" dirty="0" err="1">
                <a:solidFill>
                  <a:schemeClr val="tx1"/>
                </a:solidFill>
                <a:effectLst/>
                <a:latin typeface="+mn-lt"/>
                <a:ea typeface="+mn-ea"/>
                <a:cs typeface="+mn-cs"/>
              </a:rPr>
              <a:t>NeII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FeII</a:t>
            </a:r>
            <a:r>
              <a:rPr lang="en-US" sz="1200" i="1" kern="1200" dirty="0">
                <a:solidFill>
                  <a:schemeClr val="tx1"/>
                </a:solidFill>
                <a:effectLst/>
                <a:latin typeface="+mn-lt"/>
                <a:ea typeface="+mn-ea"/>
                <a:cs typeface="+mn-cs"/>
              </a:rPr>
              <a:t>], H2, HD. ELT/TMT/JWST will not have any high spectral resolution instrument operating in this wavelength range before SPICA is launched. SPICA SMI/HRS will measure the dissipation and </a:t>
            </a:r>
            <a:r>
              <a:rPr lang="en-US" sz="1200" i="1" kern="1200" dirty="0" err="1">
                <a:solidFill>
                  <a:schemeClr val="tx1"/>
                </a:solidFill>
                <a:effectLst/>
                <a:latin typeface="+mn-lt"/>
                <a:ea typeface="+mn-ea"/>
                <a:cs typeface="+mn-cs"/>
              </a:rPr>
              <a:t>photoevaporation</a:t>
            </a:r>
            <a:r>
              <a:rPr lang="en-US" sz="1200" i="1" kern="1200" dirty="0">
                <a:solidFill>
                  <a:schemeClr val="tx1"/>
                </a:solidFill>
                <a:effectLst/>
                <a:latin typeface="+mn-lt"/>
                <a:ea typeface="+mn-ea"/>
                <a:cs typeface="+mn-cs"/>
              </a:rPr>
              <a:t> of the gas without severe background contamination by the Earth atmosphere. </a:t>
            </a:r>
            <a:endParaRPr lang="en-US" dirty="0"/>
          </a:p>
          <a:p>
            <a:endParaRPr lang="en-US" i="0" dirty="0"/>
          </a:p>
          <a:p>
            <a:endParaRPr lang="en-US" dirty="0"/>
          </a:p>
        </p:txBody>
      </p:sp>
      <p:sp>
        <p:nvSpPr>
          <p:cNvPr id="4" name="Slide Number Placeholder 3"/>
          <p:cNvSpPr>
            <a:spLocks noGrp="1"/>
          </p:cNvSpPr>
          <p:nvPr>
            <p:ph type="sldNum" sz="quarter" idx="10"/>
          </p:nvPr>
        </p:nvSpPr>
        <p:spPr/>
        <p:txBody>
          <a:bodyPr/>
          <a:lstStyle/>
          <a:p>
            <a:fld id="{F2CF59BA-3538-C74A-B082-6B864EFF2492}" type="slidenum">
              <a:rPr lang="en-US" smtClean="0"/>
              <a:t>43</a:t>
            </a:fld>
            <a:endParaRPr lang="en-US"/>
          </a:p>
        </p:txBody>
      </p:sp>
    </p:spTree>
    <p:extLst>
      <p:ext uri="{BB962C8B-B14F-4D97-AF65-F5344CB8AC3E}">
        <p14:creationId xmlns:p14="http://schemas.microsoft.com/office/powerpoint/2010/main" val="700233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FCB8938-BE61-479D-9941-FC2E14CA12A7}" type="slidenum">
              <a:rPr lang="en-US" smtClean="0"/>
              <a:pPr>
                <a:defRPr/>
              </a:pPr>
              <a:t>2</a:t>
            </a:fld>
            <a:endParaRPr lang="en-US" dirty="0"/>
          </a:p>
        </p:txBody>
      </p:sp>
    </p:spTree>
    <p:extLst>
      <p:ext uri="{BB962C8B-B14F-4D97-AF65-F5344CB8AC3E}">
        <p14:creationId xmlns:p14="http://schemas.microsoft.com/office/powerpoint/2010/main" val="166000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a:defRPr/>
            </a:pPr>
            <a:fld id="{8FCB8938-BE61-479D-9941-FC2E14CA12A7}" type="slidenum">
              <a:rPr lang="en-US" smtClean="0"/>
              <a:pPr>
                <a:defRPr/>
              </a:pPr>
              <a:t>4</a:t>
            </a:fld>
            <a:endParaRPr lang="en-US"/>
          </a:p>
        </p:txBody>
      </p:sp>
    </p:spTree>
    <p:extLst>
      <p:ext uri="{BB962C8B-B14F-4D97-AF65-F5344CB8AC3E}">
        <p14:creationId xmlns:p14="http://schemas.microsoft.com/office/powerpoint/2010/main" val="1050190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a:defRPr/>
            </a:pPr>
            <a:fld id="{8FCB8938-BE61-479D-9941-FC2E14CA12A7}"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3228408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SPICA will provide access to the far-IR resonances of several minerals, allowing a precise determination of their composition and structures, </a:t>
            </a:r>
            <a:r>
              <a:rPr lang="en-US" sz="1200" b="1" kern="1200" dirty="0">
                <a:solidFill>
                  <a:schemeClr val="tx1"/>
                </a:solidFill>
                <a:effectLst/>
                <a:latin typeface="+mn-lt"/>
                <a:ea typeface="+mn-ea"/>
                <a:cs typeface="+mn-cs"/>
              </a:rPr>
              <a:t>thanks to both their peak wavelength and width of the solid-state feature, which depend on relatively large-scale movements in the crystal.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Of particular interest, the 69 mm band of crystalline olivine (Mg</a:t>
            </a:r>
            <a:r>
              <a:rPr lang="en-US" sz="1200" kern="1200" baseline="-25000" dirty="0">
                <a:solidFill>
                  <a:schemeClr val="tx1"/>
                </a:solidFill>
                <a:effectLst/>
                <a:latin typeface="+mn-lt"/>
                <a:ea typeface="+mn-ea"/>
                <a:cs typeface="+mn-cs"/>
              </a:rPr>
              <a:t>2-2x</a:t>
            </a:r>
            <a:r>
              <a:rPr lang="en-US" sz="1200" kern="1200" dirty="0">
                <a:solidFill>
                  <a:schemeClr val="tx1"/>
                </a:solidFill>
                <a:effectLst/>
                <a:latin typeface="+mn-lt"/>
                <a:ea typeface="+mn-ea"/>
                <a:cs typeface="+mn-cs"/>
              </a:rPr>
              <a:t>Fe</a:t>
            </a:r>
            <a:r>
              <a:rPr lang="en-US" sz="1200" kern="1200" baseline="-25000" dirty="0">
                <a:solidFill>
                  <a:schemeClr val="tx1"/>
                </a:solidFill>
                <a:effectLst/>
                <a:latin typeface="+mn-lt"/>
                <a:ea typeface="+mn-ea"/>
                <a:cs typeface="+mn-cs"/>
              </a:rPr>
              <a:t>2x</a:t>
            </a:r>
            <a:r>
              <a:rPr lang="en-US" sz="1200" kern="1200" dirty="0">
                <a:solidFill>
                  <a:schemeClr val="tx1"/>
                </a:solidFill>
                <a:effectLst/>
                <a:latin typeface="+mn-lt"/>
                <a:ea typeface="+mn-ea"/>
                <a:cs typeface="+mn-cs"/>
              </a:rPr>
              <a:t>SiO</a:t>
            </a:r>
            <a:r>
              <a:rPr lang="en-US" sz="1200" kern="1200" baseline="-25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was studied with ISO and Herschel (e.g., Sturm et al. 2010, Mulders et al. 2011, de </a:t>
            </a:r>
            <a:r>
              <a:rPr lang="en-US" sz="1200" kern="1200" dirty="0" err="1">
                <a:solidFill>
                  <a:schemeClr val="tx1"/>
                </a:solidFill>
                <a:effectLst/>
                <a:latin typeface="+mn-lt"/>
                <a:ea typeface="+mn-ea"/>
                <a:cs typeface="+mn-cs"/>
              </a:rPr>
              <a:t>Vries</a:t>
            </a:r>
            <a:r>
              <a:rPr lang="en-US" sz="1200" kern="1200" dirty="0">
                <a:solidFill>
                  <a:schemeClr val="tx1"/>
                </a:solidFill>
                <a:effectLst/>
                <a:latin typeface="+mn-lt"/>
                <a:ea typeface="+mn-ea"/>
                <a:cs typeface="+mn-cs"/>
              </a:rPr>
              <a:t> et al 2012). The band is sensitive to grain temperature, size and composition, making it an invaluable probe of the physical and chemical properties of planetary systems.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studies at 69 mm are complementary to the 10 and 20 mm features covered by previous Spitzer surveys and future JWST programs in tracing much colder </a:t>
            </a:r>
            <a:r>
              <a:rPr lang="en-US" sz="1200" b="1" kern="1200" dirty="0">
                <a:solidFill>
                  <a:schemeClr val="tx1"/>
                </a:solidFill>
                <a:effectLst/>
                <a:latin typeface="+mn-lt"/>
                <a:ea typeface="+mn-ea"/>
                <a:cs typeface="+mn-cs"/>
              </a:rPr>
              <a:t>larger</a:t>
            </a:r>
            <a:r>
              <a:rPr lang="en-US" sz="1200" kern="1200" dirty="0">
                <a:solidFill>
                  <a:schemeClr val="tx1"/>
                </a:solidFill>
                <a:effectLst/>
                <a:latin typeface="+mn-lt"/>
                <a:ea typeface="+mn-ea"/>
                <a:cs typeface="+mn-cs"/>
              </a:rPr>
              <a:t> grains further out in the disc. In b </a:t>
            </a:r>
            <a:r>
              <a:rPr lang="en-US" sz="1200" kern="1200" dirty="0" err="1">
                <a:solidFill>
                  <a:schemeClr val="tx1"/>
                </a:solidFill>
                <a:effectLst/>
                <a:latin typeface="+mn-lt"/>
                <a:ea typeface="+mn-ea"/>
                <a:cs typeface="+mn-cs"/>
              </a:rPr>
              <a:t>Pictoris</a:t>
            </a:r>
            <a:r>
              <a:rPr lang="en-US" sz="1200" kern="1200" dirty="0">
                <a:solidFill>
                  <a:schemeClr val="tx1"/>
                </a:solidFill>
                <a:effectLst/>
                <a:latin typeface="+mn-lt"/>
                <a:ea typeface="+mn-ea"/>
                <a:cs typeface="+mn-cs"/>
              </a:rPr>
              <a:t>, it was possible to study the composition of refractory dust in its </a:t>
            </a:r>
            <a:r>
              <a:rPr lang="en-US" sz="1200" kern="1200" dirty="0" err="1">
                <a:solidFill>
                  <a:schemeClr val="tx1"/>
                </a:solidFill>
                <a:effectLst/>
                <a:latin typeface="+mn-lt"/>
                <a:ea typeface="+mn-ea"/>
                <a:cs typeface="+mn-cs"/>
              </a:rPr>
              <a:t>exo</a:t>
            </a:r>
            <a:r>
              <a:rPr lang="en-US" sz="1200" kern="1200" dirty="0">
                <a:solidFill>
                  <a:schemeClr val="tx1"/>
                </a:solidFill>
                <a:effectLst/>
                <a:latin typeface="+mn-lt"/>
                <a:ea typeface="+mn-ea"/>
                <a:cs typeface="+mn-cs"/>
              </a:rPr>
              <a:t>-comets and make a direct comparison with our Solar System (de </a:t>
            </a:r>
            <a:r>
              <a:rPr lang="en-US" sz="1200" kern="1200" dirty="0" err="1">
                <a:solidFill>
                  <a:schemeClr val="tx1"/>
                </a:solidFill>
                <a:effectLst/>
                <a:latin typeface="+mn-lt"/>
                <a:ea typeface="+mn-ea"/>
                <a:cs typeface="+mn-cs"/>
              </a:rPr>
              <a:t>Vries</a:t>
            </a:r>
            <a:r>
              <a:rPr lang="en-US" sz="1200" kern="1200" dirty="0">
                <a:solidFill>
                  <a:schemeClr val="tx1"/>
                </a:solidFill>
                <a:effectLst/>
                <a:latin typeface="+mn-lt"/>
                <a:ea typeface="+mn-ea"/>
                <a:cs typeface="+mn-cs"/>
              </a:rPr>
              <a:t> et al. </a:t>
            </a:r>
            <a:r>
              <a:rPr lang="en-US" sz="1200" kern="1200">
                <a:solidFill>
                  <a:schemeClr val="tx1"/>
                </a:solidFill>
                <a:effectLst/>
                <a:latin typeface="+mn-lt"/>
                <a:ea typeface="+mn-ea"/>
                <a:cs typeface="+mn-cs"/>
              </a:rPr>
              <a:t>2012).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2CF59BA-3538-C74A-B082-6B864EFF2492}" type="slidenum">
              <a:rPr lang="en-US" smtClean="0"/>
              <a:t>11</a:t>
            </a:fld>
            <a:endParaRPr lang="en-US"/>
          </a:p>
        </p:txBody>
      </p:sp>
    </p:spTree>
    <p:extLst>
      <p:ext uri="{BB962C8B-B14F-4D97-AF65-F5344CB8AC3E}">
        <p14:creationId xmlns:p14="http://schemas.microsoft.com/office/powerpoint/2010/main" val="903753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a:defRPr/>
            </a:pPr>
            <a:fld id="{8FCB8938-BE61-479D-9941-FC2E14CA12A7}"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780243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a:defRPr/>
            </a:pPr>
            <a:fld id="{8FCB8938-BE61-479D-9941-FC2E14CA12A7}"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1538591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Animation shows potential additional wavelength coverage for SAFARI spectrometer – to be studied in Phase A if selected. HOWEVER –</a:t>
            </a:r>
            <a:r>
              <a:rPr lang="en-US" baseline="0" dirty="0"/>
              <a:t> this is NOT part of the SPICA baseline for the M5 proposal!!!</a:t>
            </a:r>
          </a:p>
          <a:p>
            <a:endParaRPr lang="en-US" baseline="0" dirty="0"/>
          </a:p>
          <a:p>
            <a:r>
              <a:rPr lang="en-US" baseline="0" dirty="0"/>
              <a:t>Note the HRS spectral resolution – this is a unique capability</a:t>
            </a:r>
            <a:endParaRPr lang="en-US" dirty="0"/>
          </a:p>
        </p:txBody>
      </p:sp>
      <p:sp>
        <p:nvSpPr>
          <p:cNvPr id="4" name="Slide Number Placeholder 3"/>
          <p:cNvSpPr>
            <a:spLocks noGrp="1"/>
          </p:cNvSpPr>
          <p:nvPr>
            <p:ph type="sldNum" sz="quarter" idx="10"/>
          </p:nvPr>
        </p:nvSpPr>
        <p:spPr/>
        <p:txBody>
          <a:bodyPr/>
          <a:lstStyle/>
          <a:p>
            <a:fld id="{F2CF59BA-3538-C74A-B082-6B864EFF2492}" type="slidenum">
              <a:rPr lang="en-US" smtClean="0"/>
              <a:t>18</a:t>
            </a:fld>
            <a:endParaRPr lang="en-US"/>
          </a:p>
        </p:txBody>
      </p:sp>
    </p:spTree>
    <p:extLst>
      <p:ext uri="{BB962C8B-B14F-4D97-AF65-F5344CB8AC3E}">
        <p14:creationId xmlns:p14="http://schemas.microsoft.com/office/powerpoint/2010/main" val="1485985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Sensitivity</a:t>
            </a:r>
            <a:r>
              <a:rPr lang="en-US" baseline="0" dirty="0"/>
              <a:t> shown for PACS is for a single line setting. With SAFARI you get the whole band in one go.</a:t>
            </a:r>
          </a:p>
          <a:p>
            <a:r>
              <a:rPr lang="en-US" baseline="0" dirty="0"/>
              <a:t>ALMA performance is for full ALMA</a:t>
            </a:r>
          </a:p>
          <a:p>
            <a:endParaRPr lang="en-US" baseline="0" dirty="0"/>
          </a:p>
          <a:p>
            <a:r>
              <a:rPr lang="en-US" baseline="0" dirty="0"/>
              <a:t>FISICA 6.6e-19 5.1e-19, 7.5e-19, 1.2e-18, wav=37.5,75,150,300 um</a:t>
            </a:r>
            <a:endParaRPr lang="en-US" dirty="0"/>
          </a:p>
        </p:txBody>
      </p:sp>
      <p:sp>
        <p:nvSpPr>
          <p:cNvPr id="4" name="Slide Number Placeholder 3"/>
          <p:cNvSpPr>
            <a:spLocks noGrp="1"/>
          </p:cNvSpPr>
          <p:nvPr>
            <p:ph type="sldNum" sz="quarter" idx="10"/>
          </p:nvPr>
        </p:nvSpPr>
        <p:spPr/>
        <p:txBody>
          <a:bodyPr/>
          <a:lstStyle/>
          <a:p>
            <a:fld id="{F2CF59BA-3538-C74A-B082-6B864EFF2492}" type="slidenum">
              <a:rPr lang="en-US" smtClean="0"/>
              <a:t>19</a:t>
            </a:fld>
            <a:endParaRPr lang="en-US"/>
          </a:p>
        </p:txBody>
      </p:sp>
    </p:spTree>
    <p:extLst>
      <p:ext uri="{BB962C8B-B14F-4D97-AF65-F5344CB8AC3E}">
        <p14:creationId xmlns:p14="http://schemas.microsoft.com/office/powerpoint/2010/main" val="38254166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598897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7074"/>
            <a:ext cx="9144000" cy="6598310"/>
          </a:xfrm>
          <a:prstGeom prst="rect">
            <a:avLst/>
          </a:prstGeom>
        </p:spPr>
      </p:pic>
      <p:sp>
        <p:nvSpPr>
          <p:cNvPr id="404483" name="Rectangle 3"/>
          <p:cNvSpPr>
            <a:spLocks noGrp="1" noChangeArrowheads="1"/>
          </p:cNvSpPr>
          <p:nvPr>
            <p:ph type="subTitle" sz="quarter" idx="1"/>
          </p:nvPr>
        </p:nvSpPr>
        <p:spPr>
          <a:xfrm>
            <a:off x="755650" y="2565400"/>
            <a:ext cx="7632700" cy="2016125"/>
          </a:xfrm>
        </p:spPr>
        <p:txBody>
          <a:bodyPr/>
          <a:lstStyle>
            <a:lvl1pPr marL="0" indent="0">
              <a:buFontTx/>
              <a:buNone/>
              <a:defRPr/>
            </a:lvl1pPr>
          </a:lstStyle>
          <a:p>
            <a:r>
              <a:rPr lang="en-US"/>
              <a:t>Click to edit Master subtitle style</a:t>
            </a:r>
            <a:endParaRPr lang="en-US" dirty="0"/>
          </a:p>
        </p:txBody>
      </p:sp>
      <p:sp>
        <p:nvSpPr>
          <p:cNvPr id="404484" name="Rectangle 4"/>
          <p:cNvSpPr>
            <a:spLocks noGrp="1" noChangeArrowheads="1"/>
          </p:cNvSpPr>
          <p:nvPr>
            <p:ph type="ctrTitle" sz="quarter"/>
          </p:nvPr>
        </p:nvSpPr>
        <p:spPr>
          <a:xfrm>
            <a:off x="755650" y="908050"/>
            <a:ext cx="7627938" cy="1368425"/>
          </a:xfrm>
        </p:spPr>
        <p:txBody>
          <a:bodyPr anchor="b"/>
          <a:lstStyle>
            <a:lvl1pPr>
              <a:defRPr sz="2800"/>
            </a:lvl1pPr>
          </a:lstStyle>
          <a:p>
            <a:r>
              <a:rPr lang="en-US"/>
              <a:t>Click to edit Master title style</a:t>
            </a:r>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87683"/>
            <a:ext cx="9144000" cy="6598310"/>
          </a:xfrm>
          <a:prstGeom prst="rect">
            <a:avLst/>
          </a:prstGeom>
        </p:spPr>
      </p:pic>
      <p:pic>
        <p:nvPicPr>
          <p:cNvPr id="9" name="図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4800703" y="1822316"/>
            <a:ext cx="4338535" cy="4311117"/>
          </a:xfrm>
          <a:prstGeom prst="rect">
            <a:avLst/>
          </a:prstGeom>
        </p:spPr>
      </p:pic>
    </p:spTree>
    <p:extLst>
      <p:ext uri="{BB962C8B-B14F-4D97-AF65-F5344CB8AC3E}">
        <p14:creationId xmlns:p14="http://schemas.microsoft.com/office/powerpoint/2010/main" val="2510108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effectLst/>
              </a:defRPr>
            </a:lvl1pPr>
          </a:lstStyle>
          <a:p>
            <a:r>
              <a:rPr lang="en-US" dirty="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en-GB" noProof="0" dirty="0"/>
          </a:p>
        </p:txBody>
      </p:sp>
      <p:sp>
        <p:nvSpPr>
          <p:cNvPr id="4" name="Text Placeholder 3"/>
          <p:cNvSpPr>
            <a:spLocks noGrp="1"/>
          </p:cNvSpPr>
          <p:nvPr>
            <p:ph type="body" sz="half" idx="2"/>
          </p:nvPr>
        </p:nvSpPr>
        <p:spPr>
          <a:xfrm>
            <a:off x="1792288" y="5367338"/>
            <a:ext cx="5486400" cy="869974"/>
          </a:xfrm>
        </p:spPr>
        <p:txBody>
          <a:bodyPr/>
          <a:lstStyle>
            <a:lvl1pPr marL="0" indent="0">
              <a:buNone/>
              <a:defRPr sz="14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Rectangle 7"/>
          <p:cNvSpPr>
            <a:spLocks noGrp="1" noChangeArrowheads="1"/>
          </p:cNvSpPr>
          <p:nvPr>
            <p:ph type="ftr" sz="quarter" idx="10"/>
          </p:nvPr>
        </p:nvSpPr>
        <p:spPr>
          <a:xfrm>
            <a:off x="1845579" y="6597650"/>
            <a:ext cx="6542772" cy="260350"/>
          </a:xfrm>
          <a:ln/>
        </p:spPr>
        <p:txBody>
          <a:bodyPr/>
          <a:lstStyle>
            <a:lvl1pPr>
              <a:defRPr/>
            </a:lvl1pPr>
          </a:lstStyle>
          <a:p>
            <a:pPr>
              <a:defRPr/>
            </a:pPr>
            <a:r>
              <a:rPr lang="en-US"/>
              <a:t>The SPICA infrared space observatory - P. Roelfsema - Ithaca/June/2017</a:t>
            </a:r>
          </a:p>
        </p:txBody>
      </p:sp>
      <p:sp>
        <p:nvSpPr>
          <p:cNvPr id="6" name="Rectangle 6"/>
          <p:cNvSpPr>
            <a:spLocks noGrp="1" noChangeArrowheads="1"/>
          </p:cNvSpPr>
          <p:nvPr>
            <p:ph type="sldNum" sz="quarter" idx="11"/>
          </p:nvPr>
        </p:nvSpPr>
        <p:spPr>
          <a:ln/>
        </p:spPr>
        <p:txBody>
          <a:bodyPr/>
          <a:lstStyle>
            <a:lvl1pPr>
              <a:defRPr/>
            </a:lvl1pPr>
          </a:lstStyle>
          <a:p>
            <a:pPr>
              <a:defRPr/>
            </a:pPr>
            <a:fld id="{217FF48B-70F4-4AEE-B0F1-09E0BC59FA24}"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dirty="0"/>
              <a:t>Click to edit Master title style</a:t>
            </a:r>
            <a:endParaRPr lang="en-GB" dirty="0"/>
          </a:p>
        </p:txBody>
      </p:sp>
      <p:sp>
        <p:nvSpPr>
          <p:cNvPr id="3" name="Vertical Text Placeholder 2"/>
          <p:cNvSpPr>
            <a:spLocks noGrp="1"/>
          </p:cNvSpPr>
          <p:nvPr>
            <p:ph type="body" orient="vert" idx="1"/>
          </p:nvPr>
        </p:nvSpPr>
        <p:spPr/>
        <p:txBody>
          <a:bodyPr vert="eaVert"/>
          <a:lstStyle>
            <a:lvl1pPr>
              <a:buClr>
                <a:schemeClr val="tx2"/>
              </a:buClr>
              <a:buSzPct val="80000"/>
              <a:buFontTx/>
              <a:buChar char="•"/>
              <a:defRPr>
                <a:solidFill>
                  <a:schemeClr val="tx2"/>
                </a:solidFill>
                <a:effectLst/>
              </a:defRPr>
            </a:lvl1pPr>
            <a:lvl2pPr>
              <a:buClr>
                <a:schemeClr val="tx2"/>
              </a:buClr>
              <a:buSzPct val="80000"/>
              <a:buFontTx/>
              <a:buChar char="•"/>
              <a:defRPr>
                <a:solidFill>
                  <a:schemeClr val="tx2"/>
                </a:solidFill>
                <a:effectLst/>
              </a:defRPr>
            </a:lvl2pPr>
            <a:lvl3pPr>
              <a:buClr>
                <a:schemeClr val="tx2"/>
              </a:buClr>
              <a:buSzPct val="80000"/>
              <a:buFontTx/>
              <a:buChar char="•"/>
              <a:defRPr>
                <a:solidFill>
                  <a:schemeClr val="tx2"/>
                </a:solidFill>
                <a:effectLst/>
              </a:defRPr>
            </a:lvl3pPr>
            <a:lvl4pPr>
              <a:buClr>
                <a:schemeClr val="tx2"/>
              </a:buClr>
              <a:buSzPct val="80000"/>
              <a:buFontTx/>
              <a:buChar char="•"/>
              <a:defRPr>
                <a:solidFill>
                  <a:schemeClr val="tx2"/>
                </a:solidFill>
                <a:effectLst/>
              </a:defRPr>
            </a:lvl4pPr>
            <a:lvl5pPr>
              <a:buClr>
                <a:schemeClr val="tx2"/>
              </a:buClr>
              <a:buSzPct val="80000"/>
              <a:buFontTx/>
              <a:buChar char="•"/>
              <a:defRPr>
                <a:solidFill>
                  <a:schemeClr val="tx2"/>
                </a:solidFill>
                <a:effect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7"/>
          <p:cNvSpPr>
            <a:spLocks noGrp="1" noChangeArrowheads="1"/>
          </p:cNvSpPr>
          <p:nvPr>
            <p:ph type="ftr" sz="quarter" idx="10"/>
          </p:nvPr>
        </p:nvSpPr>
        <p:spPr>
          <a:xfrm>
            <a:off x="1845579" y="6597650"/>
            <a:ext cx="6542772" cy="260350"/>
          </a:xfrm>
          <a:ln/>
        </p:spPr>
        <p:txBody>
          <a:bodyPr/>
          <a:lstStyle>
            <a:lvl1pPr>
              <a:defRPr/>
            </a:lvl1pPr>
          </a:lstStyle>
          <a:p>
            <a:pPr>
              <a:defRPr/>
            </a:pPr>
            <a:r>
              <a:rPr lang="en-US"/>
              <a:t>The SPICA infrared space observatory - P. Roelfsema - Ithaca/June/2017</a:t>
            </a:r>
          </a:p>
        </p:txBody>
      </p:sp>
      <p:sp>
        <p:nvSpPr>
          <p:cNvPr id="5" name="Rectangle 6"/>
          <p:cNvSpPr>
            <a:spLocks noGrp="1" noChangeArrowheads="1"/>
          </p:cNvSpPr>
          <p:nvPr>
            <p:ph type="sldNum" sz="quarter" idx="11"/>
          </p:nvPr>
        </p:nvSpPr>
        <p:spPr>
          <a:ln/>
        </p:spPr>
        <p:txBody>
          <a:bodyPr/>
          <a:lstStyle>
            <a:lvl1pPr>
              <a:defRPr/>
            </a:lvl1pPr>
          </a:lstStyle>
          <a:p>
            <a:pPr>
              <a:defRPr/>
            </a:pPr>
            <a:fld id="{179089D8-8E1E-4409-8371-B407E3AC7062}"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9100" y="260350"/>
            <a:ext cx="2195513" cy="5976962"/>
          </a:xfrm>
        </p:spPr>
        <p:txBody>
          <a:bodyPr vert="eaVert"/>
          <a:lstStyle>
            <a:lvl1pPr>
              <a:defRPr>
                <a:effectLst/>
              </a:defRPr>
            </a:lvl1pPr>
          </a:lstStyle>
          <a:p>
            <a:r>
              <a:rPr lang="en-US" dirty="0"/>
              <a:t>Click to edit Master title style</a:t>
            </a:r>
            <a:endParaRPr lang="en-GB" dirty="0"/>
          </a:p>
        </p:txBody>
      </p:sp>
      <p:sp>
        <p:nvSpPr>
          <p:cNvPr id="3" name="Vertical Text Placeholder 2"/>
          <p:cNvSpPr>
            <a:spLocks noGrp="1"/>
          </p:cNvSpPr>
          <p:nvPr>
            <p:ph type="body" orient="vert" idx="1"/>
          </p:nvPr>
        </p:nvSpPr>
        <p:spPr>
          <a:xfrm>
            <a:off x="179388" y="260350"/>
            <a:ext cx="6437312" cy="5976962"/>
          </a:xfrm>
        </p:spPr>
        <p:txBody>
          <a:bodyPr vert="eaVert"/>
          <a:lstStyle>
            <a:lvl1pPr>
              <a:buClr>
                <a:schemeClr val="tx2"/>
              </a:buClr>
              <a:buSzPct val="80000"/>
              <a:buFontTx/>
              <a:buChar char="•"/>
              <a:defRPr>
                <a:solidFill>
                  <a:schemeClr val="tx2"/>
                </a:solidFill>
                <a:effectLst/>
              </a:defRPr>
            </a:lvl1pPr>
            <a:lvl2pPr>
              <a:buClr>
                <a:schemeClr val="tx2"/>
              </a:buClr>
              <a:buSzPct val="80000"/>
              <a:buFontTx/>
              <a:buChar char="•"/>
              <a:defRPr>
                <a:solidFill>
                  <a:schemeClr val="tx2"/>
                </a:solidFill>
                <a:effectLst/>
              </a:defRPr>
            </a:lvl2pPr>
            <a:lvl3pPr>
              <a:buClr>
                <a:schemeClr val="tx2"/>
              </a:buClr>
              <a:buSzPct val="80000"/>
              <a:buFontTx/>
              <a:buChar char="•"/>
              <a:defRPr>
                <a:solidFill>
                  <a:schemeClr val="tx2"/>
                </a:solidFill>
                <a:effectLst/>
              </a:defRPr>
            </a:lvl3pPr>
            <a:lvl4pPr>
              <a:buClr>
                <a:schemeClr val="tx2"/>
              </a:buClr>
              <a:buSzPct val="80000"/>
              <a:buFontTx/>
              <a:buChar char="•"/>
              <a:defRPr>
                <a:solidFill>
                  <a:schemeClr val="tx2"/>
                </a:solidFill>
                <a:effectLst/>
              </a:defRPr>
            </a:lvl4pPr>
            <a:lvl5pPr>
              <a:buClr>
                <a:schemeClr val="tx2"/>
              </a:buClr>
              <a:buSzPct val="80000"/>
              <a:buFontTx/>
              <a:buChar char="•"/>
              <a:defRPr>
                <a:solidFill>
                  <a:schemeClr val="tx2"/>
                </a:solidFill>
                <a:effect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7"/>
          <p:cNvSpPr>
            <a:spLocks noGrp="1" noChangeArrowheads="1"/>
          </p:cNvSpPr>
          <p:nvPr>
            <p:ph type="ftr" sz="quarter" idx="10"/>
          </p:nvPr>
        </p:nvSpPr>
        <p:spPr>
          <a:xfrm>
            <a:off x="1786855" y="6597650"/>
            <a:ext cx="6601495" cy="260350"/>
          </a:xfrm>
          <a:ln/>
        </p:spPr>
        <p:txBody>
          <a:bodyPr/>
          <a:lstStyle>
            <a:lvl1pPr>
              <a:defRPr/>
            </a:lvl1pPr>
          </a:lstStyle>
          <a:p>
            <a:pPr>
              <a:defRPr/>
            </a:pPr>
            <a:r>
              <a:rPr lang="en-US"/>
              <a:t>The SPICA infrared space observatory - P. Roelfsema - Ithaca/June/2017</a:t>
            </a:r>
          </a:p>
        </p:txBody>
      </p:sp>
      <p:sp>
        <p:nvSpPr>
          <p:cNvPr id="5" name="Rectangle 6"/>
          <p:cNvSpPr>
            <a:spLocks noGrp="1" noChangeArrowheads="1"/>
          </p:cNvSpPr>
          <p:nvPr>
            <p:ph type="sldNum" sz="quarter" idx="11"/>
          </p:nvPr>
        </p:nvSpPr>
        <p:spPr>
          <a:ln/>
        </p:spPr>
        <p:txBody>
          <a:bodyPr/>
          <a:lstStyle>
            <a:lvl1pPr>
              <a:defRPr/>
            </a:lvl1pPr>
          </a:lstStyle>
          <a:p>
            <a:pPr>
              <a:defRPr/>
            </a:pPr>
            <a:fld id="{61C76734-9BF7-4F44-9CFF-64C1B52AF3DE}"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6147" name="Picture 3" descr="G:\SAFARI\Plan D\M5\Pictures\SPICA2 transparent.gif"/>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1072090">
            <a:off x="1604354" y="202680"/>
            <a:ext cx="5527867" cy="5146147"/>
          </a:xfrm>
          <a:prstGeom prst="rect">
            <a:avLst/>
          </a:prstGeom>
          <a:noFill/>
          <a:extLst>
            <a:ext uri="{909E8E84-426E-40DD-AFC4-6F175D3DCCD1}">
              <a14:hiddenFill xmlns:a14="http://schemas.microsoft.com/office/drawing/2010/main">
                <a:solidFill>
                  <a:srgbClr val="FFFFFF"/>
                </a:solidFill>
              </a14:hiddenFill>
            </a:ext>
          </a:extLst>
        </p:spPr>
      </p:pic>
      <p:sp>
        <p:nvSpPr>
          <p:cNvPr id="404483" name="Rectangle 3"/>
          <p:cNvSpPr>
            <a:spLocks noGrp="1" noChangeArrowheads="1"/>
          </p:cNvSpPr>
          <p:nvPr>
            <p:ph type="subTitle" sz="quarter" idx="1"/>
          </p:nvPr>
        </p:nvSpPr>
        <p:spPr>
          <a:xfrm>
            <a:off x="755650" y="2565400"/>
            <a:ext cx="7632700" cy="2016125"/>
          </a:xfrm>
        </p:spPr>
        <p:txBody>
          <a:bodyPr/>
          <a:lstStyle>
            <a:lvl1pPr marL="0" indent="0">
              <a:buFontTx/>
              <a:buNone/>
              <a:defRPr/>
            </a:lvl1pPr>
          </a:lstStyle>
          <a:p>
            <a:r>
              <a:rPr lang="en-US"/>
              <a:t>Click to edit Master subtitle style</a:t>
            </a:r>
            <a:endParaRPr lang="en-US" dirty="0"/>
          </a:p>
        </p:txBody>
      </p:sp>
      <p:sp>
        <p:nvSpPr>
          <p:cNvPr id="404484" name="Rectangle 4"/>
          <p:cNvSpPr>
            <a:spLocks noGrp="1" noChangeArrowheads="1"/>
          </p:cNvSpPr>
          <p:nvPr>
            <p:ph type="ctrTitle" sz="quarter"/>
          </p:nvPr>
        </p:nvSpPr>
        <p:spPr>
          <a:xfrm>
            <a:off x="755650" y="908050"/>
            <a:ext cx="7627938" cy="1368425"/>
          </a:xfrm>
        </p:spPr>
        <p:txBody>
          <a:bodyPr anchor="b"/>
          <a:lstStyle>
            <a:lvl1pPr>
              <a:defRPr sz="2800"/>
            </a:lvl1pPr>
          </a:lstStyle>
          <a:p>
            <a:r>
              <a:rPr lang="en-US"/>
              <a:t>Click to edit Master title style</a:t>
            </a:r>
            <a:endParaRPr lang="en-US" dirty="0"/>
          </a:p>
        </p:txBody>
      </p:sp>
    </p:spTree>
    <p:extLst>
      <p:ext uri="{BB962C8B-B14F-4D97-AF65-F5344CB8AC3E}">
        <p14:creationId xmlns:p14="http://schemas.microsoft.com/office/powerpoint/2010/main" val="2256111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a:t>Click to edit Master title style</a:t>
            </a:r>
            <a:endParaRPr lang="en-GB" dirty="0"/>
          </a:p>
        </p:txBody>
      </p:sp>
      <p:sp>
        <p:nvSpPr>
          <p:cNvPr id="3" name="Content Placeholder 2"/>
          <p:cNvSpPr>
            <a:spLocks noGrp="1"/>
          </p:cNvSpPr>
          <p:nvPr>
            <p:ph idx="1"/>
          </p:nvPr>
        </p:nvSpPr>
        <p:spPr>
          <a:xfrm>
            <a:off x="179512" y="1124744"/>
            <a:ext cx="8785225" cy="5111774"/>
          </a:xfrm>
        </p:spPr>
        <p:txBody>
          <a:bodyPr/>
          <a:lstStyle>
            <a:lvl1pPr>
              <a:buClr>
                <a:schemeClr val="tx2"/>
              </a:buClr>
              <a:buSzPct val="80000"/>
              <a:buFontTx/>
              <a:buChar char="•"/>
              <a:defRPr>
                <a:solidFill>
                  <a:schemeClr val="tx2"/>
                </a:solidFill>
                <a:effectLst/>
              </a:defRPr>
            </a:lvl1pPr>
            <a:lvl2pPr>
              <a:buClr>
                <a:schemeClr val="tx2"/>
              </a:buClr>
              <a:buSzPct val="80000"/>
              <a:buFontTx/>
              <a:buChar char="•"/>
              <a:defRPr>
                <a:solidFill>
                  <a:schemeClr val="tx2"/>
                </a:solidFill>
                <a:effectLst/>
              </a:defRPr>
            </a:lvl2pPr>
            <a:lvl3pPr>
              <a:buClr>
                <a:schemeClr val="tx2"/>
              </a:buClr>
              <a:buSzPct val="80000"/>
              <a:buFontTx/>
              <a:buChar char="•"/>
              <a:defRPr>
                <a:solidFill>
                  <a:schemeClr val="tx2"/>
                </a:solidFill>
                <a:effectLst/>
              </a:defRPr>
            </a:lvl3pPr>
            <a:lvl4pPr>
              <a:buClr>
                <a:schemeClr val="tx2"/>
              </a:buClr>
              <a:buSzPct val="80000"/>
              <a:buFontTx/>
              <a:buChar char="•"/>
              <a:defRPr>
                <a:solidFill>
                  <a:schemeClr val="tx2"/>
                </a:solidFill>
                <a:effectLst/>
              </a:defRPr>
            </a:lvl4pPr>
            <a:lvl5pPr>
              <a:buClr>
                <a:schemeClr val="tx2"/>
              </a:buClr>
              <a:buSzPct val="80000"/>
              <a:buFontTx/>
              <a:buChar char="•"/>
              <a:defRPr>
                <a:solidFill>
                  <a:schemeClr val="tx2"/>
                </a:solidFill>
                <a:effect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Rectangle 7"/>
          <p:cNvSpPr>
            <a:spLocks noGrp="1" noChangeArrowheads="1"/>
          </p:cNvSpPr>
          <p:nvPr>
            <p:ph type="ftr" sz="quarter" idx="10"/>
          </p:nvPr>
        </p:nvSpPr>
        <p:spPr>
          <a:xfrm>
            <a:off x="1795245" y="6603850"/>
            <a:ext cx="6593106" cy="260350"/>
          </a:xfrm>
          <a:ln/>
        </p:spPr>
        <p:txBody>
          <a:bodyPr/>
          <a:lstStyle>
            <a:lvl1pPr>
              <a:defRPr/>
            </a:lvl1pPr>
          </a:lstStyle>
          <a:p>
            <a:pPr>
              <a:defRPr/>
            </a:pPr>
            <a:r>
              <a:rPr lang="en-US"/>
              <a:t>The SPICA infrared space observatory - P. Roelfsema - Ithaca/June/2017</a:t>
            </a:r>
          </a:p>
        </p:txBody>
      </p:sp>
      <p:sp>
        <p:nvSpPr>
          <p:cNvPr id="5" name="Rectangle 6"/>
          <p:cNvSpPr>
            <a:spLocks noGrp="1" noChangeArrowheads="1"/>
          </p:cNvSpPr>
          <p:nvPr>
            <p:ph type="sldNum" sz="quarter" idx="11"/>
          </p:nvPr>
        </p:nvSpPr>
        <p:spPr>
          <a:xfrm>
            <a:off x="8459788" y="6603850"/>
            <a:ext cx="504825" cy="260350"/>
          </a:xfrm>
          <a:ln/>
        </p:spPr>
        <p:txBody>
          <a:bodyPr/>
          <a:lstStyle>
            <a:lvl1pPr>
              <a:defRPr/>
            </a:lvl1pPr>
          </a:lstStyle>
          <a:p>
            <a:pPr>
              <a:defRPr/>
            </a:pPr>
            <a:fld id="{6B04ACD0-9CA4-495C-8459-966B8D246C55}"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effectLst/>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effectLst/>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Edit Master text styles</a:t>
            </a:r>
          </a:p>
        </p:txBody>
      </p:sp>
      <p:sp>
        <p:nvSpPr>
          <p:cNvPr id="4" name="Rectangle 7"/>
          <p:cNvSpPr>
            <a:spLocks noGrp="1" noChangeArrowheads="1"/>
          </p:cNvSpPr>
          <p:nvPr>
            <p:ph type="ftr" sz="quarter" idx="10"/>
          </p:nvPr>
        </p:nvSpPr>
        <p:spPr>
          <a:xfrm>
            <a:off x="1803633" y="6597650"/>
            <a:ext cx="6584717" cy="260350"/>
          </a:xfrm>
          <a:ln/>
        </p:spPr>
        <p:txBody>
          <a:bodyPr/>
          <a:lstStyle>
            <a:lvl1pPr>
              <a:defRPr/>
            </a:lvl1pPr>
          </a:lstStyle>
          <a:p>
            <a:pPr>
              <a:defRPr/>
            </a:pPr>
            <a:r>
              <a:rPr lang="en-US"/>
              <a:t>The SPICA infrared space observatory - P. Roelfsema - Ithaca/June/2017</a:t>
            </a:r>
          </a:p>
        </p:txBody>
      </p:sp>
      <p:sp>
        <p:nvSpPr>
          <p:cNvPr id="5" name="Rectangle 6"/>
          <p:cNvSpPr>
            <a:spLocks noGrp="1" noChangeArrowheads="1"/>
          </p:cNvSpPr>
          <p:nvPr>
            <p:ph type="sldNum" sz="quarter" idx="11"/>
          </p:nvPr>
        </p:nvSpPr>
        <p:spPr>
          <a:ln/>
        </p:spPr>
        <p:txBody>
          <a:bodyPr/>
          <a:lstStyle>
            <a:lvl1pPr>
              <a:defRPr/>
            </a:lvl1pPr>
          </a:lstStyle>
          <a:p>
            <a:pPr>
              <a:defRPr/>
            </a:pPr>
            <a:fld id="{E73D1E89-9FB2-40C1-9645-FD0DE7D7E244}"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dirty="0"/>
              <a:t>Click to edit Master title style</a:t>
            </a:r>
            <a:endParaRPr lang="en-GB" dirty="0"/>
          </a:p>
        </p:txBody>
      </p:sp>
      <p:sp>
        <p:nvSpPr>
          <p:cNvPr id="3" name="Content Placeholder 2"/>
          <p:cNvSpPr>
            <a:spLocks noGrp="1"/>
          </p:cNvSpPr>
          <p:nvPr>
            <p:ph sz="half" idx="1"/>
          </p:nvPr>
        </p:nvSpPr>
        <p:spPr>
          <a:xfrm>
            <a:off x="179388" y="1125538"/>
            <a:ext cx="4316412" cy="5111774"/>
          </a:xfrm>
        </p:spPr>
        <p:txBody>
          <a:bodyPr/>
          <a:lstStyle>
            <a:lvl1pPr>
              <a:buClr>
                <a:schemeClr val="tx2"/>
              </a:buClr>
              <a:buSzPct val="80000"/>
              <a:buFontTx/>
              <a:buChar char="•"/>
              <a:defRPr sz="2800">
                <a:solidFill>
                  <a:schemeClr val="tx2"/>
                </a:solidFill>
                <a:effectLst/>
              </a:defRPr>
            </a:lvl1pPr>
            <a:lvl2pPr>
              <a:buClr>
                <a:schemeClr val="tx2"/>
              </a:buClr>
              <a:buSzPct val="80000"/>
              <a:buFontTx/>
              <a:buChar char="•"/>
              <a:defRPr sz="2400">
                <a:solidFill>
                  <a:schemeClr val="tx2"/>
                </a:solidFill>
                <a:effectLst/>
              </a:defRPr>
            </a:lvl2pPr>
            <a:lvl3pPr>
              <a:buClr>
                <a:schemeClr val="tx2"/>
              </a:buClr>
              <a:buSzPct val="80000"/>
              <a:buFontTx/>
              <a:buChar char="•"/>
              <a:defRPr sz="2000">
                <a:solidFill>
                  <a:schemeClr val="tx2"/>
                </a:solidFill>
                <a:effectLst/>
              </a:defRPr>
            </a:lvl3pPr>
            <a:lvl4pPr>
              <a:buClr>
                <a:schemeClr val="tx2"/>
              </a:buClr>
              <a:buSzPct val="80000"/>
              <a:buFontTx/>
              <a:buChar char="•"/>
              <a:defRPr sz="1800">
                <a:solidFill>
                  <a:schemeClr val="tx2"/>
                </a:solidFill>
                <a:effectLst/>
              </a:defRPr>
            </a:lvl4pPr>
            <a:lvl5pPr>
              <a:buClr>
                <a:schemeClr val="tx2"/>
              </a:buClr>
              <a:buSzPct val="80000"/>
              <a:buFontTx/>
              <a:buChar char="•"/>
              <a:defRPr sz="1800">
                <a:solidFill>
                  <a:schemeClr val="tx2"/>
                </a:solidFill>
                <a:effectLst/>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125538"/>
            <a:ext cx="4316413" cy="5111774"/>
          </a:xfrm>
        </p:spPr>
        <p:txBody>
          <a:bodyPr/>
          <a:lstStyle>
            <a:lvl1pPr>
              <a:buClr>
                <a:schemeClr val="tx2"/>
              </a:buClr>
              <a:buSzPct val="80000"/>
              <a:buFontTx/>
              <a:buChar char="•"/>
              <a:defRPr sz="2800">
                <a:solidFill>
                  <a:schemeClr val="tx2"/>
                </a:solidFill>
                <a:effectLst/>
              </a:defRPr>
            </a:lvl1pPr>
            <a:lvl2pPr>
              <a:buClr>
                <a:schemeClr val="tx2"/>
              </a:buClr>
              <a:buSzPct val="80000"/>
              <a:buFontTx/>
              <a:buChar char="•"/>
              <a:defRPr sz="2400">
                <a:solidFill>
                  <a:schemeClr val="tx2"/>
                </a:solidFill>
                <a:effectLst/>
              </a:defRPr>
            </a:lvl2pPr>
            <a:lvl3pPr>
              <a:buClr>
                <a:schemeClr val="tx2"/>
              </a:buClr>
              <a:buSzPct val="80000"/>
              <a:buFontTx/>
              <a:buChar char="•"/>
              <a:defRPr sz="2000">
                <a:solidFill>
                  <a:schemeClr val="tx2"/>
                </a:solidFill>
                <a:effectLst/>
              </a:defRPr>
            </a:lvl3pPr>
            <a:lvl4pPr>
              <a:buClr>
                <a:schemeClr val="tx2"/>
              </a:buClr>
              <a:buSzPct val="80000"/>
              <a:buFontTx/>
              <a:buChar char="•"/>
              <a:defRPr sz="1800">
                <a:solidFill>
                  <a:schemeClr val="tx2"/>
                </a:solidFill>
                <a:effectLst/>
              </a:defRPr>
            </a:lvl4pPr>
            <a:lvl5pPr>
              <a:buClr>
                <a:schemeClr val="tx2"/>
              </a:buClr>
              <a:buSzPct val="80000"/>
              <a:buFontTx/>
              <a:buChar char="•"/>
              <a:defRPr sz="1800">
                <a:solidFill>
                  <a:schemeClr val="tx2"/>
                </a:solidFill>
                <a:effectLst/>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Rectangle 7"/>
          <p:cNvSpPr>
            <a:spLocks noGrp="1" noChangeArrowheads="1"/>
          </p:cNvSpPr>
          <p:nvPr>
            <p:ph type="ftr" sz="quarter" idx="10"/>
          </p:nvPr>
        </p:nvSpPr>
        <p:spPr>
          <a:xfrm>
            <a:off x="1828801" y="6597650"/>
            <a:ext cx="6559550" cy="260350"/>
          </a:xfrm>
          <a:ln/>
        </p:spPr>
        <p:txBody>
          <a:bodyPr/>
          <a:lstStyle>
            <a:lvl1pPr>
              <a:defRPr/>
            </a:lvl1pPr>
          </a:lstStyle>
          <a:p>
            <a:pPr>
              <a:defRPr/>
            </a:pPr>
            <a:r>
              <a:rPr lang="en-US"/>
              <a:t>The SPICA infrared space observatory - P. Roelfsema - Ithaca/June/2017</a:t>
            </a:r>
          </a:p>
        </p:txBody>
      </p:sp>
      <p:sp>
        <p:nvSpPr>
          <p:cNvPr id="6" name="Rectangle 6"/>
          <p:cNvSpPr>
            <a:spLocks noGrp="1" noChangeArrowheads="1"/>
          </p:cNvSpPr>
          <p:nvPr>
            <p:ph type="sldNum" sz="quarter" idx="11"/>
          </p:nvPr>
        </p:nvSpPr>
        <p:spPr>
          <a:ln/>
        </p:spPr>
        <p:txBody>
          <a:bodyPr/>
          <a:lstStyle>
            <a:lvl1pPr>
              <a:defRPr/>
            </a:lvl1pPr>
          </a:lstStyle>
          <a:p>
            <a:pPr>
              <a:defRPr/>
            </a:pPr>
            <a:fld id="{F49EBBAB-F877-470F-8A51-17C6C29B3BC4}"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effectLst/>
              </a:defRPr>
            </a:lvl1pPr>
          </a:lstStyle>
          <a:p>
            <a:r>
              <a:rPr lang="en-US" dirty="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457200" y="2174874"/>
            <a:ext cx="4040188" cy="4062437"/>
          </a:xfrm>
        </p:spPr>
        <p:txBody>
          <a:bodyPr/>
          <a:lstStyle>
            <a:lvl1pPr>
              <a:buClr>
                <a:schemeClr val="tx2"/>
              </a:buClr>
              <a:buSzPct val="80000"/>
              <a:buFont typeface="Arial" pitchFamily="34" charset="0"/>
              <a:buChar char="•"/>
              <a:defRPr sz="2400">
                <a:solidFill>
                  <a:schemeClr val="tx2"/>
                </a:solidFill>
                <a:effectLst/>
              </a:defRPr>
            </a:lvl1pPr>
            <a:lvl2pPr>
              <a:buClr>
                <a:schemeClr val="tx2"/>
              </a:buClr>
              <a:buSzPct val="80000"/>
              <a:buFont typeface="Arial" pitchFamily="34" charset="0"/>
              <a:buChar char="•"/>
              <a:defRPr sz="2000">
                <a:solidFill>
                  <a:schemeClr val="tx2"/>
                </a:solidFill>
                <a:effectLst/>
              </a:defRPr>
            </a:lvl2pPr>
            <a:lvl3pPr>
              <a:buClr>
                <a:schemeClr val="tx2"/>
              </a:buClr>
              <a:buSzPct val="80000"/>
              <a:buFont typeface="Arial" pitchFamily="34" charset="0"/>
              <a:buChar char="•"/>
              <a:defRPr sz="1800">
                <a:solidFill>
                  <a:schemeClr val="tx2"/>
                </a:solidFill>
                <a:effectLst/>
              </a:defRPr>
            </a:lvl3pPr>
            <a:lvl4pPr>
              <a:buClr>
                <a:schemeClr val="tx2"/>
              </a:buClr>
              <a:buSzPct val="80000"/>
              <a:buFont typeface="Arial" pitchFamily="34" charset="0"/>
              <a:buChar char="•"/>
              <a:defRPr sz="1600">
                <a:solidFill>
                  <a:schemeClr val="tx2"/>
                </a:solidFill>
                <a:effectLst/>
              </a:defRPr>
            </a:lvl4pPr>
            <a:lvl5pPr>
              <a:buClr>
                <a:schemeClr val="tx2"/>
              </a:buClr>
              <a:buSzPct val="80000"/>
              <a:buFont typeface="Arial" pitchFamily="34" charset="0"/>
              <a:buChar char="•"/>
              <a:defRPr sz="1600">
                <a:solidFill>
                  <a:schemeClr val="tx2"/>
                </a:solidFill>
                <a:effectLst/>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4645025" y="2174874"/>
            <a:ext cx="4041775" cy="4062437"/>
          </a:xfrm>
        </p:spPr>
        <p:txBody>
          <a:bodyPr/>
          <a:lstStyle>
            <a:lvl1pPr>
              <a:buClr>
                <a:schemeClr val="tx2"/>
              </a:buClr>
              <a:buSzPct val="80000"/>
              <a:buFont typeface="Arial" pitchFamily="34" charset="0"/>
              <a:buChar char="•"/>
              <a:defRPr sz="2400">
                <a:solidFill>
                  <a:schemeClr val="tx2"/>
                </a:solidFill>
                <a:effectLst/>
              </a:defRPr>
            </a:lvl1pPr>
            <a:lvl2pPr>
              <a:buClr>
                <a:schemeClr val="tx2"/>
              </a:buClr>
              <a:buSzPct val="80000"/>
              <a:buFont typeface="Arial" pitchFamily="34" charset="0"/>
              <a:buChar char="•"/>
              <a:defRPr sz="2000">
                <a:solidFill>
                  <a:schemeClr val="tx2"/>
                </a:solidFill>
                <a:effectLst/>
              </a:defRPr>
            </a:lvl2pPr>
            <a:lvl3pPr>
              <a:buClr>
                <a:schemeClr val="tx2"/>
              </a:buClr>
              <a:buSzPct val="80000"/>
              <a:buFont typeface="Arial" pitchFamily="34" charset="0"/>
              <a:buChar char="•"/>
              <a:defRPr sz="1800">
                <a:solidFill>
                  <a:schemeClr val="tx2"/>
                </a:solidFill>
                <a:effectLst/>
              </a:defRPr>
            </a:lvl3pPr>
            <a:lvl4pPr>
              <a:buClr>
                <a:schemeClr val="tx2"/>
              </a:buClr>
              <a:buSzPct val="80000"/>
              <a:buFont typeface="Arial" pitchFamily="34" charset="0"/>
              <a:buChar char="•"/>
              <a:defRPr sz="1600">
                <a:solidFill>
                  <a:schemeClr val="tx2"/>
                </a:solidFill>
                <a:effectLst/>
              </a:defRPr>
            </a:lvl4pPr>
            <a:lvl5pPr>
              <a:buClr>
                <a:schemeClr val="tx2"/>
              </a:buClr>
              <a:buSzPct val="80000"/>
              <a:buFont typeface="Arial" pitchFamily="34" charset="0"/>
              <a:buChar char="•"/>
              <a:defRPr sz="1600">
                <a:solidFill>
                  <a:schemeClr val="tx2"/>
                </a:solidFill>
                <a:effectLst/>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7"/>
          <p:cNvSpPr>
            <a:spLocks noGrp="1" noChangeArrowheads="1"/>
          </p:cNvSpPr>
          <p:nvPr>
            <p:ph type="ftr" sz="quarter" idx="10"/>
          </p:nvPr>
        </p:nvSpPr>
        <p:spPr>
          <a:xfrm>
            <a:off x="1795245" y="6597650"/>
            <a:ext cx="6593106" cy="260350"/>
          </a:xfrm>
          <a:ln/>
        </p:spPr>
        <p:txBody>
          <a:bodyPr/>
          <a:lstStyle>
            <a:lvl1pPr>
              <a:defRPr/>
            </a:lvl1pPr>
          </a:lstStyle>
          <a:p>
            <a:pPr>
              <a:defRPr/>
            </a:pPr>
            <a:r>
              <a:rPr lang="en-US"/>
              <a:t>The SPICA infrared space observatory - P. Roelfsema - Ithaca/June/2017</a:t>
            </a:r>
          </a:p>
        </p:txBody>
      </p:sp>
      <p:sp>
        <p:nvSpPr>
          <p:cNvPr id="8" name="Rectangle 6"/>
          <p:cNvSpPr>
            <a:spLocks noGrp="1" noChangeArrowheads="1"/>
          </p:cNvSpPr>
          <p:nvPr>
            <p:ph type="sldNum" sz="quarter" idx="11"/>
          </p:nvPr>
        </p:nvSpPr>
        <p:spPr>
          <a:ln/>
        </p:spPr>
        <p:txBody>
          <a:bodyPr/>
          <a:lstStyle>
            <a:lvl1pPr>
              <a:defRPr/>
            </a:lvl1pPr>
          </a:lstStyle>
          <a:p>
            <a:pPr>
              <a:defRPr/>
            </a:pPr>
            <a:fld id="{7C53B223-6199-4D67-927A-B8297CAFFC57}"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dirty="0"/>
              <a:t>Click to edit Master title style</a:t>
            </a:r>
            <a:endParaRPr lang="en-GB" dirty="0"/>
          </a:p>
        </p:txBody>
      </p:sp>
      <p:sp>
        <p:nvSpPr>
          <p:cNvPr id="3" name="Rectangle 7"/>
          <p:cNvSpPr>
            <a:spLocks noGrp="1" noChangeArrowheads="1"/>
          </p:cNvSpPr>
          <p:nvPr>
            <p:ph type="ftr" sz="quarter" idx="10"/>
          </p:nvPr>
        </p:nvSpPr>
        <p:spPr>
          <a:xfrm>
            <a:off x="1770077" y="6597650"/>
            <a:ext cx="6618273" cy="260350"/>
          </a:xfrm>
          <a:ln/>
        </p:spPr>
        <p:txBody>
          <a:bodyPr/>
          <a:lstStyle>
            <a:lvl1pPr>
              <a:defRPr/>
            </a:lvl1pPr>
          </a:lstStyle>
          <a:p>
            <a:pPr>
              <a:defRPr/>
            </a:pPr>
            <a:r>
              <a:rPr lang="en-US"/>
              <a:t>The SPICA infrared space observatory - P. Roelfsema - Ithaca/June/2017</a:t>
            </a:r>
          </a:p>
        </p:txBody>
      </p:sp>
      <p:sp>
        <p:nvSpPr>
          <p:cNvPr id="4" name="Rectangle 6"/>
          <p:cNvSpPr>
            <a:spLocks noGrp="1" noChangeArrowheads="1"/>
          </p:cNvSpPr>
          <p:nvPr>
            <p:ph type="sldNum" sz="quarter" idx="11"/>
          </p:nvPr>
        </p:nvSpPr>
        <p:spPr>
          <a:ln/>
        </p:spPr>
        <p:txBody>
          <a:bodyPr/>
          <a:lstStyle>
            <a:lvl1pPr>
              <a:defRPr/>
            </a:lvl1pPr>
          </a:lstStyle>
          <a:p>
            <a:pPr>
              <a:defRPr/>
            </a:pPr>
            <a:fld id="{8BCABF69-FC49-4461-8924-F868E5F175FE}"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xfrm>
            <a:off x="1803633" y="6597650"/>
            <a:ext cx="6584717" cy="260350"/>
          </a:xfrm>
          <a:ln/>
        </p:spPr>
        <p:txBody>
          <a:bodyPr/>
          <a:lstStyle>
            <a:lvl1pPr>
              <a:defRPr/>
            </a:lvl1pPr>
          </a:lstStyle>
          <a:p>
            <a:pPr>
              <a:defRPr/>
            </a:pPr>
            <a:r>
              <a:rPr lang="en-US"/>
              <a:t>The SPICA infrared space observatory - P. Roelfsema - Ithaca/June/2017</a:t>
            </a:r>
          </a:p>
        </p:txBody>
      </p:sp>
      <p:sp>
        <p:nvSpPr>
          <p:cNvPr id="3" name="Rectangle 6"/>
          <p:cNvSpPr>
            <a:spLocks noGrp="1" noChangeArrowheads="1"/>
          </p:cNvSpPr>
          <p:nvPr>
            <p:ph type="sldNum" sz="quarter" idx="11"/>
          </p:nvPr>
        </p:nvSpPr>
        <p:spPr>
          <a:ln/>
        </p:spPr>
        <p:txBody>
          <a:bodyPr/>
          <a:lstStyle>
            <a:lvl1pPr>
              <a:defRPr/>
            </a:lvl1pPr>
          </a:lstStyle>
          <a:p>
            <a:pPr>
              <a:defRPr/>
            </a:pPr>
            <a:fld id="{6C520124-13CD-4B0E-9FE6-A30B0064E349}"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effectLst/>
              </a:defRPr>
            </a:lvl1pPr>
          </a:lstStyle>
          <a:p>
            <a:r>
              <a:rPr lang="en-US" dirty="0"/>
              <a:t>Click to edit Master title style</a:t>
            </a:r>
            <a:endParaRPr lang="en-GB" dirty="0"/>
          </a:p>
        </p:txBody>
      </p:sp>
      <p:sp>
        <p:nvSpPr>
          <p:cNvPr id="3" name="Content Placeholder 2"/>
          <p:cNvSpPr>
            <a:spLocks noGrp="1"/>
          </p:cNvSpPr>
          <p:nvPr>
            <p:ph idx="1"/>
          </p:nvPr>
        </p:nvSpPr>
        <p:spPr>
          <a:xfrm>
            <a:off x="3575050" y="273050"/>
            <a:ext cx="5111750" cy="5991795"/>
          </a:xfrm>
        </p:spPr>
        <p:txBody>
          <a:bodyPr/>
          <a:lstStyle>
            <a:lvl1pPr>
              <a:buClr>
                <a:schemeClr val="tx2"/>
              </a:buClr>
              <a:buSzPct val="80000"/>
              <a:buFont typeface="Arial" pitchFamily="34" charset="0"/>
              <a:buChar char="•"/>
              <a:defRPr sz="3200">
                <a:solidFill>
                  <a:schemeClr val="tx2"/>
                </a:solidFill>
                <a:effectLst/>
              </a:defRPr>
            </a:lvl1pPr>
            <a:lvl2pPr>
              <a:buClr>
                <a:schemeClr val="tx2"/>
              </a:buClr>
              <a:buSzPct val="80000"/>
              <a:buFont typeface="Arial" pitchFamily="34" charset="0"/>
              <a:buChar char="•"/>
              <a:defRPr sz="2800">
                <a:solidFill>
                  <a:schemeClr val="tx2"/>
                </a:solidFill>
                <a:effectLst/>
              </a:defRPr>
            </a:lvl2pPr>
            <a:lvl3pPr>
              <a:buClr>
                <a:schemeClr val="tx2"/>
              </a:buClr>
              <a:buSzPct val="80000"/>
              <a:buFont typeface="Arial" pitchFamily="34" charset="0"/>
              <a:buChar char="•"/>
              <a:defRPr sz="2400">
                <a:solidFill>
                  <a:schemeClr val="tx2"/>
                </a:solidFill>
                <a:effectLst/>
              </a:defRPr>
            </a:lvl3pPr>
            <a:lvl4pPr>
              <a:buClr>
                <a:schemeClr val="tx2"/>
              </a:buClr>
              <a:buSzPct val="80000"/>
              <a:buFont typeface="Arial" pitchFamily="34" charset="0"/>
              <a:buChar char="•"/>
              <a:defRPr sz="2000">
                <a:solidFill>
                  <a:schemeClr val="tx2"/>
                </a:solidFill>
                <a:effectLst/>
              </a:defRPr>
            </a:lvl4pPr>
            <a:lvl5pPr>
              <a:buClr>
                <a:schemeClr val="tx2"/>
              </a:buClr>
              <a:buSzPct val="80000"/>
              <a:buFont typeface="Arial" pitchFamily="34" charset="0"/>
              <a:buChar char="•"/>
              <a:defRPr sz="2000">
                <a:solidFill>
                  <a:schemeClr val="tx2"/>
                </a:solidFill>
                <a:effectLst/>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0" y="1435100"/>
            <a:ext cx="3008313" cy="4802212"/>
          </a:xfrm>
        </p:spPr>
        <p:txBody>
          <a:bodyPr/>
          <a:lstStyle>
            <a:lvl1pPr marL="0" indent="0">
              <a:buNone/>
              <a:defRPr sz="14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Rectangle 7"/>
          <p:cNvSpPr>
            <a:spLocks noGrp="1" noChangeArrowheads="1"/>
          </p:cNvSpPr>
          <p:nvPr>
            <p:ph type="ftr" sz="quarter" idx="10"/>
          </p:nvPr>
        </p:nvSpPr>
        <p:spPr>
          <a:xfrm>
            <a:off x="1828801" y="6597650"/>
            <a:ext cx="6559550" cy="260350"/>
          </a:xfrm>
          <a:ln/>
        </p:spPr>
        <p:txBody>
          <a:bodyPr/>
          <a:lstStyle>
            <a:lvl1pPr>
              <a:defRPr/>
            </a:lvl1pPr>
          </a:lstStyle>
          <a:p>
            <a:pPr>
              <a:defRPr/>
            </a:pPr>
            <a:r>
              <a:rPr lang="en-US"/>
              <a:t>The SPICA infrared space observatory - P. Roelfsema - Ithaca/June/2017</a:t>
            </a:r>
          </a:p>
        </p:txBody>
      </p:sp>
      <p:sp>
        <p:nvSpPr>
          <p:cNvPr id="6" name="Rectangle 6"/>
          <p:cNvSpPr>
            <a:spLocks noGrp="1" noChangeArrowheads="1"/>
          </p:cNvSpPr>
          <p:nvPr>
            <p:ph type="sldNum" sz="quarter" idx="11"/>
          </p:nvPr>
        </p:nvSpPr>
        <p:spPr>
          <a:ln/>
        </p:spPr>
        <p:txBody>
          <a:bodyPr/>
          <a:lstStyle>
            <a:lvl1pPr>
              <a:defRPr/>
            </a:lvl1pPr>
          </a:lstStyle>
          <a:p>
            <a:pPr>
              <a:defRPr/>
            </a:pPr>
            <a:fld id="{08D3D46A-2E80-461F-A5E2-16BB0478DE2A}"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03459" name="Rectangle 3"/>
          <p:cNvSpPr>
            <a:spLocks noGrp="1" noChangeArrowheads="1"/>
          </p:cNvSpPr>
          <p:nvPr>
            <p:ph type="title"/>
          </p:nvPr>
        </p:nvSpPr>
        <p:spPr bwMode="auto">
          <a:xfrm>
            <a:off x="179388" y="260350"/>
            <a:ext cx="8785225" cy="706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Master title (Verdana 24 bold)</a:t>
            </a:r>
          </a:p>
        </p:txBody>
      </p:sp>
      <p:sp>
        <p:nvSpPr>
          <p:cNvPr id="403469" name="Rectangle 13"/>
          <p:cNvSpPr>
            <a:spLocks noGrp="1" noChangeArrowheads="1"/>
          </p:cNvSpPr>
          <p:nvPr>
            <p:ph type="body" idx="1"/>
          </p:nvPr>
        </p:nvSpPr>
        <p:spPr bwMode="auto">
          <a:xfrm>
            <a:off x="179388" y="1125538"/>
            <a:ext cx="8785225" cy="511177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Master text first level (all levels Verdana 20)</a:t>
            </a:r>
          </a:p>
          <a:p>
            <a:pPr lvl="1"/>
            <a:r>
              <a:rPr lang="en-US" dirty="0"/>
              <a:t>Second level</a:t>
            </a:r>
          </a:p>
          <a:p>
            <a:pPr lvl="2"/>
            <a:r>
              <a:rPr lang="en-US" dirty="0"/>
              <a:t>Third level</a:t>
            </a:r>
          </a:p>
        </p:txBody>
      </p:sp>
      <p:sp>
        <p:nvSpPr>
          <p:cNvPr id="403463" name="Rectangle 7"/>
          <p:cNvSpPr>
            <a:spLocks noGrp="1" noChangeArrowheads="1"/>
          </p:cNvSpPr>
          <p:nvPr>
            <p:ph type="ftr" sz="quarter" idx="3"/>
          </p:nvPr>
        </p:nvSpPr>
        <p:spPr bwMode="auto">
          <a:xfrm>
            <a:off x="2771775" y="6597650"/>
            <a:ext cx="5616575" cy="2603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1200" smtClean="0">
                <a:solidFill>
                  <a:srgbClr val="CCECFF"/>
                </a:solidFill>
              </a:defRPr>
            </a:lvl1pPr>
          </a:lstStyle>
          <a:p>
            <a:pPr>
              <a:defRPr/>
            </a:pPr>
            <a:r>
              <a:rPr lang="en-US"/>
              <a:t>The SPICA infrared space observatory - P. Roelfsema - Ithaca/June/2017</a:t>
            </a:r>
          </a:p>
        </p:txBody>
      </p:sp>
      <p:sp>
        <p:nvSpPr>
          <p:cNvPr id="403462" name="Rectangle 6"/>
          <p:cNvSpPr>
            <a:spLocks noGrp="1" noChangeArrowheads="1"/>
          </p:cNvSpPr>
          <p:nvPr>
            <p:ph type="sldNum" sz="quarter" idx="4"/>
          </p:nvPr>
        </p:nvSpPr>
        <p:spPr bwMode="auto">
          <a:xfrm>
            <a:off x="8459788" y="6597650"/>
            <a:ext cx="504825" cy="2603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1200" smtClean="0">
                <a:solidFill>
                  <a:srgbClr val="CCECFF"/>
                </a:solidFill>
              </a:defRPr>
            </a:lvl1pPr>
          </a:lstStyle>
          <a:p>
            <a:pPr>
              <a:defRPr/>
            </a:pPr>
            <a:fld id="{4D162FD9-8987-4A84-B551-EC587FFD0D80}" type="slidenum">
              <a:rPr lang="en-US" smtClean="0"/>
              <a:pPr>
                <a:defRPr/>
              </a:pPr>
              <a:t>‹#›</a:t>
            </a:fld>
            <a:endParaRPr lang="en-US"/>
          </a:p>
        </p:txBody>
      </p:sp>
      <p:pic>
        <p:nvPicPr>
          <p:cNvPr id="7" name="Picture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290479"/>
            <a:ext cx="9144000" cy="6594905"/>
          </a:xfrm>
          <a:prstGeom prst="rect">
            <a:avLst/>
          </a:prstGeom>
        </p:spPr>
      </p:pic>
      <p:sp>
        <p:nvSpPr>
          <p:cNvPr id="8" name="Rectangle 7"/>
          <p:cNvSpPr/>
          <p:nvPr/>
        </p:nvSpPr>
        <p:spPr bwMode="auto">
          <a:xfrm>
            <a:off x="710286" y="0"/>
            <a:ext cx="8555973" cy="65371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Verdana" pitchFamily="34" charset="0"/>
            </a:endParaRPr>
          </a:p>
        </p:txBody>
      </p:sp>
      <p:sp>
        <p:nvSpPr>
          <p:cNvPr id="2" name="Rectangle 1"/>
          <p:cNvSpPr/>
          <p:nvPr/>
        </p:nvSpPr>
        <p:spPr bwMode="auto">
          <a:xfrm>
            <a:off x="0" y="0"/>
            <a:ext cx="1691680" cy="641479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GB" sz="2000" b="0" i="0" u="none" strike="noStrike" cap="none" normalizeH="0" baseline="0">
              <a:ln>
                <a:noFill/>
              </a:ln>
              <a:effectLst/>
              <a:latin typeface="Verdana" pitchFamily="34" charset="0"/>
            </a:endParaRPr>
          </a:p>
        </p:txBody>
      </p:sp>
      <p:sp>
        <p:nvSpPr>
          <p:cNvPr id="9" name="Rectangle 8"/>
          <p:cNvSpPr/>
          <p:nvPr/>
        </p:nvSpPr>
        <p:spPr bwMode="auto">
          <a:xfrm>
            <a:off x="481035" y="6074586"/>
            <a:ext cx="349424" cy="33762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GB" sz="2000" b="0" i="0" u="none" strike="noStrike" cap="none" normalizeH="0" baseline="0">
              <a:ln>
                <a:noFill/>
              </a:ln>
              <a:effectLst/>
              <a:latin typeface="Verdana" pitchFamily="34" charset="0"/>
            </a:endParaRPr>
          </a:p>
        </p:txBody>
      </p:sp>
      <p:sp>
        <p:nvSpPr>
          <p:cNvPr id="10" name="Rectangle 9"/>
          <p:cNvSpPr/>
          <p:nvPr/>
        </p:nvSpPr>
        <p:spPr bwMode="auto">
          <a:xfrm rot="19494918">
            <a:off x="620680" y="6262166"/>
            <a:ext cx="195116" cy="23600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GB" sz="2000" b="0" i="0" u="none" strike="noStrike" cap="none" normalizeH="0" baseline="0">
              <a:ln>
                <a:noFill/>
              </a:ln>
              <a:effectLst/>
              <a:latin typeface="Verdana" pitchFamily="34" charset="0"/>
            </a:endParaRPr>
          </a:p>
        </p:txBody>
      </p:sp>
      <p:pic>
        <p:nvPicPr>
          <p:cNvPr id="1028" name="Picture 4" descr="G:\SAFARI\Outreach\Logo\Sron-Logo WIT (diapositief) 150.gi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97918" y="6614902"/>
            <a:ext cx="509435" cy="18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6058" y="6112988"/>
            <a:ext cx="1854176" cy="618058"/>
          </a:xfrm>
          <a:prstGeom prst="rect">
            <a:avLst/>
          </a:prstGeom>
        </p:spPr>
      </p:pic>
    </p:spTree>
  </p:cSld>
  <p:clrMap bg1="lt1" tx1="dk1" bg2="lt2" tx2="dk2" accent1="accent1" accent2="accent2" accent3="accent3" accent4="accent4" accent5="accent5" accent6="accent6" hlink="hlink" folHlink="folHlink"/>
  <p:sldLayoutIdLst>
    <p:sldLayoutId id="2147483863" r:id="rId1"/>
    <p:sldLayoutId id="2147483861"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rtl="0" eaLnBrk="1" fontAlgn="base" hangingPunct="1">
        <a:spcBef>
          <a:spcPct val="0"/>
        </a:spcBef>
        <a:spcAft>
          <a:spcPct val="0"/>
        </a:spcAft>
        <a:defRPr sz="2400" b="1">
          <a:solidFill>
            <a:schemeClr val="tx1"/>
          </a:solidFill>
          <a:effectLst>
            <a:outerShdw blurRad="38100" dist="38100" dir="2700000" algn="tl">
              <a:srgbClr val="000000"/>
            </a:outerShdw>
          </a:effectLst>
          <a:latin typeface="+mj-lt"/>
          <a:ea typeface="+mj-ea"/>
          <a:cs typeface="+mj-cs"/>
        </a:defRPr>
      </a:lvl1pPr>
      <a:lvl2pPr algn="l" rtl="0" eaLnBrk="1" fontAlgn="base" hangingPunct="1">
        <a:spcBef>
          <a:spcPct val="0"/>
        </a:spcBef>
        <a:spcAft>
          <a:spcPct val="0"/>
        </a:spcAft>
        <a:defRPr sz="2400" b="1">
          <a:solidFill>
            <a:schemeClr val="tx1"/>
          </a:solidFill>
          <a:effectLst>
            <a:outerShdw blurRad="38100" dist="38100" dir="2700000" algn="tl">
              <a:srgbClr val="000000"/>
            </a:outerShdw>
          </a:effectLst>
          <a:latin typeface="Verdana" pitchFamily="34" charset="0"/>
        </a:defRPr>
      </a:lvl2pPr>
      <a:lvl3pPr algn="l" rtl="0" eaLnBrk="1" fontAlgn="base" hangingPunct="1">
        <a:spcBef>
          <a:spcPct val="0"/>
        </a:spcBef>
        <a:spcAft>
          <a:spcPct val="0"/>
        </a:spcAft>
        <a:defRPr sz="2400" b="1">
          <a:solidFill>
            <a:schemeClr val="tx1"/>
          </a:solidFill>
          <a:effectLst>
            <a:outerShdw blurRad="38100" dist="38100" dir="2700000" algn="tl">
              <a:srgbClr val="000000"/>
            </a:outerShdw>
          </a:effectLst>
          <a:latin typeface="Verdana" pitchFamily="34" charset="0"/>
        </a:defRPr>
      </a:lvl3pPr>
      <a:lvl4pPr algn="l" rtl="0" eaLnBrk="1" fontAlgn="base" hangingPunct="1">
        <a:spcBef>
          <a:spcPct val="0"/>
        </a:spcBef>
        <a:spcAft>
          <a:spcPct val="0"/>
        </a:spcAft>
        <a:defRPr sz="2400" b="1">
          <a:solidFill>
            <a:schemeClr val="tx1"/>
          </a:solidFill>
          <a:effectLst>
            <a:outerShdw blurRad="38100" dist="38100" dir="2700000" algn="tl">
              <a:srgbClr val="000000"/>
            </a:outerShdw>
          </a:effectLst>
          <a:latin typeface="Verdana" pitchFamily="34" charset="0"/>
        </a:defRPr>
      </a:lvl4pPr>
      <a:lvl5pPr algn="l" rtl="0" eaLnBrk="1" fontAlgn="base" hangingPunct="1">
        <a:spcBef>
          <a:spcPct val="0"/>
        </a:spcBef>
        <a:spcAft>
          <a:spcPct val="0"/>
        </a:spcAft>
        <a:defRPr sz="2400" b="1">
          <a:solidFill>
            <a:schemeClr val="tx1"/>
          </a:solidFill>
          <a:effectLst>
            <a:outerShdw blurRad="38100" dist="38100" dir="2700000" algn="tl">
              <a:srgbClr val="000000"/>
            </a:outerShdw>
          </a:effectLst>
          <a:latin typeface="Verdana" pitchFamily="34" charset="0"/>
        </a:defRPr>
      </a:lvl5pPr>
      <a:lvl6pPr marL="457200" algn="l" rtl="0" eaLnBrk="1" fontAlgn="base" hangingPunct="1">
        <a:spcBef>
          <a:spcPct val="0"/>
        </a:spcBef>
        <a:spcAft>
          <a:spcPct val="0"/>
        </a:spcAft>
        <a:defRPr sz="2400" b="1">
          <a:solidFill>
            <a:schemeClr val="tx2"/>
          </a:solidFill>
          <a:effectLst>
            <a:outerShdw blurRad="38100" dist="38100" dir="2700000" algn="tl">
              <a:srgbClr val="000000"/>
            </a:outerShdw>
          </a:effectLst>
          <a:latin typeface="Verdana" pitchFamily="34" charset="0"/>
        </a:defRPr>
      </a:lvl6pPr>
      <a:lvl7pPr marL="914400" algn="l" rtl="0" eaLnBrk="1" fontAlgn="base" hangingPunct="1">
        <a:spcBef>
          <a:spcPct val="0"/>
        </a:spcBef>
        <a:spcAft>
          <a:spcPct val="0"/>
        </a:spcAft>
        <a:defRPr sz="2400" b="1">
          <a:solidFill>
            <a:schemeClr val="tx2"/>
          </a:solidFill>
          <a:effectLst>
            <a:outerShdw blurRad="38100" dist="38100" dir="2700000" algn="tl">
              <a:srgbClr val="000000"/>
            </a:outerShdw>
          </a:effectLst>
          <a:latin typeface="Verdana" pitchFamily="34" charset="0"/>
        </a:defRPr>
      </a:lvl7pPr>
      <a:lvl8pPr marL="1371600" algn="l" rtl="0" eaLnBrk="1" fontAlgn="base" hangingPunct="1">
        <a:spcBef>
          <a:spcPct val="0"/>
        </a:spcBef>
        <a:spcAft>
          <a:spcPct val="0"/>
        </a:spcAft>
        <a:defRPr sz="2400" b="1">
          <a:solidFill>
            <a:schemeClr val="tx2"/>
          </a:solidFill>
          <a:effectLst>
            <a:outerShdw blurRad="38100" dist="38100" dir="2700000" algn="tl">
              <a:srgbClr val="000000"/>
            </a:outerShdw>
          </a:effectLst>
          <a:latin typeface="Verdana" pitchFamily="34" charset="0"/>
        </a:defRPr>
      </a:lvl8pPr>
      <a:lvl9pPr marL="1828800" algn="l" rtl="0" eaLnBrk="1" fontAlgn="base" hangingPunct="1">
        <a:spcBef>
          <a:spcPct val="0"/>
        </a:spcBef>
        <a:spcAft>
          <a:spcPct val="0"/>
        </a:spcAft>
        <a:defRPr sz="2400" b="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1" fontAlgn="base" hangingPunct="1">
        <a:spcBef>
          <a:spcPct val="20000"/>
        </a:spcBef>
        <a:spcAft>
          <a:spcPct val="0"/>
        </a:spcAft>
        <a:buClr>
          <a:schemeClr val="tx1"/>
        </a:buClr>
        <a:buSzPct val="80000"/>
        <a:buChar char="•"/>
        <a:defRPr sz="2000">
          <a:solidFill>
            <a:schemeClr val="tx2"/>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tx1"/>
        </a:buClr>
        <a:buSzPct val="80000"/>
        <a:buChar char="•"/>
        <a:defRPr sz="2000">
          <a:solidFill>
            <a:schemeClr val="tx2"/>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tx1"/>
        </a:buClr>
        <a:buSzPct val="80000"/>
        <a:buChar char="•"/>
        <a:defRPr sz="2000">
          <a:solidFill>
            <a:schemeClr val="tx2"/>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SzPct val="80000"/>
        <a:buChar char="•"/>
        <a:defRPr sz="2000">
          <a:solidFill>
            <a:schemeClr val="tx1"/>
          </a:solidFill>
          <a:effectLst>
            <a:outerShdw blurRad="38100" dist="38100" dir="2700000" algn="tl">
              <a:srgbClr val="000000"/>
            </a:outerShdw>
          </a:effectLst>
          <a:latin typeface="Tahoma" pitchFamily="34" charset="0"/>
        </a:defRPr>
      </a:lvl4pPr>
      <a:lvl5pPr marL="20574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Tahoma" pitchFamily="34" charset="0"/>
        </a:defRPr>
      </a:lvl5pPr>
      <a:lvl6pPr marL="25146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Tahoma" pitchFamily="34" charset="0"/>
        </a:defRPr>
      </a:lvl6pPr>
      <a:lvl7pPr marL="29718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Tahoma" pitchFamily="34" charset="0"/>
        </a:defRPr>
      </a:lvl7pPr>
      <a:lvl8pPr marL="34290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Tahoma" pitchFamily="34" charset="0"/>
        </a:defRPr>
      </a:lvl8pPr>
      <a:lvl9pPr marL="38862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Tahoma"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43.jpeg"/><Relationship Id="rId5" Type="http://schemas.microsoft.com/office/2007/relationships/hdphoto" Target="../media/hdphoto2.wdp"/><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gif"/><Relationship Id="rId9"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8.png"/><Relationship Id="rId3" Type="http://schemas.openxmlformats.org/officeDocument/2006/relationships/image" Target="../media/image51.jpg"/><Relationship Id="rId7" Type="http://schemas.openxmlformats.org/officeDocument/2006/relationships/image" Target="../media/image53.png"/><Relationship Id="rId12" Type="http://schemas.openxmlformats.org/officeDocument/2006/relationships/image" Target="../media/image57.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hyperlink" Target="http://ja.wikipedia.org/wiki/%E3%83%95%E3%82%A1%E3%82%A4%E3%83%AB:Flag_of_the_Netherlands.svg" TargetMode="External"/><Relationship Id="rId11" Type="http://schemas.openxmlformats.org/officeDocument/2006/relationships/hyperlink" Target="http://ja.wikipedia.org/wiki/%E3%83%95%E3%82%A1%E3%82%A4%E3%83%AB:Flag_of_Europe.svg" TargetMode="External"/><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hyperlink" Target="http://ja.wikipedia.org/wiki/%E3%83%95%E3%82%A1%E3%82%A4%E3%83%AB:Flag_of_Japan.svg" TargetMode="External"/><Relationship Id="rId9" Type="http://schemas.openxmlformats.org/officeDocument/2006/relationships/image" Target="../media/image55.png"/><Relationship Id="rId14"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3.png"/><Relationship Id="rId7" Type="http://schemas.openxmlformats.org/officeDocument/2006/relationships/image" Target="../media/image64.png"/><Relationship Id="rId12"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6.jpeg"/><Relationship Id="rId11" Type="http://schemas.openxmlformats.org/officeDocument/2006/relationships/image" Target="../media/image45.gif"/><Relationship Id="rId5" Type="http://schemas.microsoft.com/office/2007/relationships/hdphoto" Target="../media/hdphoto1.wdp"/><Relationship Id="rId10" Type="http://schemas.openxmlformats.org/officeDocument/2006/relationships/image" Target="../media/image66.png"/><Relationship Id="rId4" Type="http://schemas.openxmlformats.org/officeDocument/2006/relationships/image" Target="../media/image25.png"/><Relationship Id="rId9"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52.png"/><Relationship Id="rId2" Type="http://schemas.openxmlformats.org/officeDocument/2006/relationships/image" Target="../media/image68.png"/><Relationship Id="rId1" Type="http://schemas.openxmlformats.org/officeDocument/2006/relationships/slideLayout" Target="../slideLayouts/slideLayout3.xml"/><Relationship Id="rId6" Type="http://schemas.openxmlformats.org/officeDocument/2006/relationships/hyperlink" Target="http://ja.wikipedia.org/wiki/%E3%83%95%E3%82%A1%E3%82%A4%E3%83%AB:Flag_of_Japan.svg" TargetMode="External"/><Relationship Id="rId5" Type="http://schemas.openxmlformats.org/officeDocument/2006/relationships/image" Target="../media/image70.png"/><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55.png"/><Relationship Id="rId3" Type="http://schemas.openxmlformats.org/officeDocument/2006/relationships/image" Target="../media/image72.jpeg"/><Relationship Id="rId7" Type="http://schemas.openxmlformats.org/officeDocument/2006/relationships/image" Target="../media/image75.png"/><Relationship Id="rId12" Type="http://schemas.openxmlformats.org/officeDocument/2006/relationships/image" Target="../media/image54.png"/><Relationship Id="rId2" Type="http://schemas.openxmlformats.org/officeDocument/2006/relationships/image" Target="../media/image71.png"/><Relationship Id="rId16" Type="http://schemas.openxmlformats.org/officeDocument/2006/relationships/image" Target="../media/image53.png"/><Relationship Id="rId1" Type="http://schemas.openxmlformats.org/officeDocument/2006/relationships/slideLayout" Target="../slideLayouts/slideLayout3.xml"/><Relationship Id="rId6" Type="http://schemas.openxmlformats.org/officeDocument/2006/relationships/image" Target="../media/image74.png"/><Relationship Id="rId11" Type="http://schemas.openxmlformats.org/officeDocument/2006/relationships/image" Target="../media/image78.png"/><Relationship Id="rId5" Type="http://schemas.openxmlformats.org/officeDocument/2006/relationships/image" Target="../media/image73.gif"/><Relationship Id="rId15" Type="http://schemas.openxmlformats.org/officeDocument/2006/relationships/hyperlink" Target="http://ja.wikipedia.org/wiki/%E3%83%95%E3%82%A1%E3%82%A4%E3%83%AB:Flag_of_the_Netherlands.svg" TargetMode="External"/><Relationship Id="rId10" Type="http://schemas.openxmlformats.org/officeDocument/2006/relationships/image" Target="../media/image77.png"/><Relationship Id="rId4" Type="http://schemas.openxmlformats.org/officeDocument/2006/relationships/image" Target="../media/image45.gif"/><Relationship Id="rId9" Type="http://schemas.openxmlformats.org/officeDocument/2006/relationships/hyperlink" Target="http://ja.wikipedia.org/wiki/%E3%83%95%E3%82%A1%E3%82%A4%E3%83%AB:Flag_of_Europe.svg" TargetMode="External"/><Relationship Id="rId14" Type="http://schemas.openxmlformats.org/officeDocument/2006/relationships/image" Target="../media/image5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44.png"/><Relationship Id="rId7" Type="http://schemas.openxmlformats.org/officeDocument/2006/relationships/image" Target="../media/image81.gif"/><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73.gif"/><Relationship Id="rId5" Type="http://schemas.openxmlformats.org/officeDocument/2006/relationships/image" Target="../media/image46.jpeg"/><Relationship Id="rId4" Type="http://schemas.openxmlformats.org/officeDocument/2006/relationships/image" Target="../media/image45.gif"/></Relationships>
</file>

<file path=ppt/slides/_rels/slide21.xml.rels><?xml version="1.0" encoding="UTF-8" standalone="yes"?>
<Relationships xmlns="http://schemas.openxmlformats.org/package/2006/relationships"><Relationship Id="rId8" Type="http://schemas.openxmlformats.org/officeDocument/2006/relationships/image" Target="../media/image88.jpeg"/><Relationship Id="rId13" Type="http://schemas.openxmlformats.org/officeDocument/2006/relationships/image" Target="../media/image72.jpeg"/><Relationship Id="rId3" Type="http://schemas.openxmlformats.org/officeDocument/2006/relationships/image" Target="../media/image83.jpeg"/><Relationship Id="rId7" Type="http://schemas.openxmlformats.org/officeDocument/2006/relationships/image" Target="../media/image87.jpeg"/><Relationship Id="rId12" Type="http://schemas.openxmlformats.org/officeDocument/2006/relationships/image" Target="../media/image91.gi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86.jpeg"/><Relationship Id="rId11" Type="http://schemas.openxmlformats.org/officeDocument/2006/relationships/image" Target="../media/image90.emf"/><Relationship Id="rId5" Type="http://schemas.openxmlformats.org/officeDocument/2006/relationships/image" Target="../media/image85.jpeg"/><Relationship Id="rId10" Type="http://schemas.openxmlformats.org/officeDocument/2006/relationships/image" Target="../media/image89.jpeg"/><Relationship Id="rId4" Type="http://schemas.openxmlformats.org/officeDocument/2006/relationships/image" Target="../media/image84.jpeg"/><Relationship Id="rId9" Type="http://schemas.openxmlformats.org/officeDocument/2006/relationships/image" Target="../media/image73.gif"/></Relationships>
</file>

<file path=ppt/slides/_rels/slide22.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emf"/><Relationship Id="rId5" Type="http://schemas.openxmlformats.org/officeDocument/2006/relationships/image" Target="../media/image95.jpeg"/><Relationship Id="rId4" Type="http://schemas.openxmlformats.org/officeDocument/2006/relationships/image" Target="../media/image94.png"/></Relationships>
</file>

<file path=ppt/slides/_rels/slide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3.xml"/><Relationship Id="rId4" Type="http://schemas.openxmlformats.org/officeDocument/2006/relationships/image" Target="../media/image99.png"/></Relationships>
</file>

<file path=ppt/slides/_rels/slide24.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slideLayout" Target="../slideLayouts/slideLayout3.xml"/><Relationship Id="rId5" Type="http://schemas.openxmlformats.org/officeDocument/2006/relationships/image" Target="../media/image73.gif"/><Relationship Id="rId4" Type="http://schemas.openxmlformats.org/officeDocument/2006/relationships/image" Target="../media/image45.gif"/></Relationships>
</file>

<file path=ppt/slides/_rels/slide25.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102.png"/><Relationship Id="rId1" Type="http://schemas.openxmlformats.org/officeDocument/2006/relationships/slideLayout" Target="../slideLayouts/slideLayout3.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 Id="rId9" Type="http://schemas.openxmlformats.org/officeDocument/2006/relationships/image" Target="../media/image103.png"/></Relationships>
</file>

<file path=ppt/slides/_rels/slide2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3.xml"/><Relationship Id="rId5" Type="http://schemas.openxmlformats.org/officeDocument/2006/relationships/image" Target="../media/image107.emf"/><Relationship Id="rId4" Type="http://schemas.openxmlformats.org/officeDocument/2006/relationships/image" Target="../media/image106.emf"/></Relationships>
</file>

<file path=ppt/slides/_rels/slide27.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113.gif"/><Relationship Id="rId3" Type="http://schemas.openxmlformats.org/officeDocument/2006/relationships/image" Target="../media/image110.jpeg"/><Relationship Id="rId7" Type="http://schemas.microsoft.com/office/2007/relationships/hdphoto" Target="../media/hdphoto4.wdp"/><Relationship Id="rId2" Type="http://schemas.openxmlformats.org/officeDocument/2006/relationships/image" Target="../media/image109.png"/><Relationship Id="rId1" Type="http://schemas.openxmlformats.org/officeDocument/2006/relationships/slideLayout" Target="../slideLayouts/slideLayout8.xml"/><Relationship Id="rId6" Type="http://schemas.openxmlformats.org/officeDocument/2006/relationships/image" Target="../media/image112.png"/><Relationship Id="rId11" Type="http://schemas.openxmlformats.org/officeDocument/2006/relationships/image" Target="../media/image116.jpeg"/><Relationship Id="rId5" Type="http://schemas.openxmlformats.org/officeDocument/2006/relationships/image" Target="../media/image71.png"/><Relationship Id="rId10" Type="http://schemas.openxmlformats.org/officeDocument/2006/relationships/image" Target="../media/image115.png"/><Relationship Id="rId4" Type="http://schemas.openxmlformats.org/officeDocument/2006/relationships/image" Target="../media/image111.emf"/><Relationship Id="rId9" Type="http://schemas.openxmlformats.org/officeDocument/2006/relationships/image" Target="../media/image114.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17.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2.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122.jpeg"/><Relationship Id="rId13" Type="http://schemas.openxmlformats.org/officeDocument/2006/relationships/image" Target="../media/image7.png"/><Relationship Id="rId3" Type="http://schemas.openxmlformats.org/officeDocument/2006/relationships/image" Target="../media/image111.emf"/><Relationship Id="rId7" Type="http://schemas.openxmlformats.org/officeDocument/2006/relationships/image" Target="../media/image121.jpeg"/><Relationship Id="rId12" Type="http://schemas.openxmlformats.org/officeDocument/2006/relationships/image" Target="../media/image126.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emf"/><Relationship Id="rId10" Type="http://schemas.openxmlformats.org/officeDocument/2006/relationships/image" Target="../media/image124.jpeg"/><Relationship Id="rId4" Type="http://schemas.openxmlformats.org/officeDocument/2006/relationships/image" Target="../media/image118.emf"/><Relationship Id="rId9" Type="http://schemas.openxmlformats.org/officeDocument/2006/relationships/image" Target="../media/image123.jpeg"/></Relationships>
</file>

<file path=ppt/slides/_rels/slide3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7.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72.jpeg"/><Relationship Id="rId1" Type="http://schemas.openxmlformats.org/officeDocument/2006/relationships/slideLayout" Target="../slideLayouts/slideLayout3.xml"/><Relationship Id="rId6" Type="http://schemas.openxmlformats.org/officeDocument/2006/relationships/image" Target="../media/image129.png"/><Relationship Id="rId5" Type="http://schemas.openxmlformats.org/officeDocument/2006/relationships/image" Target="../media/image128.gif"/><Relationship Id="rId4" Type="http://schemas.openxmlformats.org/officeDocument/2006/relationships/image" Target="../media/image73.gif"/></Relationships>
</file>

<file path=ppt/slides/_rels/slide3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130.jpeg"/></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02.png"/><Relationship Id="rId1" Type="http://schemas.openxmlformats.org/officeDocument/2006/relationships/slideLayout" Target="../slideLayouts/slideLayout3.xml"/><Relationship Id="rId6" Type="http://schemas.openxmlformats.org/officeDocument/2006/relationships/image" Target="../media/image107.emf"/><Relationship Id="rId5" Type="http://schemas.openxmlformats.org/officeDocument/2006/relationships/image" Target="../media/image106.emf"/><Relationship Id="rId4" Type="http://schemas.openxmlformats.org/officeDocument/2006/relationships/image" Target="../media/image10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hyperlink" Target="http://ja.wikipedia.org/wiki/%E3%83%95%E3%82%A1%E3%82%A4%E3%83%AB:Flag_of_the_Netherlands.svg" TargetMode="External"/><Relationship Id="rId3" Type="http://schemas.openxmlformats.org/officeDocument/2006/relationships/hyperlink" Target="http://ja.wikipedia.org/wiki/%E3%83%95%E3%82%A1%E3%82%A4%E3%83%AB:Flag_of_Europe.svg" TargetMode="External"/><Relationship Id="rId7" Type="http://schemas.openxmlformats.org/officeDocument/2006/relationships/image" Target="../media/image133.png"/><Relationship Id="rId12" Type="http://schemas.openxmlformats.org/officeDocument/2006/relationships/image" Target="../media/image5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5.png"/><Relationship Id="rId5" Type="http://schemas.openxmlformats.org/officeDocument/2006/relationships/hyperlink" Target="http://ja.wikipedia.org/wiki/%E3%83%95%E3%82%A1%E3%82%A4%E3%83%AB:Flag_of_Japan.svg" TargetMode="External"/><Relationship Id="rId10" Type="http://schemas.openxmlformats.org/officeDocument/2006/relationships/image" Target="../media/image54.png"/><Relationship Id="rId4" Type="http://schemas.openxmlformats.org/officeDocument/2006/relationships/image" Target="../media/image77.png"/><Relationship Id="rId9"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emf"/><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37.jpeg"/><Relationship Id="rId7" Type="http://schemas.openxmlformats.org/officeDocument/2006/relationships/image" Target="../media/image141.png"/><Relationship Id="rId2" Type="http://schemas.openxmlformats.org/officeDocument/2006/relationships/image" Target="../media/image136.jpeg"/><Relationship Id="rId1" Type="http://schemas.openxmlformats.org/officeDocument/2006/relationships/slideLayout" Target="../slideLayouts/slideLayout3.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jpeg"/></Relationships>
</file>

<file path=ppt/slides/_rels/slide4.xml.rels><?xml version="1.0" encoding="UTF-8" standalone="yes"?>
<Relationships xmlns="http://schemas.openxmlformats.org/package/2006/relationships"><Relationship Id="rId3" Type="http://schemas.openxmlformats.org/officeDocument/2006/relationships/image" Target="../media/image18.gif"/><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1.gif"/><Relationship Id="rId5" Type="http://schemas.openxmlformats.org/officeDocument/2006/relationships/image" Target="../media/image20.gif"/><Relationship Id="rId4" Type="http://schemas.openxmlformats.org/officeDocument/2006/relationships/image" Target="../media/image19.gif"/></Relationships>
</file>

<file path=ppt/slides/_rels/slide4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143.emf"/><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44.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4.jpeg"/><Relationship Id="rId7" Type="http://schemas.openxmlformats.org/officeDocument/2006/relationships/image" Target="../media/image27.gif"/><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6.jpeg"/><Relationship Id="rId5" Type="http://schemas.microsoft.com/office/2007/relationships/hdphoto" Target="../media/hdphoto1.wdp"/><Relationship Id="rId10" Type="http://schemas.openxmlformats.org/officeDocument/2006/relationships/image" Target="../media/image30.jpeg"/><Relationship Id="rId4" Type="http://schemas.openxmlformats.org/officeDocument/2006/relationships/image" Target="../media/image25.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3.xml"/><Relationship Id="rId5" Type="http://schemas.openxmlformats.org/officeDocument/2006/relationships/image" Target="../media/image34.jp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gif"/><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sz="quarter" idx="1"/>
          </p:nvPr>
        </p:nvSpPr>
        <p:spPr>
          <a:xfrm>
            <a:off x="806845" y="3388873"/>
            <a:ext cx="7523111" cy="2016125"/>
          </a:xfrm>
        </p:spPr>
        <p:txBody>
          <a:bodyPr anchor="b"/>
          <a:lstStyle/>
          <a:p>
            <a:pPr marL="914400" lvl="2" indent="0">
              <a:buNone/>
            </a:pPr>
            <a:r>
              <a:rPr lang="en-US" sz="2800" dirty="0">
                <a:solidFill>
                  <a:schemeClr val="bg1"/>
                </a:solidFill>
                <a:latin typeface="+mn-lt"/>
                <a:ea typeface="+mn-ea"/>
                <a:cs typeface="+mn-cs"/>
              </a:rPr>
              <a:t>Peter Roelfsema</a:t>
            </a:r>
          </a:p>
          <a:p>
            <a:pPr marL="914400" lvl="2" indent="0">
              <a:buNone/>
            </a:pPr>
            <a:r>
              <a:rPr lang="en-US" sz="1800" dirty="0">
                <a:solidFill>
                  <a:schemeClr val="bg1"/>
                </a:solidFill>
              </a:rPr>
              <a:t>SAFARI Principal Investigator</a:t>
            </a:r>
          </a:p>
          <a:p>
            <a:pPr marL="914400" lvl="2" indent="0">
              <a:buNone/>
            </a:pPr>
            <a:r>
              <a:rPr lang="en-US" sz="1800" dirty="0">
                <a:solidFill>
                  <a:schemeClr val="bg1"/>
                </a:solidFill>
              </a:rPr>
              <a:t>SPICA European consortium lead</a:t>
            </a:r>
          </a:p>
          <a:p>
            <a:pPr marL="914400" lvl="2" indent="0">
              <a:buNone/>
            </a:pPr>
            <a:r>
              <a:rPr lang="en-US" sz="1400" dirty="0">
                <a:solidFill>
                  <a:schemeClr val="bg1"/>
                </a:solidFill>
              </a:rPr>
              <a:t>on behalf of the SPICA/J and SAFARI consortia</a:t>
            </a:r>
          </a:p>
        </p:txBody>
      </p:sp>
      <p:sp>
        <p:nvSpPr>
          <p:cNvPr id="8" name="Title 7"/>
          <p:cNvSpPr>
            <a:spLocks noGrp="1"/>
          </p:cNvSpPr>
          <p:nvPr>
            <p:ph type="ctrTitle" sz="quarter"/>
          </p:nvPr>
        </p:nvSpPr>
        <p:spPr>
          <a:xfrm>
            <a:off x="259201" y="908050"/>
            <a:ext cx="8618400" cy="1368425"/>
          </a:xfrm>
        </p:spPr>
        <p:txBody>
          <a:bodyPr anchor="t"/>
          <a:lstStyle/>
          <a:p>
            <a:r>
              <a:rPr lang="en-US" sz="4000" i="1" dirty="0">
                <a:solidFill>
                  <a:schemeClr val="bg1"/>
                </a:solidFill>
              </a:rPr>
              <a:t>The SPICA infrared space observatory – project status</a:t>
            </a:r>
            <a:endParaRPr lang="en-GB" sz="1600" i="1" dirty="0">
              <a:solidFill>
                <a:schemeClr val="bg1"/>
              </a:solidFill>
            </a:endParaRPr>
          </a:p>
        </p:txBody>
      </p:sp>
      <p:pic>
        <p:nvPicPr>
          <p:cNvPr id="1026" name="Picture 2" descr="https://www.ir.isas.jaxa.jp/AKARI/image/isas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201" y="4765591"/>
            <a:ext cx="1448789" cy="3924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4">
            <a:clrChange>
              <a:clrFrom>
                <a:srgbClr val="000000"/>
              </a:clrFrom>
              <a:clrTo>
                <a:srgbClr val="000000">
                  <a:alpha val="0"/>
                </a:srgbClr>
              </a:clrTo>
            </a:clrChange>
          </a:blip>
          <a:stretch>
            <a:fillRect/>
          </a:stretch>
        </p:blipFill>
        <p:spPr>
          <a:xfrm>
            <a:off x="216153" y="4034437"/>
            <a:ext cx="1491837" cy="927358"/>
          </a:xfrm>
          <a:prstGeom prst="rect">
            <a:avLst/>
          </a:prstGeom>
        </p:spPr>
      </p:pic>
      <p:pic>
        <p:nvPicPr>
          <p:cNvPr id="10" name="Picture 9"/>
          <p:cNvPicPr>
            <a:picLocks noChangeAspect="1"/>
          </p:cNvPicPr>
          <p:nvPr/>
        </p:nvPicPr>
        <p:blipFill rotWithShape="1">
          <a:blip r:embed="rId5">
            <a:clrChange>
              <a:clrFrom>
                <a:srgbClr val="000000"/>
              </a:clrFrom>
              <a:clrTo>
                <a:srgbClr val="000000">
                  <a:alpha val="0"/>
                </a:srgbClr>
              </a:clrTo>
            </a:clrChange>
          </a:blip>
          <a:srcRect b="21737"/>
          <a:stretch/>
        </p:blipFill>
        <p:spPr>
          <a:xfrm>
            <a:off x="6253316" y="6517396"/>
            <a:ext cx="1052081" cy="189296"/>
          </a:xfrm>
          <a:prstGeom prst="rect">
            <a:avLst/>
          </a:prstGeom>
        </p:spPr>
      </p:pic>
    </p:spTree>
    <p:extLst>
      <p:ext uri="{BB962C8B-B14F-4D97-AF65-F5344CB8AC3E}">
        <p14:creationId xmlns:p14="http://schemas.microsoft.com/office/powerpoint/2010/main" val="2127606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HD – probing the mass of planetary disks</a:t>
            </a:r>
            <a:endParaRPr lang="en-GB" dirty="0"/>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332747" y="2107993"/>
            <a:ext cx="5631866" cy="4063571"/>
          </a:xfrm>
        </p:spPr>
      </p:pic>
      <p:sp>
        <p:nvSpPr>
          <p:cNvPr id="10" name="Content Placeholder 9"/>
          <p:cNvSpPr>
            <a:spLocks noGrp="1"/>
          </p:cNvSpPr>
          <p:nvPr>
            <p:ph sz="half" idx="2"/>
          </p:nvPr>
        </p:nvSpPr>
        <p:spPr>
          <a:xfrm>
            <a:off x="331788" y="1052020"/>
            <a:ext cx="5383212" cy="5111774"/>
          </a:xfrm>
        </p:spPr>
        <p:txBody>
          <a:bodyPr/>
          <a:lstStyle/>
          <a:p>
            <a:r>
              <a:rPr lang="en-US" sz="1800" dirty="0"/>
              <a:t>HD 56/112 µm lines in the SAFARI bands</a:t>
            </a:r>
          </a:p>
          <a:p>
            <a:pPr lvl="1"/>
            <a:r>
              <a:rPr lang="en-US" sz="1600" dirty="0"/>
              <a:t>Direct tracer of gas mass in PPD’s</a:t>
            </a:r>
            <a:endParaRPr lang="en-GB" sz="1600" dirty="0"/>
          </a:p>
          <a:p>
            <a:pPr lvl="1"/>
            <a:r>
              <a:rPr lang="en-US" sz="1600" dirty="0"/>
              <a:t>Opens n</a:t>
            </a:r>
            <a:r>
              <a:rPr lang="en-GB" sz="1600" dirty="0" err="1"/>
              <a:t>ew</a:t>
            </a:r>
            <a:r>
              <a:rPr lang="en-GB" sz="1600" dirty="0"/>
              <a:t> domain of disk masses</a:t>
            </a:r>
            <a:endParaRPr lang="en-US" sz="1600" dirty="0"/>
          </a:p>
        </p:txBody>
      </p:sp>
      <p:sp>
        <p:nvSpPr>
          <p:cNvPr id="4" name="Footer Placeholder 3"/>
          <p:cNvSpPr>
            <a:spLocks noGrp="1"/>
          </p:cNvSpPr>
          <p:nvPr>
            <p:ph type="ftr" sz="quarter" idx="10"/>
          </p:nvPr>
        </p:nvSpPr>
        <p:spPr/>
        <p:txBody>
          <a:bodyPr/>
          <a:lstStyle/>
          <a:p>
            <a:pPr>
              <a:defRPr/>
            </a:pPr>
            <a:r>
              <a:rPr lang="en-US"/>
              <a:t>The SPICA infrared space observatory - P. Roelfsema - Ithaca/June/2017</a:t>
            </a:r>
          </a:p>
        </p:txBody>
      </p:sp>
      <p:sp>
        <p:nvSpPr>
          <p:cNvPr id="5" name="Slide Number Placeholder 4"/>
          <p:cNvSpPr>
            <a:spLocks noGrp="1"/>
          </p:cNvSpPr>
          <p:nvPr>
            <p:ph type="sldNum" sz="quarter" idx="11"/>
          </p:nvPr>
        </p:nvSpPr>
        <p:spPr/>
        <p:txBody>
          <a:bodyPr/>
          <a:lstStyle/>
          <a:p>
            <a:pPr>
              <a:defRPr/>
            </a:pPr>
            <a:fld id="{6B04ACD0-9CA4-495C-8459-966B8D246C55}" type="slidenum">
              <a:rPr lang="en-US" smtClean="0"/>
              <a:pPr>
                <a:defRPr/>
              </a:pPr>
              <a:t>10</a:t>
            </a:fld>
            <a:endParaRPr lang="en-US"/>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34" y="3607907"/>
            <a:ext cx="3039243" cy="2472890"/>
          </a:xfrm>
          <a:prstGeom prst="rect">
            <a:avLst/>
          </a:prstGeom>
        </p:spPr>
      </p:pic>
      <p:sp>
        <p:nvSpPr>
          <p:cNvPr id="11" name="TextBox 10"/>
          <p:cNvSpPr txBox="1"/>
          <p:nvPr/>
        </p:nvSpPr>
        <p:spPr>
          <a:xfrm>
            <a:off x="6845968" y="6146239"/>
            <a:ext cx="2013885" cy="307777"/>
          </a:xfrm>
          <a:prstGeom prst="rect">
            <a:avLst/>
          </a:prstGeom>
          <a:noFill/>
        </p:spPr>
        <p:txBody>
          <a:bodyPr wrap="none" rtlCol="0">
            <a:spAutoFit/>
          </a:bodyPr>
          <a:lstStyle/>
          <a:p>
            <a:r>
              <a:rPr lang="en-US" sz="1400" dirty="0" err="1"/>
              <a:t>Trapman</a:t>
            </a:r>
            <a:r>
              <a:rPr lang="en-US" sz="1400" dirty="0"/>
              <a:t> et.al. 2017</a:t>
            </a:r>
            <a:endParaRPr lang="en-GB" sz="1400" dirty="0"/>
          </a:p>
        </p:txBody>
      </p:sp>
    </p:spTree>
    <p:extLst>
      <p:ext uri="{BB962C8B-B14F-4D97-AF65-F5344CB8AC3E}">
        <p14:creationId xmlns:p14="http://schemas.microsoft.com/office/powerpoint/2010/main" val="116217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264110" y="557298"/>
            <a:ext cx="4062240" cy="2768365"/>
            <a:chOff x="4968688" y="230329"/>
            <a:chExt cx="4062240" cy="2768365"/>
          </a:xfrm>
        </p:grpSpPr>
        <p:pic>
          <p:nvPicPr>
            <p:cNvPr id="4" name="Picture 3" descr="spec.png"/>
            <p:cNvPicPr>
              <a:picLocks noChangeAspect="1"/>
            </p:cNvPicPr>
            <p:nvPr/>
          </p:nvPicPr>
          <p:blipFill rotWithShape="1">
            <a:blip r:embed="rId3" cstate="print">
              <a:extLst>
                <a:ext uri="{28A0092B-C50C-407E-A947-70E740481C1C}">
                  <a14:useLocalDpi xmlns:a14="http://schemas.microsoft.com/office/drawing/2010/main" val="0"/>
                </a:ext>
              </a:extLst>
            </a:blip>
            <a:srcRect t="-4199" r="1476" b="2878"/>
            <a:stretch/>
          </p:blipFill>
          <p:spPr>
            <a:xfrm>
              <a:off x="5169358" y="230330"/>
              <a:ext cx="3644523" cy="2677099"/>
            </a:xfrm>
            <a:prstGeom prst="rect">
              <a:avLst/>
            </a:prstGeom>
            <a:noFill/>
            <a:ln w="88900" cap="sq">
              <a:noFill/>
              <a:miter lim="800000"/>
            </a:ln>
            <a:effectLst>
              <a:outerShdw blurRad="50800" dist="50800" dir="5400000" algn="ctr" rotWithShape="0">
                <a:schemeClr val="bg1"/>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5262803" y="230329"/>
              <a:ext cx="3768125" cy="253916"/>
            </a:xfrm>
            <a:prstGeom prst="rect">
              <a:avLst/>
            </a:prstGeom>
            <a:solidFill>
              <a:schemeClr val="bg1"/>
            </a:solidFill>
          </p:spPr>
          <p:txBody>
            <a:bodyPr wrap="square" rtlCol="0">
              <a:spAutoFit/>
            </a:bodyPr>
            <a:lstStyle/>
            <a:p>
              <a:pPr algn="ctr"/>
              <a:r>
                <a:rPr lang="en-US" sz="1050" dirty="0"/>
                <a:t>69 µm feature for β-Pic (de </a:t>
              </a:r>
              <a:r>
                <a:rPr lang="en-US" sz="1050" dirty="0" err="1"/>
                <a:t>Vries</a:t>
              </a:r>
              <a:r>
                <a:rPr lang="en-US" sz="1050" dirty="0"/>
                <a:t> et al. 2012)</a:t>
              </a:r>
            </a:p>
          </p:txBody>
        </p:sp>
        <p:sp>
          <p:nvSpPr>
            <p:cNvPr id="5" name="Rectangle 4"/>
            <p:cNvSpPr/>
            <p:nvPr/>
          </p:nvSpPr>
          <p:spPr bwMode="auto">
            <a:xfrm>
              <a:off x="4968688" y="2891117"/>
              <a:ext cx="4054288" cy="10757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14" name="Rectangle 13"/>
            <p:cNvSpPr/>
            <p:nvPr/>
          </p:nvSpPr>
          <p:spPr bwMode="auto">
            <a:xfrm rot="16200000">
              <a:off x="3851959" y="1481415"/>
              <a:ext cx="2677099" cy="1749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15" name="Rectangle 14"/>
            <p:cNvSpPr/>
            <p:nvPr/>
          </p:nvSpPr>
          <p:spPr bwMode="auto">
            <a:xfrm rot="16200000">
              <a:off x="7540723" y="1572680"/>
              <a:ext cx="2677099" cy="1749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sp>
        <p:nvSpPr>
          <p:cNvPr id="2" name="Title 1"/>
          <p:cNvSpPr>
            <a:spLocks noGrp="1"/>
          </p:cNvSpPr>
          <p:nvPr>
            <p:ph type="title"/>
          </p:nvPr>
        </p:nvSpPr>
        <p:spPr/>
        <p:txBody>
          <a:bodyPr/>
          <a:lstStyle/>
          <a:p>
            <a:r>
              <a:rPr lang="en-US" dirty="0"/>
              <a:t>Mineralogy</a:t>
            </a:r>
          </a:p>
        </p:txBody>
      </p:sp>
      <p:sp>
        <p:nvSpPr>
          <p:cNvPr id="3" name="Content Placeholder 2"/>
          <p:cNvSpPr>
            <a:spLocks noGrp="1"/>
          </p:cNvSpPr>
          <p:nvPr>
            <p:ph sz="half" idx="1"/>
          </p:nvPr>
        </p:nvSpPr>
        <p:spPr>
          <a:xfrm>
            <a:off x="179388" y="1125538"/>
            <a:ext cx="4697412" cy="5111774"/>
          </a:xfrm>
        </p:spPr>
        <p:txBody>
          <a:bodyPr>
            <a:noAutofit/>
          </a:bodyPr>
          <a:lstStyle/>
          <a:p>
            <a:pPr marL="0" indent="0">
              <a:buNone/>
            </a:pPr>
            <a:r>
              <a:rPr lang="en-US" sz="1800" dirty="0">
                <a:effectLst/>
              </a:rPr>
              <a:t>The mineralogy of micron-sized dust particles in discs directly probes the composition of their parent bodies </a:t>
            </a:r>
            <a:endParaRPr lang="en-US" sz="1000" dirty="0">
              <a:effectLst/>
            </a:endParaRPr>
          </a:p>
          <a:p>
            <a:r>
              <a:rPr lang="en-US" sz="1600" dirty="0">
                <a:effectLst/>
              </a:rPr>
              <a:t>SPICA provides access to the far-IR resonances of several minerals, allowing a precise determination of their composition and structures</a:t>
            </a:r>
            <a:endParaRPr lang="en-US" sz="1000" dirty="0">
              <a:effectLst/>
            </a:endParaRPr>
          </a:p>
          <a:p>
            <a:r>
              <a:rPr lang="en-US" sz="1600" dirty="0">
                <a:effectLst/>
              </a:rPr>
              <a:t>The the composition of refractory dust in its </a:t>
            </a:r>
            <a:r>
              <a:rPr lang="en-US" sz="1600" dirty="0" err="1">
                <a:effectLst/>
              </a:rPr>
              <a:t>exo</a:t>
            </a:r>
            <a:r>
              <a:rPr lang="en-US" sz="1600" dirty="0">
                <a:effectLst/>
              </a:rPr>
              <a:t>-comets and make a direct comparison with our Solar System  </a:t>
            </a:r>
          </a:p>
        </p:txBody>
      </p:sp>
      <p:sp>
        <p:nvSpPr>
          <p:cNvPr id="11" name="Footer Placeholder 10"/>
          <p:cNvSpPr>
            <a:spLocks noGrp="1"/>
          </p:cNvSpPr>
          <p:nvPr>
            <p:ph type="ftr" sz="quarter" idx="10"/>
          </p:nvPr>
        </p:nvSpPr>
        <p:spPr/>
        <p:txBody>
          <a:bodyPr/>
          <a:lstStyle/>
          <a:p>
            <a:pPr>
              <a:defRPr/>
            </a:pPr>
            <a:r>
              <a:rPr lang="en-US"/>
              <a:t>The SPICA infrared space observatory - P. Roelfsema - Ithaca/June/2017</a:t>
            </a:r>
          </a:p>
        </p:txBody>
      </p:sp>
      <p:sp>
        <p:nvSpPr>
          <p:cNvPr id="12" name="Slide Number Placeholder 11"/>
          <p:cNvSpPr>
            <a:spLocks noGrp="1"/>
          </p:cNvSpPr>
          <p:nvPr>
            <p:ph type="sldNum" sz="quarter" idx="11"/>
          </p:nvPr>
        </p:nvSpPr>
        <p:spPr/>
        <p:txBody>
          <a:bodyPr/>
          <a:lstStyle/>
          <a:p>
            <a:pPr>
              <a:defRPr/>
            </a:pPr>
            <a:fld id="{F49EBBAB-F877-470F-8A51-17C6C29B3BC4}" type="slidenum">
              <a:rPr lang="en-US" smtClean="0"/>
              <a:pPr>
                <a:defRPr/>
              </a:pPr>
              <a:t>11</a:t>
            </a:fld>
            <a:endParaRPr lang="en-US"/>
          </a:p>
        </p:txBody>
      </p:sp>
      <p:pic>
        <p:nvPicPr>
          <p:cNvPr id="13" name="Picture 12" descr="dust_opacities.png"/>
          <p:cNvPicPr>
            <a:picLocks noChangeAspect="1"/>
          </p:cNvPicPr>
          <p:nvPr/>
        </p:nvPicPr>
        <p:blipFill>
          <a:blip r:embed="rId4" cstate="print">
            <a:clrChange>
              <a:clrFrom>
                <a:srgbClr val="FEFDFF"/>
              </a:clrFrom>
              <a:clrTo>
                <a:srgbClr val="FEFDFF">
                  <a:alpha val="0"/>
                </a:srgbClr>
              </a:clrTo>
            </a:clrChange>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70671" y="3781716"/>
            <a:ext cx="3348935" cy="2580888"/>
          </a:xfrm>
          <a:prstGeom prst="rect">
            <a:avLst/>
          </a:prstGeom>
        </p:spPr>
      </p:pic>
      <p:grpSp>
        <p:nvGrpSpPr>
          <p:cNvPr id="17" name="Group 16"/>
          <p:cNvGrpSpPr/>
          <p:nvPr/>
        </p:nvGrpSpPr>
        <p:grpSpPr>
          <a:xfrm>
            <a:off x="4545849" y="3820997"/>
            <a:ext cx="4477127" cy="2537465"/>
            <a:chOff x="4545849" y="3820997"/>
            <a:chExt cx="4477127" cy="2537465"/>
          </a:xfrm>
        </p:grpSpPr>
        <p:pic>
          <p:nvPicPr>
            <p:cNvPr id="16" name="Picture 23" descr="Herschel_Hubble_Alma_Fomalhaut.jpg"/>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545849" y="3820997"/>
              <a:ext cx="4477127" cy="2537465"/>
            </a:xfrm>
            <a:prstGeom prst="rect">
              <a:avLst/>
            </a:prstGeom>
            <a:effectLst>
              <a:outerShdw blurRad="50800" dist="38100" dir="2700000" algn="tl" rotWithShape="0">
                <a:prstClr val="black">
                  <a:alpha val="40000"/>
                </a:prstClr>
              </a:outerShdw>
            </a:effectLst>
          </p:spPr>
        </p:pic>
        <p:sp>
          <p:nvSpPr>
            <p:cNvPr id="10" name="Rectangle 9"/>
            <p:cNvSpPr/>
            <p:nvPr/>
          </p:nvSpPr>
          <p:spPr bwMode="auto">
            <a:xfrm>
              <a:off x="4572003" y="4276156"/>
              <a:ext cx="225287" cy="41346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spTree>
    <p:extLst>
      <p:ext uri="{BB962C8B-B14F-4D97-AF65-F5344CB8AC3E}">
        <p14:creationId xmlns:p14="http://schemas.microsoft.com/office/powerpoint/2010/main" val="392609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746827"/>
            <a:ext cx="9144000" cy="1362075"/>
          </a:xfrm>
        </p:spPr>
        <p:txBody>
          <a:bodyPr/>
          <a:lstStyle/>
          <a:p>
            <a:pPr algn="ctr"/>
            <a:r>
              <a:rPr lang="en-GB" sz="3200" cap="none" dirty="0"/>
              <a:t>The SPICA mission</a:t>
            </a:r>
            <a:br>
              <a:rPr lang="en-GB" sz="3200" cap="none" dirty="0"/>
            </a:br>
            <a:r>
              <a:rPr lang="en-GB" sz="2400" cap="none" dirty="0"/>
              <a:t>the M5 configuration</a:t>
            </a:r>
            <a:br>
              <a:rPr lang="en-GB" sz="3200" cap="none" dirty="0"/>
            </a:br>
            <a:endParaRPr lang="en-GB" sz="2000" b="0" i="1" cap="none" dirty="0">
              <a:solidFill>
                <a:srgbClr val="FFC000"/>
              </a:solidFill>
            </a:endParaRPr>
          </a:p>
        </p:txBody>
      </p:sp>
      <p:sp>
        <p:nvSpPr>
          <p:cNvPr id="2" name="Footer Placeholder 1"/>
          <p:cNvSpPr>
            <a:spLocks noGrp="1"/>
          </p:cNvSpPr>
          <p:nvPr>
            <p:ph type="ftr" sz="quarter" idx="10"/>
          </p:nvPr>
        </p:nvSpPr>
        <p:spPr/>
        <p:txBody>
          <a:bodyPr/>
          <a:lstStyle/>
          <a:p>
            <a:pPr>
              <a:defRPr/>
            </a:pPr>
            <a:r>
              <a:rPr lang="en-US"/>
              <a:t>The SPICA infrared space observatory - P. Roelfsema - Ithaca/June/2017</a:t>
            </a:r>
          </a:p>
        </p:txBody>
      </p:sp>
      <p:sp>
        <p:nvSpPr>
          <p:cNvPr id="5" name="Slide Number Placeholder 4"/>
          <p:cNvSpPr>
            <a:spLocks noGrp="1"/>
          </p:cNvSpPr>
          <p:nvPr>
            <p:ph type="sldNum" sz="quarter" idx="11"/>
          </p:nvPr>
        </p:nvSpPr>
        <p:spPr/>
        <p:txBody>
          <a:bodyPr/>
          <a:lstStyle/>
          <a:p>
            <a:pPr>
              <a:defRPr/>
            </a:pPr>
            <a:fld id="{6B04ACD0-9CA4-495C-8459-966B8D246C55}" type="slidenum">
              <a:rPr lang="en-US" smtClean="0"/>
              <a:pPr>
                <a:defRPr/>
              </a:pPr>
              <a:t>12</a:t>
            </a:fld>
            <a:endParaRPr lang="en-US"/>
          </a:p>
        </p:txBody>
      </p:sp>
      <p:pic>
        <p:nvPicPr>
          <p:cNvPr id="24"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4353" y="4870034"/>
            <a:ext cx="1168884" cy="1002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7" descr="G:\SAFARI\Plan D\M5\Pictures\1Flamda detector module.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3276476" y="5023643"/>
            <a:ext cx="1060766" cy="709667"/>
          </a:xfrm>
          <a:prstGeom prst="rect">
            <a:avLst/>
          </a:prstGeom>
          <a:noFill/>
          <a:extLst>
            <a:ext uri="{909E8E84-426E-40DD-AFC4-6F175D3DCCD1}">
              <a14:hiddenFill xmlns:a14="http://schemas.microsoft.com/office/drawing/2010/main">
                <a:solidFill>
                  <a:srgbClr val="FFFFFF"/>
                </a:solidFill>
              </a14:hiddenFill>
            </a:ext>
          </a:extLst>
        </p:spPr>
      </p:pic>
      <p:pic>
        <p:nvPicPr>
          <p:cNvPr id="29" name="図 71" descr="seqF_019a_half.jpg"/>
          <p:cNvPicPr>
            <a:picLocks noChangeAspect="1"/>
          </p:cNvPicPr>
          <p:nvPr/>
        </p:nvPicPr>
        <p:blipFill>
          <a:blip r:embed="rId5" cstate="print"/>
          <a:stretch>
            <a:fillRect/>
          </a:stretch>
        </p:blipFill>
        <p:spPr>
          <a:xfrm>
            <a:off x="337929" y="4861410"/>
            <a:ext cx="1336944" cy="1002708"/>
          </a:xfrm>
          <a:prstGeom prst="rect">
            <a:avLst/>
          </a:prstGeom>
        </p:spPr>
      </p:pic>
      <p:pic>
        <p:nvPicPr>
          <p:cNvPr id="30" name="コンテンツ プレースホルダー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5604782" y="4848093"/>
            <a:ext cx="1128184" cy="1016025"/>
          </a:xfrm>
          <a:prstGeom prst="rect">
            <a:avLst/>
          </a:prstGeom>
          <a:noFill/>
          <a:ln w="9525">
            <a:noFill/>
            <a:miter lim="800000"/>
            <a:headEnd/>
            <a:tailEnd/>
          </a:ln>
          <a:effectLst/>
        </p:spPr>
      </p:pic>
      <p:pic>
        <p:nvPicPr>
          <p:cNvPr id="614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70884" y="4848095"/>
            <a:ext cx="675138" cy="1024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descr="G:\SAFARI\Plan D\M5\Pictures\fig_1-1l.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24507" y="4890319"/>
            <a:ext cx="1077883" cy="976313"/>
          </a:xfrm>
          <a:prstGeom prst="rect">
            <a:avLst/>
          </a:prstGeom>
          <a:noFill/>
          <a:extLst>
            <a:ext uri="{909E8E84-426E-40DD-AFC4-6F175D3DCCD1}">
              <a14:hiddenFill xmlns:a14="http://schemas.microsoft.com/office/drawing/2010/main">
                <a:solidFill>
                  <a:srgbClr val="FFFFFF"/>
                </a:solidFill>
              </a14:hiddenFill>
            </a:ext>
          </a:extLst>
        </p:spPr>
      </p:pic>
      <p:pic>
        <p:nvPicPr>
          <p:cNvPr id="14" name="図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24693" flipH="1">
            <a:off x="7595451" y="4516226"/>
            <a:ext cx="1482393" cy="1473026"/>
          </a:xfrm>
          <a:prstGeom prst="rect">
            <a:avLst/>
          </a:prstGeom>
        </p:spPr>
      </p:pic>
    </p:spTree>
    <p:extLst>
      <p:ext uri="{BB962C8B-B14F-4D97-AF65-F5344CB8AC3E}">
        <p14:creationId xmlns:p14="http://schemas.microsoft.com/office/powerpoint/2010/main" val="304178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75307">
            <a:off x="3841177" y="498480"/>
            <a:ext cx="5250656" cy="5217475"/>
          </a:xfrm>
          <a:prstGeom prst="rect">
            <a:avLst/>
          </a:prstGeom>
        </p:spPr>
      </p:pic>
      <p:sp>
        <p:nvSpPr>
          <p:cNvPr id="2" name="Title 1"/>
          <p:cNvSpPr>
            <a:spLocks noGrp="1"/>
          </p:cNvSpPr>
          <p:nvPr>
            <p:ph type="title"/>
          </p:nvPr>
        </p:nvSpPr>
        <p:spPr/>
        <p:txBody>
          <a:bodyPr/>
          <a:lstStyle/>
          <a:p>
            <a:r>
              <a:rPr lang="en-GB" dirty="0"/>
              <a:t>SPICA – proposed to ESA/M5</a:t>
            </a:r>
          </a:p>
        </p:txBody>
      </p:sp>
      <p:sp>
        <p:nvSpPr>
          <p:cNvPr id="3" name="Content Placeholder 2"/>
          <p:cNvSpPr>
            <a:spLocks noGrp="1"/>
          </p:cNvSpPr>
          <p:nvPr>
            <p:ph idx="1"/>
          </p:nvPr>
        </p:nvSpPr>
        <p:spPr>
          <a:xfrm>
            <a:off x="179512" y="1124744"/>
            <a:ext cx="8785225" cy="5111774"/>
          </a:xfrm>
        </p:spPr>
        <p:txBody>
          <a:bodyPr anchor="t"/>
          <a:lstStyle/>
          <a:p>
            <a:pPr>
              <a:buClr>
                <a:schemeClr val="accent6"/>
              </a:buClr>
            </a:pPr>
            <a:r>
              <a:rPr lang="en-GB" dirty="0">
                <a:solidFill>
                  <a:schemeClr val="accent6"/>
                </a:solidFill>
              </a:rPr>
              <a:t>ESA-led mission </a:t>
            </a:r>
          </a:p>
          <a:p>
            <a:pPr marL="457200" lvl="1" indent="0">
              <a:buNone/>
            </a:pPr>
            <a:r>
              <a:rPr lang="en-GB" dirty="0"/>
              <a:t>with large JAXA contribution</a:t>
            </a:r>
          </a:p>
          <a:p>
            <a:pPr>
              <a:buClr>
                <a:schemeClr val="accent6"/>
              </a:buClr>
            </a:pPr>
            <a:r>
              <a:rPr lang="en-GB" dirty="0">
                <a:solidFill>
                  <a:schemeClr val="accent6"/>
                </a:solidFill>
              </a:rPr>
              <a:t>‘PLANCK configuration’</a:t>
            </a:r>
          </a:p>
          <a:p>
            <a:pPr lvl="1">
              <a:defRPr/>
            </a:pPr>
            <a:r>
              <a:rPr lang="en-US" altLang="ja-JP" sz="1600" dirty="0">
                <a:solidFill>
                  <a:schemeClr val="tx1"/>
                </a:solidFill>
              </a:rPr>
              <a:t>Size - </a:t>
            </a:r>
            <a:r>
              <a:rPr lang="el-GR" altLang="ja-JP" sz="1600" dirty="0">
                <a:solidFill>
                  <a:schemeClr val="tx1"/>
                </a:solidFill>
              </a:rPr>
              <a:t>Φ</a:t>
            </a:r>
            <a:r>
              <a:rPr lang="en-US" altLang="ja-JP" sz="1600" dirty="0">
                <a:solidFill>
                  <a:schemeClr val="tx1"/>
                </a:solidFill>
              </a:rPr>
              <a:t>4.5 m x 5.3 m</a:t>
            </a:r>
          </a:p>
          <a:p>
            <a:pPr lvl="1">
              <a:defRPr/>
            </a:pPr>
            <a:r>
              <a:rPr lang="en-US" altLang="ja-JP" sz="1600" dirty="0">
                <a:solidFill>
                  <a:schemeClr val="tx1"/>
                </a:solidFill>
              </a:rPr>
              <a:t>Mass</a:t>
            </a:r>
            <a:r>
              <a:rPr lang="ja-JP" altLang="en-US" sz="1600" dirty="0">
                <a:solidFill>
                  <a:schemeClr val="tx1"/>
                </a:solidFill>
              </a:rPr>
              <a:t> </a:t>
            </a:r>
            <a:r>
              <a:rPr lang="en-GB" altLang="ja-JP" sz="1600" dirty="0">
                <a:solidFill>
                  <a:schemeClr val="tx1"/>
                </a:solidFill>
              </a:rPr>
              <a:t>- </a:t>
            </a:r>
            <a:r>
              <a:rPr lang="en-US" altLang="ja-JP" sz="1600" dirty="0">
                <a:solidFill>
                  <a:schemeClr val="tx1"/>
                </a:solidFill>
              </a:rPr>
              <a:t>3450 kg (wet, with margin)</a:t>
            </a:r>
          </a:p>
          <a:p>
            <a:pPr lvl="1">
              <a:defRPr/>
            </a:pPr>
            <a:r>
              <a:rPr lang="en-US" altLang="ja-JP" sz="1600" dirty="0">
                <a:solidFill>
                  <a:schemeClr val="tx1"/>
                </a:solidFill>
              </a:rPr>
              <a:t>Mechanical coolers, V-grooves</a:t>
            </a:r>
          </a:p>
          <a:p>
            <a:pPr>
              <a:buClr>
                <a:schemeClr val="accent6"/>
              </a:buClr>
            </a:pPr>
            <a:r>
              <a:rPr lang="en-GB" dirty="0">
                <a:solidFill>
                  <a:schemeClr val="accent6"/>
                </a:solidFill>
              </a:rPr>
              <a:t>2.5 meter telescope, &lt; 8K</a:t>
            </a:r>
          </a:p>
          <a:p>
            <a:pPr lvl="1">
              <a:defRPr/>
            </a:pPr>
            <a:r>
              <a:rPr lang="en-GB" sz="1600" dirty="0">
                <a:solidFill>
                  <a:schemeClr val="tx1"/>
                </a:solidFill>
              </a:rPr>
              <a:t>Warm launch</a:t>
            </a:r>
          </a:p>
          <a:p>
            <a:pPr>
              <a:buClr>
                <a:schemeClr val="accent6"/>
              </a:buClr>
            </a:pPr>
            <a:r>
              <a:rPr lang="en-GB" dirty="0">
                <a:solidFill>
                  <a:schemeClr val="accent6"/>
                </a:solidFill>
              </a:rPr>
              <a:t>12 - 230 </a:t>
            </a:r>
            <a:r>
              <a:rPr lang="el-GR" dirty="0">
                <a:solidFill>
                  <a:schemeClr val="accent6"/>
                </a:solidFill>
              </a:rPr>
              <a:t>μ</a:t>
            </a:r>
            <a:r>
              <a:rPr lang="en-GB" dirty="0">
                <a:solidFill>
                  <a:schemeClr val="accent6"/>
                </a:solidFill>
              </a:rPr>
              <a:t>m spectroscopy</a:t>
            </a:r>
          </a:p>
          <a:p>
            <a:pPr lvl="1"/>
            <a:r>
              <a:rPr lang="en-GB" sz="1600" dirty="0">
                <a:solidFill>
                  <a:schemeClr val="tx1"/>
                </a:solidFill>
              </a:rPr>
              <a:t>FIR spectroscopy – SAFARI </a:t>
            </a:r>
          </a:p>
          <a:p>
            <a:pPr lvl="1"/>
            <a:r>
              <a:rPr lang="en-GB" sz="1600" dirty="0">
                <a:solidFill>
                  <a:schemeClr val="tx1"/>
                </a:solidFill>
              </a:rPr>
              <a:t>MIR imaging spectroscopy – SMI </a:t>
            </a:r>
          </a:p>
          <a:p>
            <a:pPr lvl="1"/>
            <a:r>
              <a:rPr lang="en-GB" sz="1600" dirty="0">
                <a:solidFill>
                  <a:schemeClr val="tx1"/>
                </a:solidFill>
              </a:rPr>
              <a:t>FIR polarimetry – POL</a:t>
            </a:r>
          </a:p>
          <a:p>
            <a:pPr>
              <a:buClr>
                <a:schemeClr val="accent6"/>
              </a:buClr>
            </a:pPr>
            <a:r>
              <a:rPr lang="en-GB" sz="1600" dirty="0">
                <a:solidFill>
                  <a:schemeClr val="accent6"/>
                </a:solidFill>
              </a:rPr>
              <a:t>‘</a:t>
            </a:r>
            <a:r>
              <a:rPr lang="en-GB" sz="1800" dirty="0">
                <a:solidFill>
                  <a:schemeClr val="accent6"/>
                </a:solidFill>
              </a:rPr>
              <a:t>standard’ Herschel/Planck SVM</a:t>
            </a:r>
          </a:p>
          <a:p>
            <a:pPr>
              <a:buClr>
                <a:schemeClr val="accent6"/>
              </a:buClr>
            </a:pPr>
            <a:r>
              <a:rPr lang="en-GB" sz="1800" dirty="0">
                <a:solidFill>
                  <a:schemeClr val="accent6"/>
                </a:solidFill>
              </a:rPr>
              <a:t>Japanese H3 launcher, L2 halo orbit</a:t>
            </a:r>
          </a:p>
          <a:p>
            <a:pPr>
              <a:buClr>
                <a:schemeClr val="accent6"/>
              </a:buClr>
            </a:pPr>
            <a:r>
              <a:rPr lang="en-GB" sz="1800" dirty="0">
                <a:solidFill>
                  <a:schemeClr val="accent6"/>
                </a:solidFill>
              </a:rPr>
              <a:t>5 year goal lifetime</a:t>
            </a:r>
          </a:p>
        </p:txBody>
      </p:sp>
      <p:sp>
        <p:nvSpPr>
          <p:cNvPr id="4" name="Footer Placeholder 3"/>
          <p:cNvSpPr>
            <a:spLocks noGrp="1"/>
          </p:cNvSpPr>
          <p:nvPr>
            <p:ph type="ftr" sz="quarter" idx="10"/>
          </p:nvPr>
        </p:nvSpPr>
        <p:spPr/>
        <p:txBody>
          <a:bodyPr/>
          <a:lstStyle/>
          <a:p>
            <a:pPr>
              <a:defRPr/>
            </a:pPr>
            <a:r>
              <a:rPr lang="en-US"/>
              <a:t>The SPICA infrared space observatory - P. Roelfsema - Ithaca/June/2017</a:t>
            </a:r>
          </a:p>
        </p:txBody>
      </p:sp>
      <p:sp>
        <p:nvSpPr>
          <p:cNvPr id="5" name="Slide Number Placeholder 4"/>
          <p:cNvSpPr>
            <a:spLocks noGrp="1"/>
          </p:cNvSpPr>
          <p:nvPr>
            <p:ph type="sldNum" sz="quarter" idx="11"/>
          </p:nvPr>
        </p:nvSpPr>
        <p:spPr/>
        <p:txBody>
          <a:bodyPr/>
          <a:lstStyle/>
          <a:p>
            <a:pPr>
              <a:defRPr/>
            </a:pPr>
            <a:fld id="{6B04ACD0-9CA4-495C-8459-966B8D246C55}" type="slidenum">
              <a:rPr lang="en-US" smtClean="0"/>
              <a:pPr>
                <a:defRPr/>
              </a:pPr>
              <a:t>13</a:t>
            </a:fld>
            <a:endParaRPr lang="en-US"/>
          </a:p>
        </p:txBody>
      </p:sp>
      <p:pic>
        <p:nvPicPr>
          <p:cNvPr id="7" name="Picture 6"/>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301" r="31918"/>
          <a:stretch/>
        </p:blipFill>
        <p:spPr>
          <a:xfrm>
            <a:off x="8002548" y="699656"/>
            <a:ext cx="1133635" cy="5836690"/>
          </a:xfrm>
          <a:prstGeom prst="rect">
            <a:avLst/>
          </a:prstGeom>
        </p:spPr>
      </p:pic>
      <p:pic>
        <p:nvPicPr>
          <p:cNvPr id="10" name="Picture 36" descr="日本の国旗">
            <a:hlinkClick r:id="rId4" tooltip="日本の国旗"/>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3534" y="1100745"/>
            <a:ext cx="526192" cy="3462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6" descr="日本の国旗">
            <a:hlinkClick r:id="rId4" tooltip="日本の国旗"/>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4464" y="4456991"/>
            <a:ext cx="334708" cy="2202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3893999" y="4200045"/>
            <a:ext cx="953661" cy="217809"/>
            <a:chOff x="3485073" y="804188"/>
            <a:chExt cx="2101938" cy="465436"/>
          </a:xfrm>
        </p:grpSpPr>
        <p:pic>
          <p:nvPicPr>
            <p:cNvPr id="14" name="Picture 53" descr="オランダの国旗">
              <a:hlinkClick r:id="rId6" tooltip="オランダの国旗"/>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5073" y="804188"/>
              <a:ext cx="6524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8"/>
            <a:stretch>
              <a:fillRect/>
            </a:stretch>
          </p:blipFill>
          <p:spPr>
            <a:xfrm>
              <a:off x="4734766" y="833179"/>
              <a:ext cx="457767" cy="228884"/>
            </a:xfrm>
            <a:prstGeom prst="rect">
              <a:avLst/>
            </a:prstGeom>
          </p:spPr>
        </p:pic>
        <p:pic>
          <p:nvPicPr>
            <p:cNvPr id="16" name="Picture 15"/>
            <p:cNvPicPr>
              <a:picLocks noChangeAspect="1"/>
            </p:cNvPicPr>
            <p:nvPr/>
          </p:nvPicPr>
          <p:blipFill>
            <a:blip r:embed="rId9"/>
            <a:stretch>
              <a:fillRect/>
            </a:stretch>
          </p:blipFill>
          <p:spPr>
            <a:xfrm>
              <a:off x="5243706" y="871881"/>
              <a:ext cx="343305" cy="228702"/>
            </a:xfrm>
            <a:prstGeom prst="rect">
              <a:avLst/>
            </a:prstGeom>
          </p:spPr>
        </p:pic>
        <p:pic>
          <p:nvPicPr>
            <p:cNvPr id="17" name="Picture 16"/>
            <p:cNvPicPr>
              <a:picLocks noChangeAspect="1"/>
            </p:cNvPicPr>
            <p:nvPr/>
          </p:nvPicPr>
          <p:blipFill>
            <a:blip r:embed="rId10"/>
            <a:stretch>
              <a:fillRect/>
            </a:stretch>
          </p:blipFill>
          <p:spPr>
            <a:xfrm>
              <a:off x="4919613" y="1050117"/>
              <a:ext cx="416941" cy="219507"/>
            </a:xfrm>
            <a:prstGeom prst="rect">
              <a:avLst/>
            </a:prstGeom>
          </p:spPr>
        </p:pic>
        <p:pic>
          <p:nvPicPr>
            <p:cNvPr id="18" name="Picture 30" descr="欧州旗">
              <a:hlinkClick r:id="rId11" tooltip="欧州旗"/>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80799" y="844961"/>
              <a:ext cx="517538" cy="36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Group 31"/>
          <p:cNvGrpSpPr/>
          <p:nvPr/>
        </p:nvGrpSpPr>
        <p:grpSpPr>
          <a:xfrm>
            <a:off x="7686675" y="4146068"/>
            <a:ext cx="574732" cy="1338022"/>
            <a:chOff x="7686675" y="4146068"/>
            <a:chExt cx="574732" cy="1338022"/>
          </a:xfrm>
        </p:grpSpPr>
        <p:pic>
          <p:nvPicPr>
            <p:cNvPr id="20" name="Picture 19"/>
            <p:cNvPicPr>
              <a:picLocks noChangeAspect="1"/>
            </p:cNvPicPr>
            <p:nvPr/>
          </p:nvPicPr>
          <p:blipFill>
            <a:blip r:embed="rId13">
              <a:clrChange>
                <a:clrFrom>
                  <a:srgbClr val="FFFFFF"/>
                </a:clrFrom>
                <a:clrTo>
                  <a:srgbClr val="FFFFFF">
                    <a:alpha val="0"/>
                  </a:srgbClr>
                </a:clrTo>
              </a:clrChange>
            </a:blip>
            <a:stretch>
              <a:fillRect/>
            </a:stretch>
          </p:blipFill>
          <p:spPr>
            <a:xfrm>
              <a:off x="7686675" y="5198791"/>
              <a:ext cx="574732" cy="285299"/>
            </a:xfrm>
            <a:prstGeom prst="rect">
              <a:avLst/>
            </a:prstGeom>
          </p:spPr>
        </p:pic>
        <p:sp>
          <p:nvSpPr>
            <p:cNvPr id="21" name="Left Bracket 20"/>
            <p:cNvSpPr/>
            <p:nvPr/>
          </p:nvSpPr>
          <p:spPr bwMode="auto">
            <a:xfrm flipH="1">
              <a:off x="8015636" y="4146068"/>
              <a:ext cx="148419" cy="1172534"/>
            </a:xfrm>
            <a:prstGeom prst="leftBracket">
              <a:avLst>
                <a:gd name="adj" fmla="val 90686"/>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Verdana" pitchFamily="34" charset="0"/>
              </a:endParaRPr>
            </a:p>
          </p:txBody>
        </p:sp>
      </p:grpSp>
      <p:grpSp>
        <p:nvGrpSpPr>
          <p:cNvPr id="33" name="Group 32"/>
          <p:cNvGrpSpPr/>
          <p:nvPr/>
        </p:nvGrpSpPr>
        <p:grpSpPr>
          <a:xfrm>
            <a:off x="7259839" y="489687"/>
            <a:ext cx="571139" cy="1914524"/>
            <a:chOff x="7259839" y="489687"/>
            <a:chExt cx="571139" cy="1914524"/>
          </a:xfrm>
        </p:grpSpPr>
        <p:sp>
          <p:nvSpPr>
            <p:cNvPr id="22" name="Left Bracket 21"/>
            <p:cNvSpPr/>
            <p:nvPr/>
          </p:nvSpPr>
          <p:spPr bwMode="auto">
            <a:xfrm rot="20212371" flipH="1">
              <a:off x="7393971" y="489687"/>
              <a:ext cx="189976" cy="1914524"/>
            </a:xfrm>
            <a:prstGeom prst="leftBracket">
              <a:avLst>
                <a:gd name="adj" fmla="val 90686"/>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Verdana" pitchFamily="34" charset="0"/>
              </a:endParaRPr>
            </a:p>
          </p:txBody>
        </p:sp>
        <p:pic>
          <p:nvPicPr>
            <p:cNvPr id="6" name="Picture 5"/>
            <p:cNvPicPr>
              <a:picLocks noChangeAspect="1"/>
            </p:cNvPicPr>
            <p:nvPr/>
          </p:nvPicPr>
          <p:blipFill>
            <a:blip r:embed="rId13">
              <a:clrChange>
                <a:clrFrom>
                  <a:srgbClr val="FFFFFF"/>
                </a:clrFrom>
                <a:clrTo>
                  <a:srgbClr val="FFFFFF">
                    <a:alpha val="0"/>
                  </a:srgbClr>
                </a:clrTo>
              </a:clrChange>
            </a:blip>
            <a:stretch>
              <a:fillRect/>
            </a:stretch>
          </p:blipFill>
          <p:spPr>
            <a:xfrm>
              <a:off x="7259839" y="799321"/>
              <a:ext cx="571139" cy="283515"/>
            </a:xfrm>
            <a:prstGeom prst="rect">
              <a:avLst/>
            </a:prstGeom>
          </p:spPr>
        </p:pic>
      </p:grpSp>
      <p:grpSp>
        <p:nvGrpSpPr>
          <p:cNvPr id="29" name="Group 28"/>
          <p:cNvGrpSpPr/>
          <p:nvPr/>
        </p:nvGrpSpPr>
        <p:grpSpPr>
          <a:xfrm>
            <a:off x="3641506" y="4807222"/>
            <a:ext cx="551352" cy="177799"/>
            <a:chOff x="4004086" y="-366878"/>
            <a:chExt cx="731388" cy="257946"/>
          </a:xfrm>
        </p:grpSpPr>
        <p:pic>
          <p:nvPicPr>
            <p:cNvPr id="24" name="Picture 53" descr="オランダの国旗">
              <a:hlinkClick r:id="rId6" tooltip="オランダの国旗"/>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4078926" y="-441718"/>
              <a:ext cx="257946" cy="40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0" descr="欧州旗">
              <a:hlinkClick r:id="rId11" tooltip="欧州旗"/>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59232" y="-330955"/>
              <a:ext cx="276242" cy="215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Picture 29"/>
          <p:cNvPicPr>
            <a:picLocks noChangeAspect="1"/>
          </p:cNvPicPr>
          <p:nvPr/>
        </p:nvPicPr>
        <p:blipFill>
          <a:blip r:embed="rId13">
            <a:clrChange>
              <a:clrFrom>
                <a:srgbClr val="FFFFFF"/>
              </a:clrFrom>
              <a:clrTo>
                <a:srgbClr val="FFFFFF">
                  <a:alpha val="0"/>
                </a:srgbClr>
              </a:clrTo>
            </a:clrChange>
          </a:blip>
          <a:stretch>
            <a:fillRect/>
          </a:stretch>
        </p:blipFill>
        <p:spPr>
          <a:xfrm>
            <a:off x="2845734" y="3397116"/>
            <a:ext cx="571139" cy="283515"/>
          </a:xfrm>
          <a:prstGeom prst="rect">
            <a:avLst/>
          </a:prstGeom>
        </p:spPr>
      </p:pic>
      <p:grpSp>
        <p:nvGrpSpPr>
          <p:cNvPr id="31" name="Group 30"/>
          <p:cNvGrpSpPr/>
          <p:nvPr/>
        </p:nvGrpSpPr>
        <p:grpSpPr>
          <a:xfrm>
            <a:off x="4192858" y="2877167"/>
            <a:ext cx="470585" cy="1248117"/>
            <a:chOff x="4192858" y="2877167"/>
            <a:chExt cx="470585" cy="1248117"/>
          </a:xfrm>
        </p:grpSpPr>
        <p:sp>
          <p:nvSpPr>
            <p:cNvPr id="12" name="Left Bracket 11"/>
            <p:cNvSpPr/>
            <p:nvPr/>
          </p:nvSpPr>
          <p:spPr bwMode="auto">
            <a:xfrm>
              <a:off x="4545334" y="2952750"/>
              <a:ext cx="118109" cy="1172534"/>
            </a:xfrm>
            <a:prstGeom prst="leftBracket">
              <a:avLst>
                <a:gd name="adj" fmla="val 90686"/>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Verdana" pitchFamily="34" charset="0"/>
              </a:endParaRPr>
            </a:p>
          </p:txBody>
        </p:sp>
        <p:pic>
          <p:nvPicPr>
            <p:cNvPr id="8" name="Picture 36" descr="日本の国旗">
              <a:hlinkClick r:id="rId4" tooltip="日本の国旗"/>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2858" y="2877167"/>
              <a:ext cx="381312" cy="243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63795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50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par>
                                <p:cTn id="18" presetID="10" presetClass="entr" presetSubtype="0" fill="hold" nodeType="withEffect">
                                  <p:stCondLst>
                                    <p:cond delay="50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447845" y="2390274"/>
            <a:ext cx="5517623" cy="4085659"/>
          </a:xfrm>
          <a:prstGeom prst="rect">
            <a:avLst/>
          </a:prstGeom>
        </p:spPr>
      </p:pic>
      <p:sp>
        <p:nvSpPr>
          <p:cNvPr id="2" name="Title 1"/>
          <p:cNvSpPr>
            <a:spLocks noGrp="1"/>
          </p:cNvSpPr>
          <p:nvPr>
            <p:ph type="title"/>
          </p:nvPr>
        </p:nvSpPr>
        <p:spPr/>
        <p:txBody>
          <a:bodyPr/>
          <a:lstStyle/>
          <a:p>
            <a:r>
              <a:rPr lang="en-GB" dirty="0"/>
              <a:t>Main challenge –&lt;8K telescope thermal design </a:t>
            </a:r>
          </a:p>
        </p:txBody>
      </p:sp>
      <p:sp>
        <p:nvSpPr>
          <p:cNvPr id="3" name="Content Placeholder 2"/>
          <p:cNvSpPr>
            <a:spLocks noGrp="1"/>
          </p:cNvSpPr>
          <p:nvPr>
            <p:ph idx="1"/>
          </p:nvPr>
        </p:nvSpPr>
        <p:spPr>
          <a:xfrm>
            <a:off x="179512" y="1124744"/>
            <a:ext cx="8785225" cy="3308360"/>
          </a:xfrm>
        </p:spPr>
        <p:txBody>
          <a:bodyPr/>
          <a:lstStyle/>
          <a:p>
            <a:r>
              <a:rPr lang="en-GB" dirty="0"/>
              <a:t>Active cooling to 4K and 1.7K</a:t>
            </a:r>
          </a:p>
          <a:p>
            <a:pPr lvl="1"/>
            <a:r>
              <a:rPr lang="en-GB" sz="1600" dirty="0"/>
              <a:t>Detector modules at 50mK with dedicated </a:t>
            </a:r>
            <a:r>
              <a:rPr lang="en-GB" sz="1600" dirty="0" err="1"/>
              <a:t>mK</a:t>
            </a:r>
            <a:r>
              <a:rPr lang="en-GB" sz="1600" dirty="0"/>
              <a:t> coolers (SAFARI)</a:t>
            </a:r>
          </a:p>
          <a:p>
            <a:r>
              <a:rPr lang="en-GB" dirty="0"/>
              <a:t>V-grooves – passive cooling to 40K</a:t>
            </a:r>
          </a:p>
          <a:p>
            <a:r>
              <a:rPr lang="en-GB" dirty="0"/>
              <a:t>Detachable support struts</a:t>
            </a:r>
          </a:p>
          <a:p>
            <a:endParaRPr lang="en-GB" dirty="0"/>
          </a:p>
        </p:txBody>
      </p:sp>
      <p:sp>
        <p:nvSpPr>
          <p:cNvPr id="4" name="Footer Placeholder 3"/>
          <p:cNvSpPr>
            <a:spLocks noGrp="1"/>
          </p:cNvSpPr>
          <p:nvPr>
            <p:ph type="ftr" sz="quarter" idx="10"/>
          </p:nvPr>
        </p:nvSpPr>
        <p:spPr/>
        <p:txBody>
          <a:bodyPr/>
          <a:lstStyle/>
          <a:p>
            <a:pPr>
              <a:defRPr/>
            </a:pPr>
            <a:r>
              <a:rPr lang="en-US"/>
              <a:t>The SPICA infrared space observatory - P. Roelfsema - Ithaca/June/2017</a:t>
            </a:r>
          </a:p>
        </p:txBody>
      </p:sp>
      <p:sp>
        <p:nvSpPr>
          <p:cNvPr id="5" name="Slide Number Placeholder 4"/>
          <p:cNvSpPr>
            <a:spLocks noGrp="1"/>
          </p:cNvSpPr>
          <p:nvPr>
            <p:ph type="sldNum" sz="quarter" idx="11"/>
          </p:nvPr>
        </p:nvSpPr>
        <p:spPr/>
        <p:txBody>
          <a:bodyPr/>
          <a:lstStyle/>
          <a:p>
            <a:pPr>
              <a:defRPr/>
            </a:pPr>
            <a:fld id="{6B04ACD0-9CA4-495C-8459-966B8D246C55}" type="slidenum">
              <a:rPr lang="en-US" smtClean="0"/>
              <a:pPr>
                <a:defRPr/>
              </a:pPr>
              <a:t>14</a:t>
            </a:fld>
            <a:endParaRPr lang="en-US"/>
          </a:p>
        </p:txBody>
      </p:sp>
      <p:grpSp>
        <p:nvGrpSpPr>
          <p:cNvPr id="9" name="Group 8"/>
          <p:cNvGrpSpPr>
            <a:grpSpLocks noChangeAspect="1"/>
          </p:cNvGrpSpPr>
          <p:nvPr/>
        </p:nvGrpSpPr>
        <p:grpSpPr>
          <a:xfrm>
            <a:off x="333749" y="3007507"/>
            <a:ext cx="2645753" cy="1400370"/>
            <a:chOff x="206427" y="5095615"/>
            <a:chExt cx="1629956" cy="862719"/>
          </a:xfrm>
        </p:grpSpPr>
        <p:pic>
          <p:nvPicPr>
            <p:cNvPr id="10"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6427" y="5095615"/>
              <a:ext cx="1629956" cy="862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321132" y="5730801"/>
              <a:ext cx="502830" cy="227533"/>
            </a:xfrm>
            <a:prstGeom prst="rect">
              <a:avLst/>
            </a:prstGeom>
            <a:noFill/>
          </p:spPr>
          <p:txBody>
            <a:bodyPr wrap="square" rtlCol="0">
              <a:spAutoFit/>
            </a:bodyPr>
            <a:lstStyle/>
            <a:p>
              <a:r>
                <a:rPr lang="en-GB" sz="1800" dirty="0">
                  <a:solidFill>
                    <a:srgbClr val="FFC000"/>
                  </a:solidFill>
                </a:rPr>
                <a:t>4K JT</a:t>
              </a:r>
            </a:p>
          </p:txBody>
        </p:sp>
      </p:grpSp>
      <p:grpSp>
        <p:nvGrpSpPr>
          <p:cNvPr id="13" name="Group 12"/>
          <p:cNvGrpSpPr>
            <a:grpSpLocks noChangeAspect="1"/>
          </p:cNvGrpSpPr>
          <p:nvPr/>
        </p:nvGrpSpPr>
        <p:grpSpPr>
          <a:xfrm>
            <a:off x="1420710" y="4537462"/>
            <a:ext cx="1651471" cy="1803997"/>
            <a:chOff x="1963706" y="5116787"/>
            <a:chExt cx="1121127" cy="1224672"/>
          </a:xfrm>
        </p:grpSpPr>
        <p:pic>
          <p:nvPicPr>
            <p:cNvPr id="11"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63706" y="5116787"/>
              <a:ext cx="1121127" cy="1224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2281648" y="6044612"/>
              <a:ext cx="803185" cy="250727"/>
            </a:xfrm>
            <a:prstGeom prst="rect">
              <a:avLst/>
            </a:prstGeom>
            <a:noFill/>
          </p:spPr>
          <p:txBody>
            <a:bodyPr wrap="square" rtlCol="0">
              <a:spAutoFit/>
            </a:bodyPr>
            <a:lstStyle/>
            <a:p>
              <a:pPr algn="r"/>
              <a:r>
                <a:rPr lang="en-GB" sz="1800" dirty="0">
                  <a:solidFill>
                    <a:srgbClr val="FFC000"/>
                  </a:solidFill>
                </a:rPr>
                <a:t>20K ST</a:t>
              </a:r>
            </a:p>
          </p:txBody>
        </p:sp>
      </p:grpSp>
    </p:spTree>
    <p:extLst>
      <p:ext uri="{BB962C8B-B14F-4D97-AF65-F5344CB8AC3E}">
        <p14:creationId xmlns:p14="http://schemas.microsoft.com/office/powerpoint/2010/main" val="359387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a:grpSpLocks noChangeAspect="1"/>
          </p:cNvGrpSpPr>
          <p:nvPr/>
        </p:nvGrpSpPr>
        <p:grpSpPr>
          <a:xfrm>
            <a:off x="4738043" y="4990773"/>
            <a:ext cx="1065973" cy="889191"/>
            <a:chOff x="179388" y="1068491"/>
            <a:chExt cx="4230684" cy="3500143"/>
          </a:xfrm>
        </p:grpSpPr>
        <p:pic>
          <p:nvPicPr>
            <p:cNvPr id="16" name="Picture 2"/>
            <p:cNvPicPr>
              <a:picLocks noChangeAspect="1" noChangeArrowheads="1"/>
            </p:cNvPicPr>
            <p:nvPr/>
          </p:nvPicPr>
          <p:blipFill rotWithShape="1">
            <a:blip r:embed="rId3">
              <a:clrChange>
                <a:clrFrom>
                  <a:srgbClr val="7F7F7F"/>
                </a:clrFrom>
                <a:clrTo>
                  <a:srgbClr val="7F7F7F">
                    <a:alpha val="0"/>
                  </a:srgbClr>
                </a:clrTo>
              </a:clrChange>
            </a:blip>
            <a:srcRect b="866"/>
            <a:stretch/>
          </p:blipFill>
          <p:spPr bwMode="auto">
            <a:xfrm>
              <a:off x="179388" y="1249787"/>
              <a:ext cx="3976523" cy="3318847"/>
            </a:xfrm>
            <a:prstGeom prst="rect">
              <a:avLst/>
            </a:prstGeom>
            <a:noFill/>
            <a:ln w="9525">
              <a:noFill/>
              <a:miter lim="800000"/>
              <a:headEnd/>
              <a:tailEnd/>
            </a:ln>
          </p:spPr>
        </p:pic>
        <p:sp>
          <p:nvSpPr>
            <p:cNvPr id="17" name="Rectangle 16"/>
            <p:cNvSpPr/>
            <p:nvPr/>
          </p:nvSpPr>
          <p:spPr bwMode="auto">
            <a:xfrm rot="3726300">
              <a:off x="3232929" y="1681814"/>
              <a:ext cx="1411941" cy="24283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000" b="0" i="0" u="none" strike="noStrike" cap="none" normalizeH="0" baseline="0">
                <a:ln>
                  <a:noFill/>
                </a:ln>
                <a:solidFill>
                  <a:schemeClr val="tx1"/>
                </a:solidFill>
                <a:effectLst/>
                <a:latin typeface="Verdana" pitchFamily="34" charset="0"/>
              </a:endParaRPr>
            </a:p>
          </p:txBody>
        </p:sp>
        <p:sp>
          <p:nvSpPr>
            <p:cNvPr id="19" name="Rectangle 18"/>
            <p:cNvSpPr/>
            <p:nvPr/>
          </p:nvSpPr>
          <p:spPr bwMode="auto">
            <a:xfrm rot="19288630">
              <a:off x="3441601" y="3098079"/>
              <a:ext cx="968471" cy="2306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000" b="0" i="0" u="none" strike="noStrike" cap="none" normalizeH="0" baseline="0">
                <a:ln>
                  <a:noFill/>
                </a:ln>
                <a:solidFill>
                  <a:schemeClr val="tx1"/>
                </a:solidFill>
                <a:effectLst/>
                <a:latin typeface="Verdana" pitchFamily="34" charset="0"/>
              </a:endParaRPr>
            </a:p>
          </p:txBody>
        </p:sp>
        <p:sp>
          <p:nvSpPr>
            <p:cNvPr id="20" name="Rectangle 19"/>
            <p:cNvSpPr/>
            <p:nvPr/>
          </p:nvSpPr>
          <p:spPr bwMode="auto">
            <a:xfrm rot="19288630">
              <a:off x="2353758" y="1068491"/>
              <a:ext cx="358046" cy="2456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000" b="0" i="0" u="none" strike="noStrike" cap="none" normalizeH="0" baseline="0">
                <a:ln>
                  <a:noFill/>
                </a:ln>
                <a:solidFill>
                  <a:schemeClr val="tx1"/>
                </a:solidFill>
                <a:effectLst/>
                <a:latin typeface="Verdana" pitchFamily="34" charset="0"/>
              </a:endParaRPr>
            </a:p>
          </p:txBody>
        </p:sp>
      </p:grpSp>
      <p:sp>
        <p:nvSpPr>
          <p:cNvPr id="6" name="Title 5"/>
          <p:cNvSpPr>
            <a:spLocks noGrp="1"/>
          </p:cNvSpPr>
          <p:nvPr>
            <p:ph type="title"/>
          </p:nvPr>
        </p:nvSpPr>
        <p:spPr>
          <a:xfrm>
            <a:off x="0" y="1746827"/>
            <a:ext cx="9144000" cy="1362075"/>
          </a:xfrm>
        </p:spPr>
        <p:txBody>
          <a:bodyPr/>
          <a:lstStyle/>
          <a:p>
            <a:pPr algn="ctr"/>
            <a:r>
              <a:rPr lang="en-GB" sz="3200" cap="none" dirty="0">
                <a:effectLst/>
              </a:rPr>
              <a:t>The SPICA Instruments</a:t>
            </a:r>
            <a:br>
              <a:rPr lang="en-GB" sz="3200" cap="none" dirty="0">
                <a:effectLst/>
              </a:rPr>
            </a:br>
            <a:endParaRPr lang="en-GB" sz="1800" b="0" i="1" cap="none" dirty="0">
              <a:solidFill>
                <a:srgbClr val="FFC000"/>
              </a:solidFill>
              <a:effectLst/>
            </a:endParaRPr>
          </a:p>
        </p:txBody>
      </p:sp>
      <p:sp>
        <p:nvSpPr>
          <p:cNvPr id="2" name="Footer Placeholder 1"/>
          <p:cNvSpPr>
            <a:spLocks noGrp="1"/>
          </p:cNvSpPr>
          <p:nvPr>
            <p:ph type="ftr" sz="quarter" idx="10"/>
          </p:nvPr>
        </p:nvSpPr>
        <p:spPr/>
        <p:txBody>
          <a:bodyPr/>
          <a:lstStyle/>
          <a:p>
            <a:pPr>
              <a:defRPr/>
            </a:pPr>
            <a:r>
              <a:rPr lang="en-US"/>
              <a:t>The SPICA infrared space observatory - P. Roelfsema - Ithaca/June/2017</a:t>
            </a:r>
          </a:p>
        </p:txBody>
      </p:sp>
      <p:sp>
        <p:nvSpPr>
          <p:cNvPr id="5" name="Slide Number Placeholder 4"/>
          <p:cNvSpPr>
            <a:spLocks noGrp="1"/>
          </p:cNvSpPr>
          <p:nvPr>
            <p:ph type="sldNum" sz="quarter" idx="11"/>
          </p:nvPr>
        </p:nvSpPr>
        <p:spPr/>
        <p:txBody>
          <a:bodyPr/>
          <a:lstStyle/>
          <a:p>
            <a:pPr>
              <a:defRPr/>
            </a:pPr>
            <a:fld id="{6B04ACD0-9CA4-495C-8459-966B8D246C55}" type="slidenum">
              <a:rPr lang="en-US" smtClean="0"/>
              <a:pPr>
                <a:defRPr/>
              </a:pPr>
              <a:t>15</a:t>
            </a:fld>
            <a:endParaRPr lang="en-US"/>
          </a:p>
        </p:txBody>
      </p:sp>
      <p:pic>
        <p:nvPicPr>
          <p:cNvPr id="15" name="Picture 14" descr="SPICA_3Dconfig.png"/>
          <p:cNvPicPr>
            <a:picLocks noChangeAspect="1"/>
          </p:cNvPicPr>
          <p:nvPr/>
        </p:nvPicPr>
        <p:blipFill>
          <a:blip r:embed="rId4" cstate="print">
            <a:extLst>
              <a:ext uri="{BEBA8EAE-BF5A-486C-A8C5-ECC9F3942E4B}">
                <a14:imgProps xmlns:a14="http://schemas.microsoft.com/office/drawing/2010/main">
                  <a14:imgLayer r:embed="rId5">
                    <a14:imgEffect>
                      <a14:backgroundRemoval t="963" b="100000" l="3210" r="98490">
                        <a14:foregroundMark x1="17590" y1="86471" x2="17590" y2="86471"/>
                        <a14:foregroundMark x1="82977" y1="91016" x2="82977" y2="91016"/>
                        <a14:foregroundMark x1="22435" y1="27567" x2="22435" y2="27567"/>
                      </a14:backgroundRemoval>
                    </a14:imgEffect>
                  </a14:imgLayer>
                </a14:imgProps>
              </a:ext>
              <a:ext uri="{28A0092B-C50C-407E-A947-70E740481C1C}">
                <a14:useLocalDpi xmlns:a14="http://schemas.microsoft.com/office/drawing/2010/main" val="0"/>
              </a:ext>
            </a:extLst>
          </a:blip>
          <a:stretch>
            <a:fillRect/>
          </a:stretch>
        </p:blipFill>
        <p:spPr>
          <a:xfrm>
            <a:off x="7870954" y="4716163"/>
            <a:ext cx="975455" cy="1147955"/>
          </a:xfrm>
          <a:prstGeom prst="rect">
            <a:avLst/>
          </a:prstGeom>
        </p:spPr>
      </p:pic>
      <p:pic>
        <p:nvPicPr>
          <p:cNvPr id="18" name="図 71" descr="seqF_019a_half.jpg"/>
          <p:cNvPicPr>
            <a:picLocks noChangeAspect="1"/>
          </p:cNvPicPr>
          <p:nvPr/>
        </p:nvPicPr>
        <p:blipFill>
          <a:blip r:embed="rId6" cstate="print"/>
          <a:stretch>
            <a:fillRect/>
          </a:stretch>
        </p:blipFill>
        <p:spPr>
          <a:xfrm>
            <a:off x="337929" y="5022182"/>
            <a:ext cx="1122581" cy="841936"/>
          </a:xfrm>
          <a:prstGeom prst="rect">
            <a:avLst/>
          </a:prstGeom>
        </p:spPr>
      </p:pic>
      <p:pic>
        <p:nvPicPr>
          <p:cNvPr id="41" name="Picture 3" descr="C:\Users\Shinki\Documents\document\Presentation\SMI\design2.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47550" b="87175" l="27619" r="62548"/>
                    </a14:imgEffect>
                  </a14:imgLayer>
                </a14:imgProps>
              </a:ext>
              <a:ext uri="{28A0092B-C50C-407E-A947-70E740481C1C}">
                <a14:useLocalDpi xmlns:a14="http://schemas.microsoft.com/office/drawing/2010/main" val="0"/>
              </a:ext>
            </a:extLst>
          </a:blip>
          <a:srcRect l="25853" t="45588" r="36041" b="12074"/>
          <a:stretch/>
        </p:blipFill>
        <p:spPr bwMode="auto">
          <a:xfrm>
            <a:off x="1485337" y="5014754"/>
            <a:ext cx="1101817" cy="86521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38789" y="5052743"/>
            <a:ext cx="941753" cy="841936"/>
          </a:xfrm>
          <a:prstGeom prst="rect">
            <a:avLst/>
          </a:prstGeom>
          <a:solidFill>
            <a:schemeClr val="tx1"/>
          </a:solidFill>
          <a:ln>
            <a:noFill/>
          </a:ln>
          <a:effectLst/>
        </p:spPr>
      </p:pic>
      <p:pic>
        <p:nvPicPr>
          <p:cNvPr id="12" name="Picture 1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97719" y="5046084"/>
            <a:ext cx="981468" cy="84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G:\SAFARI\Plan D\M5\Pictures\1Flamda detector module.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05860" y="5052743"/>
            <a:ext cx="1024761" cy="685580"/>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n 1"/>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7134"/>
          <a:stretch/>
        </p:blipFill>
        <p:spPr>
          <a:xfrm>
            <a:off x="5694375" y="4907354"/>
            <a:ext cx="1072417" cy="987326"/>
          </a:xfrm>
          <a:prstGeom prst="rect">
            <a:avLst/>
          </a:prstGeom>
        </p:spPr>
      </p:pic>
    </p:spTree>
    <p:extLst>
      <p:ext uri="{BB962C8B-B14F-4D97-AF65-F5344CB8AC3E}">
        <p14:creationId xmlns:p14="http://schemas.microsoft.com/office/powerpoint/2010/main" val="77591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54057" y="216325"/>
            <a:ext cx="2953550" cy="1508195"/>
          </a:xfrm>
          <a:prstGeom prst="rect">
            <a:avLst/>
          </a:prstGeom>
          <a:noFill/>
        </p:spPr>
      </p:pic>
      <p:sp>
        <p:nvSpPr>
          <p:cNvPr id="6" name="Title 5"/>
          <p:cNvSpPr>
            <a:spLocks noGrp="1"/>
          </p:cNvSpPr>
          <p:nvPr>
            <p:ph type="title"/>
          </p:nvPr>
        </p:nvSpPr>
        <p:spPr>
          <a:xfrm>
            <a:off x="179388" y="260350"/>
            <a:ext cx="8785225" cy="706438"/>
          </a:xfrm>
        </p:spPr>
        <p:txBody>
          <a:bodyPr/>
          <a:lstStyle/>
          <a:p>
            <a:r>
              <a:rPr lang="en-GB" altLang="ja-JP" dirty="0"/>
              <a:t>The</a:t>
            </a:r>
            <a:r>
              <a:rPr lang="en-US" altLang="ja-JP" dirty="0"/>
              <a:t> Mid-infrared Instrument SMI</a:t>
            </a:r>
            <a:endParaRPr lang="en-GB" dirty="0"/>
          </a:p>
        </p:txBody>
      </p:sp>
      <p:sp>
        <p:nvSpPr>
          <p:cNvPr id="7" name="Content Placeholder 6"/>
          <p:cNvSpPr>
            <a:spLocks noGrp="1"/>
          </p:cNvSpPr>
          <p:nvPr>
            <p:ph idx="1"/>
          </p:nvPr>
        </p:nvSpPr>
        <p:spPr/>
        <p:txBody>
          <a:bodyPr/>
          <a:lstStyle/>
          <a:p>
            <a:r>
              <a:rPr lang="en-GB" b="1" dirty="0">
                <a:solidFill>
                  <a:schemeClr val="accent6"/>
                </a:solidFill>
              </a:rPr>
              <a:t>SMI/LR-CAM</a:t>
            </a:r>
            <a:r>
              <a:rPr lang="en-GB" b="1" dirty="0">
                <a:solidFill>
                  <a:srgbClr val="FFC000"/>
                </a:solidFill>
              </a:rPr>
              <a:t> </a:t>
            </a:r>
            <a:r>
              <a:rPr lang="en-GB" dirty="0"/>
              <a:t>– large area low resolution surveyor</a:t>
            </a:r>
          </a:p>
          <a:p>
            <a:pPr marL="742950" lvl="2" indent="-342900">
              <a:lnSpc>
                <a:spcPct val="90000"/>
              </a:lnSpc>
            </a:pPr>
            <a:r>
              <a:rPr lang="en-US" altLang="ja-JP" sz="1800" dirty="0">
                <a:ea typeface="+mn-ea"/>
                <a:cs typeface="+mn-cs"/>
              </a:rPr>
              <a:t>17 </a:t>
            </a:r>
            <a:r>
              <a:rPr lang="en-US" altLang="ja-JP" sz="1800" dirty="0">
                <a:ea typeface="+mn-ea"/>
                <a:cs typeface="+mn-cs"/>
                <a:sym typeface="Symbol"/>
              </a:rPr>
              <a:t>– </a:t>
            </a:r>
            <a:r>
              <a:rPr lang="en-US" altLang="ja-JP" sz="1800" dirty="0">
                <a:ea typeface="+mn-ea"/>
                <a:cs typeface="+mn-cs"/>
              </a:rPr>
              <a:t>36 </a:t>
            </a:r>
            <a:r>
              <a:rPr lang="en-US" altLang="ja-JP" sz="1800" dirty="0">
                <a:ea typeface="+mn-ea"/>
                <a:cs typeface="+mn-cs"/>
                <a:sym typeface="Symbol"/>
              </a:rPr>
              <a:t>m, R = 50 – 120</a:t>
            </a:r>
          </a:p>
          <a:p>
            <a:pPr marL="742950" lvl="2" indent="-342900">
              <a:lnSpc>
                <a:spcPct val="90000"/>
              </a:lnSpc>
            </a:pPr>
            <a:r>
              <a:rPr lang="en-US" altLang="ja-JP" sz="1800" dirty="0">
                <a:ea typeface="+mn-ea"/>
                <a:cs typeface="+mn-cs"/>
                <a:sym typeface="Symbol"/>
              </a:rPr>
              <a:t>4 slits (10’ long) with prism</a:t>
            </a:r>
          </a:p>
          <a:p>
            <a:pPr marL="742950" lvl="2" indent="-342900">
              <a:lnSpc>
                <a:spcPct val="90000"/>
              </a:lnSpc>
            </a:pPr>
            <a:r>
              <a:rPr lang="en-US" altLang="ja-JP" sz="1800" dirty="0">
                <a:ea typeface="+mn-ea"/>
                <a:cs typeface="+mn-cs"/>
              </a:rPr>
              <a:t>Detector: </a:t>
            </a:r>
            <a:r>
              <a:rPr lang="en-US" altLang="ja-JP" sz="1800" dirty="0" err="1">
                <a:ea typeface="+mn-ea"/>
                <a:cs typeface="+mn-cs"/>
              </a:rPr>
              <a:t>Si:Sb</a:t>
            </a:r>
            <a:r>
              <a:rPr lang="en-US" altLang="ja-JP" sz="1800" dirty="0">
                <a:ea typeface="+mn-ea"/>
                <a:cs typeface="+mn-cs"/>
              </a:rPr>
              <a:t> </a:t>
            </a:r>
          </a:p>
          <a:p>
            <a:pPr marL="742950" lvl="2" indent="-342900">
              <a:lnSpc>
                <a:spcPct val="90000"/>
              </a:lnSpc>
            </a:pPr>
            <a:r>
              <a:rPr lang="en-US" altLang="ja-JP" sz="1800" dirty="0">
                <a:ea typeface="+mn-ea"/>
                <a:cs typeface="+mn-cs"/>
              </a:rPr>
              <a:t>Camera mode 10’x12’ </a:t>
            </a:r>
            <a:r>
              <a:rPr lang="en-US" altLang="ja-JP" sz="1800" dirty="0" err="1">
                <a:ea typeface="+mn-ea"/>
                <a:cs typeface="+mn-cs"/>
              </a:rPr>
              <a:t>FoV</a:t>
            </a:r>
            <a:endParaRPr lang="en-US" altLang="ja-JP" sz="1800" dirty="0">
              <a:ea typeface="+mn-ea"/>
              <a:cs typeface="+mn-cs"/>
            </a:endParaRPr>
          </a:p>
          <a:p>
            <a:pPr marL="342900" lvl="1" indent="-342900">
              <a:lnSpc>
                <a:spcPct val="90000"/>
              </a:lnSpc>
            </a:pPr>
            <a:endParaRPr lang="en-US" altLang="ja-JP" b="1" dirty="0">
              <a:solidFill>
                <a:schemeClr val="accent6"/>
              </a:solidFill>
              <a:ea typeface="+mn-ea"/>
              <a:cs typeface="+mn-cs"/>
              <a:sym typeface="Symbol"/>
            </a:endParaRPr>
          </a:p>
          <a:p>
            <a:pPr marL="342900" lvl="1" indent="-342900">
              <a:lnSpc>
                <a:spcPct val="90000"/>
              </a:lnSpc>
            </a:pPr>
            <a:r>
              <a:rPr lang="en-US" altLang="ja-JP" b="1" dirty="0">
                <a:solidFill>
                  <a:schemeClr val="accent6"/>
                </a:solidFill>
                <a:ea typeface="+mn-ea"/>
                <a:cs typeface="+mn-cs"/>
                <a:sym typeface="Symbol"/>
              </a:rPr>
              <a:t>SMI/MR</a:t>
            </a:r>
            <a:r>
              <a:rPr lang="en-US" altLang="ja-JP" dirty="0">
                <a:ea typeface="+mn-ea"/>
                <a:cs typeface="+mn-cs"/>
                <a:sym typeface="Symbol"/>
              </a:rPr>
              <a:t> – medium resolution mapper</a:t>
            </a:r>
          </a:p>
          <a:p>
            <a:pPr marL="742950" lvl="2" indent="-342900">
              <a:lnSpc>
                <a:spcPct val="90000"/>
              </a:lnSpc>
              <a:defRPr/>
            </a:pPr>
            <a:r>
              <a:rPr lang="en-US" altLang="ja-JP" sz="1800" dirty="0">
                <a:ea typeface="+mn-ea"/>
                <a:cs typeface="+mn-cs"/>
                <a:sym typeface="Symbol"/>
              </a:rPr>
              <a:t>18 – 36 </a:t>
            </a:r>
            <a:r>
              <a:rPr lang="en-US" altLang="ja-JP" sz="1800" dirty="0">
                <a:sym typeface="Symbol"/>
              </a:rPr>
              <a:t>m</a:t>
            </a:r>
            <a:r>
              <a:rPr lang="en-US" altLang="ja-JP" sz="1800" dirty="0">
                <a:ea typeface="+mn-ea"/>
                <a:cs typeface="+mn-cs"/>
                <a:sym typeface="Symbol"/>
              </a:rPr>
              <a:t>, R = </a:t>
            </a:r>
            <a:r>
              <a:rPr lang="ja-JP" altLang="ja-JP" sz="1800" dirty="0">
                <a:ea typeface="+mn-ea"/>
                <a:cs typeface="+mn-cs"/>
                <a:sym typeface="Symbol"/>
              </a:rPr>
              <a:t>1</a:t>
            </a:r>
            <a:r>
              <a:rPr lang="en-US" altLang="ja-JP" sz="1800" dirty="0">
                <a:ea typeface="+mn-ea"/>
                <a:cs typeface="+mn-cs"/>
                <a:sym typeface="Symbol"/>
              </a:rPr>
              <a:t>200 – 2300, </a:t>
            </a:r>
          </a:p>
          <a:p>
            <a:pPr marL="742950" lvl="2" indent="-342900">
              <a:lnSpc>
                <a:spcPct val="90000"/>
              </a:lnSpc>
              <a:defRPr/>
            </a:pPr>
            <a:r>
              <a:rPr lang="en-US" altLang="ja-JP" sz="1800" dirty="0">
                <a:ea typeface="+mn-ea"/>
                <a:cs typeface="+mn-cs"/>
                <a:sym typeface="Symbol"/>
              </a:rPr>
              <a:t>1 slit (1’ long) with grating </a:t>
            </a:r>
          </a:p>
          <a:p>
            <a:pPr marL="742950" lvl="2" indent="-342900">
              <a:lnSpc>
                <a:spcPct val="90000"/>
              </a:lnSpc>
              <a:defRPr/>
            </a:pPr>
            <a:r>
              <a:rPr lang="en-US" altLang="ja-JP" sz="1800" dirty="0"/>
              <a:t>Detector: </a:t>
            </a:r>
            <a:r>
              <a:rPr lang="en-US" altLang="ja-JP" sz="1800" dirty="0" err="1"/>
              <a:t>Si:Sb</a:t>
            </a:r>
            <a:endParaRPr lang="en-US" altLang="ja-JP" sz="1800" dirty="0">
              <a:ea typeface="+mn-ea"/>
              <a:cs typeface="+mn-cs"/>
              <a:sym typeface="Symbol"/>
            </a:endParaRPr>
          </a:p>
          <a:p>
            <a:pPr marL="342900" lvl="1" indent="-342900">
              <a:lnSpc>
                <a:spcPct val="90000"/>
              </a:lnSpc>
            </a:pPr>
            <a:endParaRPr lang="en-US" altLang="ja-JP" b="1" dirty="0">
              <a:solidFill>
                <a:schemeClr val="accent6"/>
              </a:solidFill>
              <a:ea typeface="+mn-ea"/>
              <a:cs typeface="+mn-cs"/>
              <a:sym typeface="Symbol"/>
            </a:endParaRPr>
          </a:p>
          <a:p>
            <a:pPr marL="342900" lvl="1" indent="-342900">
              <a:lnSpc>
                <a:spcPct val="90000"/>
              </a:lnSpc>
            </a:pPr>
            <a:r>
              <a:rPr lang="en-US" altLang="ja-JP" b="1" dirty="0">
                <a:solidFill>
                  <a:schemeClr val="accent6"/>
                </a:solidFill>
                <a:ea typeface="+mn-ea"/>
                <a:cs typeface="+mn-cs"/>
                <a:sym typeface="Symbol"/>
              </a:rPr>
              <a:t>SMI/HR</a:t>
            </a:r>
            <a:r>
              <a:rPr lang="en-US" altLang="ja-JP" dirty="0">
                <a:ea typeface="+mn-ea"/>
                <a:cs typeface="+mn-cs"/>
                <a:sym typeface="Symbol"/>
              </a:rPr>
              <a:t> – molecular physics/kinematics </a:t>
            </a:r>
          </a:p>
          <a:p>
            <a:pPr marL="742950" lvl="2" indent="-342900">
              <a:lnSpc>
                <a:spcPct val="90000"/>
              </a:lnSpc>
              <a:defRPr/>
            </a:pPr>
            <a:r>
              <a:rPr lang="en-US" altLang="ja-JP" sz="1800" dirty="0">
                <a:ea typeface="+mn-ea"/>
                <a:cs typeface="+mn-cs"/>
                <a:sym typeface="Symbol"/>
              </a:rPr>
              <a:t>12 – 18 </a:t>
            </a:r>
            <a:r>
              <a:rPr lang="en-US" altLang="ja-JP" sz="1800" dirty="0">
                <a:sym typeface="Symbol"/>
              </a:rPr>
              <a:t>m</a:t>
            </a:r>
            <a:r>
              <a:rPr lang="en-US" altLang="ja-JP" sz="1800" dirty="0">
                <a:ea typeface="+mn-ea"/>
                <a:cs typeface="+mn-cs"/>
                <a:sym typeface="Symbol"/>
              </a:rPr>
              <a:t>, R = 28,000</a:t>
            </a:r>
          </a:p>
          <a:p>
            <a:pPr marL="742950" lvl="2" indent="-342900">
              <a:lnSpc>
                <a:spcPct val="90000"/>
              </a:lnSpc>
              <a:defRPr/>
            </a:pPr>
            <a:r>
              <a:rPr lang="en-US" altLang="ja-JP" sz="1800" dirty="0">
                <a:ea typeface="+mn-ea"/>
                <a:cs typeface="+mn-cs"/>
                <a:sym typeface="Symbol"/>
              </a:rPr>
              <a:t>1 slit (4” long) with immersion grating</a:t>
            </a:r>
          </a:p>
          <a:p>
            <a:pPr marL="742950" lvl="2" indent="-342900">
              <a:lnSpc>
                <a:spcPct val="90000"/>
              </a:lnSpc>
              <a:defRPr/>
            </a:pPr>
            <a:r>
              <a:rPr lang="en-US" altLang="ja-JP" sz="1800" dirty="0">
                <a:ea typeface="+mn-ea"/>
                <a:cs typeface="+mn-cs"/>
                <a:sym typeface="Symbol"/>
              </a:rPr>
              <a:t>Detector: </a:t>
            </a:r>
            <a:r>
              <a:rPr lang="en-US" altLang="ja-JP" sz="1800" dirty="0" err="1">
                <a:ea typeface="+mn-ea"/>
                <a:cs typeface="+mn-cs"/>
                <a:sym typeface="Symbol"/>
              </a:rPr>
              <a:t>Si:As</a:t>
            </a:r>
            <a:r>
              <a:rPr lang="en-US" altLang="ja-JP" sz="1800" dirty="0">
                <a:ea typeface="+mn-ea"/>
                <a:cs typeface="+mn-cs"/>
                <a:sym typeface="Symbol"/>
              </a:rPr>
              <a:t> </a:t>
            </a:r>
          </a:p>
          <a:p>
            <a:pPr marL="342900" lvl="1" indent="-342900">
              <a:lnSpc>
                <a:spcPct val="90000"/>
              </a:lnSpc>
            </a:pPr>
            <a:endParaRPr lang="en-US" altLang="ja-JP" sz="1000" dirty="0">
              <a:ea typeface="+mn-ea"/>
              <a:cs typeface="+mn-cs"/>
              <a:sym typeface="Symbol"/>
            </a:endParaRPr>
          </a:p>
        </p:txBody>
      </p:sp>
      <p:sp>
        <p:nvSpPr>
          <p:cNvPr id="4" name="Footer Placeholder 3"/>
          <p:cNvSpPr>
            <a:spLocks noGrp="1"/>
          </p:cNvSpPr>
          <p:nvPr>
            <p:ph type="ftr" sz="quarter" idx="10"/>
          </p:nvPr>
        </p:nvSpPr>
        <p:spPr/>
        <p:txBody>
          <a:bodyPr/>
          <a:lstStyle/>
          <a:p>
            <a:pPr>
              <a:defRPr/>
            </a:pPr>
            <a:r>
              <a:rPr lang="en-US"/>
              <a:t>The SPICA infrared space observatory - P. Roelfsema - Ithaca/June/2017</a:t>
            </a:r>
            <a:endParaRPr lang="en-US" dirty="0"/>
          </a:p>
        </p:txBody>
      </p:sp>
      <p:sp>
        <p:nvSpPr>
          <p:cNvPr id="5" name="Slide Number Placeholder 4"/>
          <p:cNvSpPr>
            <a:spLocks noGrp="1"/>
          </p:cNvSpPr>
          <p:nvPr>
            <p:ph type="sldNum" sz="quarter" idx="11"/>
          </p:nvPr>
        </p:nvSpPr>
        <p:spPr/>
        <p:txBody>
          <a:bodyPr/>
          <a:lstStyle/>
          <a:p>
            <a:pPr>
              <a:defRPr/>
            </a:pPr>
            <a:fld id="{E73D1E89-9FB2-40C1-9645-FD0DE7D7E244}" type="slidenum">
              <a:rPr lang="en-US" smtClean="0"/>
              <a:pPr>
                <a:defRPr/>
              </a:pPr>
              <a:t>16</a:t>
            </a:fld>
            <a:endParaRPr lang="en-US"/>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4171" y="1668517"/>
            <a:ext cx="1242001" cy="1110361"/>
          </a:xfrm>
          <a:prstGeom prst="rect">
            <a:avLst/>
          </a:prstGeom>
          <a:solidFill>
            <a:schemeClr val="bg1"/>
          </a:solidFill>
          <a:ln>
            <a:noFill/>
          </a:ln>
          <a:effec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8777" y="2936834"/>
            <a:ext cx="1315575" cy="1295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4774" y="4473522"/>
            <a:ext cx="1349579" cy="1192809"/>
          </a:xfrm>
          <a:prstGeom prst="rect">
            <a:avLst/>
          </a:prstGeom>
          <a:solidFill>
            <a:schemeClr val="bg1"/>
          </a:solidFill>
          <a:ln>
            <a:noFill/>
          </a:ln>
          <a:effectLst/>
        </p:spPr>
      </p:pic>
      <p:pic>
        <p:nvPicPr>
          <p:cNvPr id="13" name="Picture 36" descr="日本の国旗">
            <a:hlinkClick r:id="rId6" tooltip="日本の国旗"/>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9067" y="180181"/>
            <a:ext cx="654050" cy="4333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5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4125" y="3172177"/>
            <a:ext cx="3958740" cy="3147681"/>
          </a:xfrm>
          <a:prstGeom prst="rect">
            <a:avLst/>
          </a:prstGeom>
        </p:spPr>
      </p:pic>
      <p:pic>
        <p:nvPicPr>
          <p:cNvPr id="19"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1392" y="2825844"/>
            <a:ext cx="912608" cy="100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G:\SAFARI\Plan D\M5\Pictures\1Flamda detector module.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6682" y="1125888"/>
            <a:ext cx="1030897" cy="6896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G:\SAFARI\Plan D\M5\Pictures\1Flamda grating module.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53832" y="1821333"/>
            <a:ext cx="1032480" cy="1010513"/>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The Far-IR instruments SAFARI, POL</a:t>
            </a:r>
          </a:p>
        </p:txBody>
      </p:sp>
      <p:sp>
        <p:nvSpPr>
          <p:cNvPr id="3" name="Content Placeholder 2"/>
          <p:cNvSpPr>
            <a:spLocks noGrp="1"/>
          </p:cNvSpPr>
          <p:nvPr>
            <p:ph idx="1"/>
          </p:nvPr>
        </p:nvSpPr>
        <p:spPr/>
        <p:txBody>
          <a:bodyPr/>
          <a:lstStyle/>
          <a:p>
            <a:pPr marL="0" indent="0">
              <a:buNone/>
            </a:pPr>
            <a:r>
              <a:rPr lang="en-GB" b="1" i="1" dirty="0">
                <a:solidFill>
                  <a:schemeClr val="accent6"/>
                </a:solidFill>
              </a:rPr>
              <a:t>SAFARI - high sensitivity</a:t>
            </a:r>
            <a:r>
              <a:rPr lang="en-GB" dirty="0">
                <a:solidFill>
                  <a:schemeClr val="accent6"/>
                </a:solidFill>
              </a:rPr>
              <a:t> </a:t>
            </a:r>
            <a:r>
              <a:rPr lang="en-GB" dirty="0"/>
              <a:t>grating spectrometer </a:t>
            </a:r>
          </a:p>
          <a:p>
            <a:pPr lvl="1"/>
            <a:r>
              <a:rPr lang="en-GB" sz="1800" dirty="0"/>
              <a:t>Basic R~300 mode </a:t>
            </a:r>
            <a:r>
              <a:rPr lang="en-GB" sz="1800" dirty="0">
                <a:sym typeface="Wingdings" panose="05000000000000000000" pitchFamily="2" charset="2"/>
              </a:rPr>
              <a:t> 1hr/5</a:t>
            </a:r>
            <a:r>
              <a:rPr lang="el-GR" sz="1800" dirty="0">
                <a:sym typeface="Wingdings" panose="05000000000000000000" pitchFamily="2" charset="2"/>
              </a:rPr>
              <a:t>σ</a:t>
            </a:r>
            <a:r>
              <a:rPr lang="en-GB" sz="1800" dirty="0">
                <a:solidFill>
                  <a:srgbClr val="0070C0"/>
                </a:solidFill>
                <a:sym typeface="Wingdings" panose="05000000000000000000" pitchFamily="2" charset="2"/>
              </a:rPr>
              <a:t> </a:t>
            </a:r>
            <a:r>
              <a:rPr lang="en-GB" sz="1800" b="1" dirty="0">
                <a:solidFill>
                  <a:schemeClr val="accent6"/>
                </a:solidFill>
                <a:sym typeface="Wingdings" panose="05000000000000000000" pitchFamily="2" charset="2"/>
              </a:rPr>
              <a:t>-5-7</a:t>
            </a:r>
            <a:r>
              <a:rPr lang="en-GB" sz="1800" b="1" dirty="0">
                <a:solidFill>
                  <a:schemeClr val="accent6"/>
                </a:solidFill>
                <a:latin typeface="Verdana"/>
                <a:ea typeface="Verdana"/>
                <a:cs typeface="Verdana"/>
                <a:sym typeface="Wingdings" panose="05000000000000000000" pitchFamily="2" charset="2"/>
              </a:rPr>
              <a:t>×</a:t>
            </a:r>
            <a:r>
              <a:rPr lang="en-GB" sz="1800" b="1" dirty="0">
                <a:solidFill>
                  <a:schemeClr val="accent6"/>
                </a:solidFill>
                <a:sym typeface="Wingdings" panose="05000000000000000000" pitchFamily="2" charset="2"/>
              </a:rPr>
              <a:t>10</a:t>
            </a:r>
            <a:r>
              <a:rPr lang="en-GB" sz="1800" b="1" baseline="30000" dirty="0">
                <a:solidFill>
                  <a:schemeClr val="accent6"/>
                </a:solidFill>
                <a:sym typeface="Wingdings" panose="05000000000000000000" pitchFamily="2" charset="2"/>
              </a:rPr>
              <a:t>-20</a:t>
            </a:r>
            <a:r>
              <a:rPr lang="en-GB" sz="1800" b="1" dirty="0">
                <a:solidFill>
                  <a:schemeClr val="accent6"/>
                </a:solidFill>
                <a:sym typeface="Wingdings" panose="05000000000000000000" pitchFamily="2" charset="2"/>
              </a:rPr>
              <a:t> W/m</a:t>
            </a:r>
            <a:r>
              <a:rPr lang="en-GB" sz="1800" b="1" baseline="30000" dirty="0">
                <a:solidFill>
                  <a:schemeClr val="accent6"/>
                </a:solidFill>
                <a:sym typeface="Wingdings" panose="05000000000000000000" pitchFamily="2" charset="2"/>
              </a:rPr>
              <a:t>2</a:t>
            </a:r>
            <a:r>
              <a:rPr lang="en-GB" sz="1800" dirty="0">
                <a:solidFill>
                  <a:schemeClr val="accent6"/>
                </a:solidFill>
                <a:sym typeface="Wingdings" panose="05000000000000000000" pitchFamily="2" charset="2"/>
              </a:rPr>
              <a:t> </a:t>
            </a:r>
            <a:r>
              <a:rPr lang="en-GB" sz="1800" dirty="0">
                <a:sym typeface="Wingdings" panose="05000000000000000000" pitchFamily="2" charset="2"/>
              </a:rPr>
              <a:t>(4.6 m</a:t>
            </a:r>
            <a:r>
              <a:rPr lang="en-GB" sz="1800" baseline="30000" dirty="0">
                <a:sym typeface="Wingdings" panose="05000000000000000000" pitchFamily="2" charset="2"/>
              </a:rPr>
              <a:t>2</a:t>
            </a:r>
            <a:r>
              <a:rPr lang="en-GB" sz="1800" dirty="0">
                <a:sym typeface="Wingdings" panose="05000000000000000000" pitchFamily="2" charset="2"/>
              </a:rPr>
              <a:t>)</a:t>
            </a:r>
          </a:p>
          <a:p>
            <a:pPr marL="1657350" lvl="3" indent="-342900"/>
            <a:r>
              <a:rPr lang="en-GB" sz="1600" dirty="0">
                <a:sym typeface="Wingdings" panose="05000000000000000000" pitchFamily="2" charset="2"/>
              </a:rPr>
              <a:t>Improves with better TES performance!</a:t>
            </a:r>
            <a:endParaRPr lang="en-GB" sz="1600" dirty="0"/>
          </a:p>
          <a:p>
            <a:pPr lvl="1"/>
            <a:r>
              <a:rPr lang="en-GB" sz="1800" dirty="0"/>
              <a:t>Martin Puplett Interferometer to provide High-R mode</a:t>
            </a:r>
          </a:p>
          <a:p>
            <a:pPr lvl="1"/>
            <a:r>
              <a:rPr lang="en-GB" sz="1800" dirty="0"/>
              <a:t>4 bands </a:t>
            </a:r>
            <a:r>
              <a:rPr lang="en-GB" sz="1800" i="1" dirty="0">
                <a:solidFill>
                  <a:schemeClr val="accent6"/>
                </a:solidFill>
              </a:rPr>
              <a:t>instantaneously</a:t>
            </a:r>
            <a:r>
              <a:rPr lang="en-GB" sz="1800" dirty="0"/>
              <a:t> covering 35-230 micron</a:t>
            </a:r>
          </a:p>
          <a:p>
            <a:pPr marL="457200" lvl="1" indent="0">
              <a:buNone/>
            </a:pPr>
            <a:r>
              <a:rPr lang="en-GB" sz="1800" dirty="0"/>
              <a:t>	      …limited imaging capability: 3 pixels on-sky</a:t>
            </a:r>
          </a:p>
        </p:txBody>
      </p:sp>
      <p:sp>
        <p:nvSpPr>
          <p:cNvPr id="4" name="Footer Placeholder 3"/>
          <p:cNvSpPr>
            <a:spLocks noGrp="1"/>
          </p:cNvSpPr>
          <p:nvPr>
            <p:ph type="ftr" sz="quarter" idx="10"/>
          </p:nvPr>
        </p:nvSpPr>
        <p:spPr/>
        <p:txBody>
          <a:bodyPr/>
          <a:lstStyle/>
          <a:p>
            <a:pPr>
              <a:defRPr/>
            </a:pPr>
            <a:r>
              <a:rPr lang="en-US"/>
              <a:t>The SPICA infrared space observatory - P. Roelfsema - Ithaca/June/2017</a:t>
            </a:r>
          </a:p>
        </p:txBody>
      </p:sp>
      <p:sp>
        <p:nvSpPr>
          <p:cNvPr id="5" name="Slide Number Placeholder 4"/>
          <p:cNvSpPr>
            <a:spLocks noGrp="1"/>
          </p:cNvSpPr>
          <p:nvPr>
            <p:ph type="sldNum" sz="quarter" idx="11"/>
          </p:nvPr>
        </p:nvSpPr>
        <p:spPr/>
        <p:txBody>
          <a:bodyPr/>
          <a:lstStyle/>
          <a:p>
            <a:pPr>
              <a:defRPr/>
            </a:pPr>
            <a:fld id="{6B04ACD0-9CA4-495C-8459-966B8D246C55}" type="slidenum">
              <a:rPr lang="en-US" smtClean="0"/>
              <a:pPr>
                <a:defRPr/>
              </a:pPr>
              <a:t>17</a:t>
            </a:fld>
            <a:endParaRPr lang="en-US"/>
          </a:p>
        </p:txBody>
      </p:sp>
      <p:sp>
        <p:nvSpPr>
          <p:cNvPr id="6" name="TextBox 5"/>
          <p:cNvSpPr txBox="1"/>
          <p:nvPr/>
        </p:nvSpPr>
        <p:spPr>
          <a:xfrm>
            <a:off x="4305300" y="3680631"/>
            <a:ext cx="4838700" cy="1754326"/>
          </a:xfrm>
          <a:prstGeom prst="rect">
            <a:avLst/>
          </a:prstGeom>
          <a:noFill/>
        </p:spPr>
        <p:txBody>
          <a:bodyPr wrap="square" rtlCol="0">
            <a:spAutoFit/>
          </a:bodyPr>
          <a:lstStyle/>
          <a:p>
            <a:r>
              <a:rPr lang="en-US" sz="1800" b="1" dirty="0">
                <a:solidFill>
                  <a:schemeClr val="accent6"/>
                </a:solidFill>
              </a:rPr>
              <a:t>POL - </a:t>
            </a:r>
            <a:r>
              <a:rPr lang="en-US" sz="1800" dirty="0"/>
              <a:t>imager polarimeter</a:t>
            </a:r>
          </a:p>
          <a:p>
            <a:pPr marL="285750" indent="-285750">
              <a:buFont typeface="Arial" panose="020B0604020202020204" pitchFamily="34" charset="0"/>
              <a:buChar char="•"/>
            </a:pPr>
            <a:r>
              <a:rPr lang="en-US" sz="1600" dirty="0"/>
              <a:t>Polarization sensitive bolometers</a:t>
            </a:r>
          </a:p>
          <a:p>
            <a:pPr marL="628650" lvl="1" indent="-171450">
              <a:buFont typeface="Arial" panose="020B0604020202020204" pitchFamily="34" charset="0"/>
              <a:buChar char="•"/>
            </a:pPr>
            <a:r>
              <a:rPr lang="en-US" sz="1200" dirty="0"/>
              <a:t>3 bands: 110, 220,350 µm</a:t>
            </a:r>
          </a:p>
          <a:p>
            <a:pPr marL="285750" indent="-285750">
              <a:buFont typeface="Arial" panose="020B0604020202020204" pitchFamily="34" charset="0"/>
              <a:buChar char="•"/>
            </a:pPr>
            <a:r>
              <a:rPr lang="en-US" sz="1600" dirty="0"/>
              <a:t>FPA architecture designed and tested</a:t>
            </a:r>
          </a:p>
          <a:p>
            <a:pPr marL="285750" indent="-285750">
              <a:buFont typeface="Arial" panose="020B0604020202020204" pitchFamily="34" charset="0"/>
              <a:buChar char="•"/>
            </a:pPr>
            <a:r>
              <a:rPr lang="en-US" sz="1600" dirty="0"/>
              <a:t>Readout analogous to PACS system </a:t>
            </a:r>
          </a:p>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endParaRPr lang="en-US" sz="1800" dirty="0"/>
          </a:p>
        </p:txBody>
      </p:sp>
      <p:pic>
        <p:nvPicPr>
          <p:cNvPr id="17" name="Picture 16"/>
          <p:cNvPicPr>
            <a:picLocks noChangeAspect="1"/>
          </p:cNvPicPr>
          <p:nvPr/>
        </p:nvPicPr>
        <p:blipFill>
          <a:blip r:embed="rId6"/>
          <a:stretch>
            <a:fillRect/>
          </a:stretch>
        </p:blipFill>
        <p:spPr>
          <a:xfrm>
            <a:off x="4420850" y="5116611"/>
            <a:ext cx="1486047" cy="1114201"/>
          </a:xfrm>
          <a:prstGeom prst="rect">
            <a:avLst/>
          </a:prstGeom>
        </p:spPr>
      </p:pic>
      <p:pic>
        <p:nvPicPr>
          <p:cNvPr id="20" name="Image 1" descr="Macintosh HD:Users:louisrodriguez:Desktop:FPAscheme.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6936" y="5068036"/>
            <a:ext cx="1047241" cy="1086986"/>
          </a:xfrm>
          <a:prstGeom prst="rect">
            <a:avLst/>
          </a:prstGeom>
          <a:noFill/>
          <a:ln>
            <a:noFill/>
          </a:ln>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34216" y="5068036"/>
            <a:ext cx="1234016" cy="1086986"/>
          </a:xfrm>
          <a:prstGeom prst="rect">
            <a:avLst/>
          </a:prstGeom>
          <a:noFill/>
        </p:spPr>
      </p:pic>
      <p:pic>
        <p:nvPicPr>
          <p:cNvPr id="22" name="Picture 30" descr="欧州旗">
            <a:hlinkClick r:id="rId9" tooltip="欧州旗"/>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95029" y="4266399"/>
            <a:ext cx="394023" cy="249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t;strong&gt;Flags&lt;/strong&gt; [ edit ]"/>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31392" y="4121574"/>
            <a:ext cx="483642" cy="289802"/>
          </a:xfrm>
          <a:prstGeom prst="rect">
            <a:avLst/>
          </a:prstGeom>
        </p:spPr>
      </p:pic>
      <p:grpSp>
        <p:nvGrpSpPr>
          <p:cNvPr id="15" name="Group 14"/>
          <p:cNvGrpSpPr/>
          <p:nvPr/>
        </p:nvGrpSpPr>
        <p:grpSpPr>
          <a:xfrm>
            <a:off x="6962014" y="199858"/>
            <a:ext cx="1879646" cy="795171"/>
            <a:chOff x="5663365" y="230846"/>
            <a:chExt cx="1879646" cy="795171"/>
          </a:xfrm>
        </p:grpSpPr>
        <p:pic>
          <p:nvPicPr>
            <p:cNvPr id="8" name="Picture 7"/>
            <p:cNvPicPr>
              <a:picLocks noChangeAspect="1"/>
            </p:cNvPicPr>
            <p:nvPr/>
          </p:nvPicPr>
          <p:blipFill>
            <a:blip r:embed="rId12"/>
            <a:stretch>
              <a:fillRect/>
            </a:stretch>
          </p:blipFill>
          <p:spPr>
            <a:xfrm>
              <a:off x="6631172" y="252023"/>
              <a:ext cx="589995" cy="294998"/>
            </a:xfrm>
            <a:prstGeom prst="rect">
              <a:avLst/>
            </a:prstGeom>
          </p:spPr>
        </p:pic>
        <p:pic>
          <p:nvPicPr>
            <p:cNvPr id="11" name="Picture 10"/>
            <p:cNvPicPr>
              <a:picLocks noChangeAspect="1"/>
            </p:cNvPicPr>
            <p:nvPr/>
          </p:nvPicPr>
          <p:blipFill>
            <a:blip r:embed="rId13"/>
            <a:stretch>
              <a:fillRect/>
            </a:stretch>
          </p:blipFill>
          <p:spPr>
            <a:xfrm>
              <a:off x="6786496" y="521889"/>
              <a:ext cx="496517" cy="330768"/>
            </a:xfrm>
            <a:prstGeom prst="rect">
              <a:avLst/>
            </a:prstGeom>
          </p:spPr>
        </p:pic>
        <p:pic>
          <p:nvPicPr>
            <p:cNvPr id="12" name="Picture 11"/>
            <p:cNvPicPr>
              <a:picLocks noChangeAspect="1"/>
            </p:cNvPicPr>
            <p:nvPr/>
          </p:nvPicPr>
          <p:blipFill>
            <a:blip r:embed="rId14"/>
            <a:stretch>
              <a:fillRect/>
            </a:stretch>
          </p:blipFill>
          <p:spPr>
            <a:xfrm>
              <a:off x="7005634" y="679845"/>
              <a:ext cx="537377" cy="282913"/>
            </a:xfrm>
            <a:prstGeom prst="rect">
              <a:avLst/>
            </a:prstGeom>
          </p:spPr>
        </p:pic>
        <p:pic>
          <p:nvPicPr>
            <p:cNvPr id="14" name="Picture 30" descr="欧州旗">
              <a:hlinkClick r:id="rId9" tooltip="欧州旗"/>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78121" y="553073"/>
              <a:ext cx="672350" cy="47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3" descr="オランダの国旗">
              <a:hlinkClick r:id="rId15" tooltip="オランダの国旗"/>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663365" y="230846"/>
              <a:ext cx="863133" cy="571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3397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1000"/>
                            </p:stCondLst>
                            <p:childTnLst>
                              <p:par>
                                <p:cTn id="19" presetID="10" presetClass="entr" presetSubtype="0" fill="hold" grpId="0" nodeType="afterEffect">
                                  <p:stCondLst>
                                    <p:cond delay="5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SPICA capabilities - spectral resolution</a:t>
            </a:r>
          </a:p>
        </p:txBody>
      </p:sp>
      <p:grpSp>
        <p:nvGrpSpPr>
          <p:cNvPr id="4" name="Group 3"/>
          <p:cNvGrpSpPr/>
          <p:nvPr/>
        </p:nvGrpSpPr>
        <p:grpSpPr>
          <a:xfrm>
            <a:off x="5220888" y="2220709"/>
            <a:ext cx="2411840" cy="3190875"/>
            <a:chOff x="5591175" y="1952625"/>
            <a:chExt cx="2411840" cy="3190875"/>
          </a:xfrm>
        </p:grpSpPr>
        <p:sp>
          <p:nvSpPr>
            <p:cNvPr id="5" name="Rectangle 26"/>
            <p:cNvSpPr>
              <a:spLocks noChangeArrowheads="1"/>
            </p:cNvSpPr>
            <p:nvPr/>
          </p:nvSpPr>
          <p:spPr bwMode="auto">
            <a:xfrm>
              <a:off x="6858001" y="3929063"/>
              <a:ext cx="1145014" cy="1214437"/>
            </a:xfrm>
            <a:prstGeom prst="rect">
              <a:avLst/>
            </a:prstGeom>
            <a:solidFill>
              <a:srgbClr val="66FF66">
                <a:alpha val="3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kumimoji="1" lang="en-US" altLang="ja-JP" sz="1800">
                <a:solidFill>
                  <a:srgbClr val="000000"/>
                </a:solidFill>
                <a:latin typeface="Arial" pitchFamily="34" charset="0"/>
                <a:ea typeface="ＭＳ Ｐゴシック" pitchFamily="34" charset="-128"/>
              </a:endParaRPr>
            </a:p>
          </p:txBody>
        </p:sp>
        <p:sp>
          <p:nvSpPr>
            <p:cNvPr id="6" name="Rectangle 24"/>
            <p:cNvSpPr>
              <a:spLocks noChangeArrowheads="1"/>
            </p:cNvSpPr>
            <p:nvPr/>
          </p:nvSpPr>
          <p:spPr bwMode="auto">
            <a:xfrm>
              <a:off x="5591175" y="3536950"/>
              <a:ext cx="1368425" cy="863600"/>
            </a:xfrm>
            <a:prstGeom prst="rect">
              <a:avLst/>
            </a:prstGeom>
            <a:solidFill>
              <a:srgbClr val="66FF66">
                <a:alpha val="3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kumimoji="1" lang="en-US" altLang="ja-JP" sz="1800">
                <a:solidFill>
                  <a:srgbClr val="000000"/>
                </a:solidFill>
                <a:latin typeface="Arial" pitchFamily="34" charset="0"/>
                <a:ea typeface="ＭＳ Ｐゴシック" pitchFamily="34" charset="-128"/>
              </a:endParaRPr>
            </a:p>
          </p:txBody>
        </p:sp>
        <p:sp>
          <p:nvSpPr>
            <p:cNvPr id="7" name="Rectangle 25"/>
            <p:cNvSpPr>
              <a:spLocks noChangeArrowheads="1"/>
            </p:cNvSpPr>
            <p:nvPr/>
          </p:nvSpPr>
          <p:spPr bwMode="auto">
            <a:xfrm>
              <a:off x="6670675" y="1952625"/>
              <a:ext cx="1152525" cy="1584325"/>
            </a:xfrm>
            <a:prstGeom prst="rect">
              <a:avLst/>
            </a:prstGeom>
            <a:solidFill>
              <a:srgbClr val="66FF66">
                <a:alpha val="3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80000"/>
                <a:buFont typeface="Wingdings" pitchFamily="2" charset="2"/>
                <a:buChar char="l"/>
                <a:defRPr kumimoji="1" sz="3200">
                  <a:solidFill>
                    <a:schemeClr val="tx1"/>
                  </a:solidFill>
                  <a:latin typeface="Arial" pitchFamily="34" charset="0"/>
                  <a:ea typeface="ＭＳ Ｐゴシック" pitchFamily="34" charset="-128"/>
                </a:defRPr>
              </a:lvl1pPr>
              <a:lvl2pPr marL="742950" indent="-285750">
                <a:spcBef>
                  <a:spcPct val="20000"/>
                </a:spcBef>
                <a:buClr>
                  <a:schemeClr val="accent1"/>
                </a:buClr>
                <a:buSzPct val="70000"/>
                <a:buFont typeface="Wingdings" pitchFamily="2" charset="2"/>
                <a:buChar char="l"/>
                <a:defRPr kumimoji="1" sz="2800">
                  <a:solidFill>
                    <a:schemeClr val="tx1"/>
                  </a:solidFill>
                  <a:latin typeface="Arial" pitchFamily="34" charset="0"/>
                  <a:ea typeface="ＭＳ Ｐゴシック" pitchFamily="34" charset="-128"/>
                </a:defRPr>
              </a:lvl2pPr>
              <a:lvl3pPr marL="1143000" indent="-228600">
                <a:spcBef>
                  <a:spcPct val="20000"/>
                </a:spcBef>
                <a:buClr>
                  <a:schemeClr val="bg2"/>
                </a:buClr>
                <a:buSzPct val="65000"/>
                <a:buFont typeface="Wingdings" pitchFamily="2" charset="2"/>
                <a:buChar char="l"/>
                <a:defRPr kumimoji="1" sz="2400">
                  <a:solidFill>
                    <a:schemeClr val="tx1"/>
                  </a:solidFill>
                  <a:latin typeface="Arial" pitchFamily="34" charset="0"/>
                  <a:ea typeface="ＭＳ Ｐゴシック" pitchFamily="34" charset="-128"/>
                </a:defRPr>
              </a:lvl3pPr>
              <a:lvl4pPr marL="1600200" indent="-22860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34" charset="-128"/>
                </a:defRPr>
              </a:lvl4pPr>
              <a:lvl5pPr marL="2057400" indent="-228600">
                <a:spcBef>
                  <a:spcPct val="20000"/>
                </a:spcBef>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9pPr>
            </a:lstStyle>
            <a:p>
              <a:pPr>
                <a:spcBef>
                  <a:spcPct val="0"/>
                </a:spcBef>
                <a:buClrTx/>
                <a:buSzTx/>
                <a:buFontTx/>
                <a:buNone/>
              </a:pPr>
              <a:endParaRPr lang="ja-JP" altLang="en-US" sz="1800">
                <a:solidFill>
                  <a:srgbClr val="000000"/>
                </a:solidFill>
              </a:endParaRPr>
            </a:p>
          </p:txBody>
        </p:sp>
        <p:sp>
          <p:nvSpPr>
            <p:cNvPr id="8" name="Text Box 27"/>
            <p:cNvSpPr txBox="1">
              <a:spLocks noChangeArrowheads="1"/>
            </p:cNvSpPr>
            <p:nvPr/>
          </p:nvSpPr>
          <p:spPr bwMode="auto">
            <a:xfrm>
              <a:off x="6670675" y="1952625"/>
              <a:ext cx="1198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itchFamily="2" charset="2"/>
                <a:buChar char="l"/>
                <a:defRPr kumimoji="1" sz="3200">
                  <a:solidFill>
                    <a:schemeClr val="tx1"/>
                  </a:solidFill>
                  <a:latin typeface="Arial" pitchFamily="34" charset="0"/>
                  <a:ea typeface="ＭＳ Ｐゴシック" pitchFamily="34" charset="-128"/>
                </a:defRPr>
              </a:lvl1pPr>
              <a:lvl2pPr marL="742950" indent="-285750">
                <a:spcBef>
                  <a:spcPct val="20000"/>
                </a:spcBef>
                <a:buClr>
                  <a:schemeClr val="accent1"/>
                </a:buClr>
                <a:buSzPct val="70000"/>
                <a:buFont typeface="Wingdings" pitchFamily="2" charset="2"/>
                <a:buChar char="l"/>
                <a:defRPr kumimoji="1" sz="2800">
                  <a:solidFill>
                    <a:schemeClr val="tx1"/>
                  </a:solidFill>
                  <a:latin typeface="Arial" pitchFamily="34" charset="0"/>
                  <a:ea typeface="ＭＳ Ｐゴシック" pitchFamily="34" charset="-128"/>
                </a:defRPr>
              </a:lvl2pPr>
              <a:lvl3pPr marL="1143000" indent="-228600">
                <a:spcBef>
                  <a:spcPct val="20000"/>
                </a:spcBef>
                <a:buClr>
                  <a:schemeClr val="bg2"/>
                </a:buClr>
                <a:buSzPct val="65000"/>
                <a:buFont typeface="Wingdings" pitchFamily="2" charset="2"/>
                <a:buChar char="l"/>
                <a:defRPr kumimoji="1" sz="2400">
                  <a:solidFill>
                    <a:schemeClr val="tx1"/>
                  </a:solidFill>
                  <a:latin typeface="Arial" pitchFamily="34" charset="0"/>
                  <a:ea typeface="ＭＳ Ｐゴシック" pitchFamily="34" charset="-128"/>
                </a:defRPr>
              </a:lvl3pPr>
              <a:lvl4pPr marL="1600200" indent="-22860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34" charset="-128"/>
                </a:defRPr>
              </a:lvl4pPr>
              <a:lvl5pPr marL="2057400" indent="-228600">
                <a:spcBef>
                  <a:spcPct val="20000"/>
                </a:spcBef>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9pPr>
            </a:lstStyle>
            <a:p>
              <a:pPr eaLnBrk="1" hangingPunct="1">
                <a:spcBef>
                  <a:spcPct val="0"/>
                </a:spcBef>
                <a:buClrTx/>
                <a:buSzTx/>
                <a:buFontTx/>
                <a:buNone/>
              </a:pPr>
              <a:r>
                <a:rPr lang="en-US" altLang="ja-JP" sz="2000" dirty="0"/>
                <a:t>Herschel</a:t>
              </a:r>
            </a:p>
          </p:txBody>
        </p:sp>
        <p:sp>
          <p:nvSpPr>
            <p:cNvPr id="9" name="Text Box 27"/>
            <p:cNvSpPr txBox="1">
              <a:spLocks noChangeArrowheads="1"/>
            </p:cNvSpPr>
            <p:nvPr/>
          </p:nvSpPr>
          <p:spPr bwMode="auto">
            <a:xfrm>
              <a:off x="6804452" y="3910806"/>
              <a:ext cx="1198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itchFamily="2" charset="2"/>
                <a:buChar char="l"/>
                <a:defRPr kumimoji="1" sz="3200">
                  <a:solidFill>
                    <a:schemeClr val="tx1"/>
                  </a:solidFill>
                  <a:latin typeface="Arial" pitchFamily="34" charset="0"/>
                  <a:ea typeface="ＭＳ Ｐゴシック" pitchFamily="34" charset="-128"/>
                </a:defRPr>
              </a:lvl1pPr>
              <a:lvl2pPr marL="742950" indent="-285750">
                <a:spcBef>
                  <a:spcPct val="20000"/>
                </a:spcBef>
                <a:buClr>
                  <a:schemeClr val="accent1"/>
                </a:buClr>
                <a:buSzPct val="70000"/>
                <a:buFont typeface="Wingdings" pitchFamily="2" charset="2"/>
                <a:buChar char="l"/>
                <a:defRPr kumimoji="1" sz="2800">
                  <a:solidFill>
                    <a:schemeClr val="tx1"/>
                  </a:solidFill>
                  <a:latin typeface="Arial" pitchFamily="34" charset="0"/>
                  <a:ea typeface="ＭＳ Ｐゴシック" pitchFamily="34" charset="-128"/>
                </a:defRPr>
              </a:lvl2pPr>
              <a:lvl3pPr marL="1143000" indent="-228600">
                <a:spcBef>
                  <a:spcPct val="20000"/>
                </a:spcBef>
                <a:buClr>
                  <a:schemeClr val="bg2"/>
                </a:buClr>
                <a:buSzPct val="65000"/>
                <a:buFont typeface="Wingdings" pitchFamily="2" charset="2"/>
                <a:buChar char="l"/>
                <a:defRPr kumimoji="1" sz="2400">
                  <a:solidFill>
                    <a:schemeClr val="tx1"/>
                  </a:solidFill>
                  <a:latin typeface="Arial" pitchFamily="34" charset="0"/>
                  <a:ea typeface="ＭＳ Ｐゴシック" pitchFamily="34" charset="-128"/>
                </a:defRPr>
              </a:lvl3pPr>
              <a:lvl4pPr marL="1600200" indent="-22860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34" charset="-128"/>
                </a:defRPr>
              </a:lvl4pPr>
              <a:lvl5pPr marL="2057400" indent="-228600">
                <a:spcBef>
                  <a:spcPct val="20000"/>
                </a:spcBef>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9pPr>
            </a:lstStyle>
            <a:p>
              <a:pPr eaLnBrk="1" hangingPunct="1">
                <a:spcBef>
                  <a:spcPct val="0"/>
                </a:spcBef>
                <a:buClrTx/>
                <a:buSzTx/>
                <a:buFontTx/>
                <a:buNone/>
              </a:pPr>
              <a:r>
                <a:rPr lang="en-US" altLang="ja-JP" sz="2000" dirty="0">
                  <a:solidFill>
                    <a:srgbClr val="FFFFFF"/>
                  </a:solidFill>
                </a:rPr>
                <a:t>Herschel</a:t>
              </a:r>
            </a:p>
          </p:txBody>
        </p:sp>
        <p:sp>
          <p:nvSpPr>
            <p:cNvPr id="10" name="Text Box 27"/>
            <p:cNvSpPr txBox="1">
              <a:spLocks noChangeArrowheads="1"/>
            </p:cNvSpPr>
            <p:nvPr/>
          </p:nvSpPr>
          <p:spPr bwMode="auto">
            <a:xfrm>
              <a:off x="5676106" y="3510869"/>
              <a:ext cx="1198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itchFamily="2" charset="2"/>
                <a:buChar char="l"/>
                <a:defRPr kumimoji="1" sz="3200">
                  <a:solidFill>
                    <a:schemeClr val="tx1"/>
                  </a:solidFill>
                  <a:latin typeface="Arial" pitchFamily="34" charset="0"/>
                  <a:ea typeface="ＭＳ Ｐゴシック" pitchFamily="34" charset="-128"/>
                </a:defRPr>
              </a:lvl1pPr>
              <a:lvl2pPr marL="742950" indent="-285750">
                <a:spcBef>
                  <a:spcPct val="20000"/>
                </a:spcBef>
                <a:buClr>
                  <a:schemeClr val="accent1"/>
                </a:buClr>
                <a:buSzPct val="70000"/>
                <a:buFont typeface="Wingdings" pitchFamily="2" charset="2"/>
                <a:buChar char="l"/>
                <a:defRPr kumimoji="1" sz="2800">
                  <a:solidFill>
                    <a:schemeClr val="tx1"/>
                  </a:solidFill>
                  <a:latin typeface="Arial" pitchFamily="34" charset="0"/>
                  <a:ea typeface="ＭＳ Ｐゴシック" pitchFamily="34" charset="-128"/>
                </a:defRPr>
              </a:lvl2pPr>
              <a:lvl3pPr marL="1143000" indent="-228600">
                <a:spcBef>
                  <a:spcPct val="20000"/>
                </a:spcBef>
                <a:buClr>
                  <a:schemeClr val="bg2"/>
                </a:buClr>
                <a:buSzPct val="65000"/>
                <a:buFont typeface="Wingdings" pitchFamily="2" charset="2"/>
                <a:buChar char="l"/>
                <a:defRPr kumimoji="1" sz="2400">
                  <a:solidFill>
                    <a:schemeClr val="tx1"/>
                  </a:solidFill>
                  <a:latin typeface="Arial" pitchFamily="34" charset="0"/>
                  <a:ea typeface="ＭＳ Ｐゴシック" pitchFamily="34" charset="-128"/>
                </a:defRPr>
              </a:lvl3pPr>
              <a:lvl4pPr marL="1600200" indent="-22860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34" charset="-128"/>
                </a:defRPr>
              </a:lvl4pPr>
              <a:lvl5pPr marL="2057400" indent="-228600">
                <a:spcBef>
                  <a:spcPct val="20000"/>
                </a:spcBef>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9pPr>
            </a:lstStyle>
            <a:p>
              <a:pPr eaLnBrk="1" hangingPunct="1">
                <a:spcBef>
                  <a:spcPct val="0"/>
                </a:spcBef>
                <a:buClrTx/>
                <a:buSzTx/>
                <a:buFontTx/>
                <a:buNone/>
              </a:pPr>
              <a:r>
                <a:rPr lang="en-US" altLang="ja-JP" sz="2000" dirty="0">
                  <a:solidFill>
                    <a:srgbClr val="FFFFFF"/>
                  </a:solidFill>
                </a:rPr>
                <a:t>Herschel</a:t>
              </a:r>
            </a:p>
          </p:txBody>
        </p:sp>
      </p:grpSp>
      <p:sp>
        <p:nvSpPr>
          <p:cNvPr id="11" name="Line 8"/>
          <p:cNvSpPr>
            <a:spLocks noChangeShapeType="1"/>
          </p:cNvSpPr>
          <p:nvPr/>
        </p:nvSpPr>
        <p:spPr bwMode="auto">
          <a:xfrm flipV="1">
            <a:off x="1547413" y="2655684"/>
            <a:ext cx="0" cy="2952750"/>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GB"/>
          </a:p>
        </p:txBody>
      </p:sp>
      <p:sp>
        <p:nvSpPr>
          <p:cNvPr id="12" name="Rectangle 9"/>
          <p:cNvSpPr>
            <a:spLocks noChangeArrowheads="1"/>
          </p:cNvSpPr>
          <p:nvPr/>
        </p:nvSpPr>
        <p:spPr bwMode="auto">
          <a:xfrm>
            <a:off x="415526" y="2196897"/>
            <a:ext cx="15843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80000"/>
              <a:buFont typeface="Wingdings" pitchFamily="2" charset="2"/>
              <a:buChar char="l"/>
              <a:defRPr kumimoji="1" sz="3200">
                <a:solidFill>
                  <a:schemeClr val="tx1"/>
                </a:solidFill>
                <a:latin typeface="Arial" pitchFamily="34" charset="0"/>
                <a:ea typeface="ＭＳ Ｐゴシック" pitchFamily="34" charset="-128"/>
              </a:defRPr>
            </a:lvl1pPr>
            <a:lvl2pPr marL="742950" indent="-285750">
              <a:spcBef>
                <a:spcPct val="20000"/>
              </a:spcBef>
              <a:buClr>
                <a:schemeClr val="accent1"/>
              </a:buClr>
              <a:buSzPct val="70000"/>
              <a:buFont typeface="Wingdings" pitchFamily="2" charset="2"/>
              <a:buChar char="l"/>
              <a:defRPr kumimoji="1" sz="2800">
                <a:solidFill>
                  <a:schemeClr val="tx1"/>
                </a:solidFill>
                <a:latin typeface="Arial" pitchFamily="34" charset="0"/>
                <a:ea typeface="ＭＳ Ｐゴシック" pitchFamily="34" charset="-128"/>
              </a:defRPr>
            </a:lvl2pPr>
            <a:lvl3pPr marL="1143000" indent="-228600">
              <a:spcBef>
                <a:spcPct val="20000"/>
              </a:spcBef>
              <a:buClr>
                <a:schemeClr val="bg2"/>
              </a:buClr>
              <a:buSzPct val="65000"/>
              <a:buFont typeface="Wingdings" pitchFamily="2" charset="2"/>
              <a:buChar char="l"/>
              <a:defRPr kumimoji="1" sz="2400">
                <a:solidFill>
                  <a:schemeClr val="tx1"/>
                </a:solidFill>
                <a:latin typeface="Arial" pitchFamily="34" charset="0"/>
                <a:ea typeface="ＭＳ Ｐゴシック" pitchFamily="34" charset="-128"/>
              </a:defRPr>
            </a:lvl3pPr>
            <a:lvl4pPr marL="1600200" indent="-22860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34" charset="-128"/>
              </a:defRPr>
            </a:lvl4pPr>
            <a:lvl5pPr marL="2057400" indent="-228600">
              <a:spcBef>
                <a:spcPct val="20000"/>
              </a:spcBef>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9pPr>
          </a:lstStyle>
          <a:p>
            <a:pPr>
              <a:spcBef>
                <a:spcPct val="0"/>
              </a:spcBef>
              <a:buClrTx/>
              <a:buSzTx/>
              <a:buFontTx/>
              <a:buNone/>
            </a:pPr>
            <a:r>
              <a:rPr lang="en-US" altLang="ja-JP" sz="1800" dirty="0">
                <a:latin typeface="Symbol" pitchFamily="18" charset="2"/>
              </a:rPr>
              <a:t>l/dl (d</a:t>
            </a:r>
            <a:r>
              <a:rPr lang="en-US" altLang="ja-JP" sz="1800" i="1" dirty="0"/>
              <a:t>v</a:t>
            </a:r>
            <a:r>
              <a:rPr lang="en-US" altLang="ja-JP" sz="1800" dirty="0">
                <a:latin typeface="Symbol" pitchFamily="18" charset="2"/>
              </a:rPr>
              <a:t>)</a:t>
            </a:r>
          </a:p>
        </p:txBody>
      </p:sp>
      <p:sp>
        <p:nvSpPr>
          <p:cNvPr id="13" name="Line 10"/>
          <p:cNvSpPr>
            <a:spLocks noChangeShapeType="1"/>
          </p:cNvSpPr>
          <p:nvPr/>
        </p:nvSpPr>
        <p:spPr bwMode="auto">
          <a:xfrm flipH="1">
            <a:off x="1404538" y="4022522"/>
            <a:ext cx="288925"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 name="Line 11"/>
          <p:cNvSpPr>
            <a:spLocks noChangeShapeType="1"/>
          </p:cNvSpPr>
          <p:nvPr/>
        </p:nvSpPr>
        <p:spPr bwMode="auto">
          <a:xfrm>
            <a:off x="1547413" y="5605258"/>
            <a:ext cx="7226300" cy="3175"/>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GB"/>
          </a:p>
        </p:txBody>
      </p:sp>
      <p:sp>
        <p:nvSpPr>
          <p:cNvPr id="15" name="Line 12"/>
          <p:cNvSpPr>
            <a:spLocks noChangeShapeType="1"/>
          </p:cNvSpPr>
          <p:nvPr/>
        </p:nvSpPr>
        <p:spPr bwMode="auto">
          <a:xfrm>
            <a:off x="1980801" y="5462384"/>
            <a:ext cx="0" cy="2889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 name="Line 13"/>
          <p:cNvSpPr>
            <a:spLocks noChangeShapeType="1"/>
          </p:cNvSpPr>
          <p:nvPr/>
        </p:nvSpPr>
        <p:spPr bwMode="auto">
          <a:xfrm>
            <a:off x="4355701" y="5462384"/>
            <a:ext cx="0" cy="2889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7" name="Line 14"/>
          <p:cNvSpPr>
            <a:spLocks noChangeShapeType="1"/>
          </p:cNvSpPr>
          <p:nvPr/>
        </p:nvSpPr>
        <p:spPr bwMode="auto">
          <a:xfrm>
            <a:off x="6487713" y="5411584"/>
            <a:ext cx="0" cy="2889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 name="Rectangle 15"/>
          <p:cNvSpPr>
            <a:spLocks noChangeArrowheads="1"/>
          </p:cNvSpPr>
          <p:nvPr/>
        </p:nvSpPr>
        <p:spPr bwMode="auto">
          <a:xfrm>
            <a:off x="2049063" y="5678284"/>
            <a:ext cx="7921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80000"/>
              <a:buFont typeface="Wingdings" pitchFamily="2" charset="2"/>
              <a:buChar char="l"/>
              <a:defRPr kumimoji="1" sz="3200">
                <a:solidFill>
                  <a:schemeClr val="tx1"/>
                </a:solidFill>
                <a:latin typeface="Arial" pitchFamily="34" charset="0"/>
                <a:ea typeface="ＭＳ Ｐゴシック" pitchFamily="34" charset="-128"/>
              </a:defRPr>
            </a:lvl1pPr>
            <a:lvl2pPr marL="742950" indent="-285750">
              <a:spcBef>
                <a:spcPct val="20000"/>
              </a:spcBef>
              <a:buClr>
                <a:schemeClr val="accent1"/>
              </a:buClr>
              <a:buSzPct val="70000"/>
              <a:buFont typeface="Wingdings" pitchFamily="2" charset="2"/>
              <a:buChar char="l"/>
              <a:defRPr kumimoji="1" sz="2800">
                <a:solidFill>
                  <a:schemeClr val="tx1"/>
                </a:solidFill>
                <a:latin typeface="Arial" pitchFamily="34" charset="0"/>
                <a:ea typeface="ＭＳ Ｐゴシック" pitchFamily="34" charset="-128"/>
              </a:defRPr>
            </a:lvl2pPr>
            <a:lvl3pPr marL="1143000" indent="-228600">
              <a:spcBef>
                <a:spcPct val="20000"/>
              </a:spcBef>
              <a:buClr>
                <a:schemeClr val="bg2"/>
              </a:buClr>
              <a:buSzPct val="65000"/>
              <a:buFont typeface="Wingdings" pitchFamily="2" charset="2"/>
              <a:buChar char="l"/>
              <a:defRPr kumimoji="1" sz="2400">
                <a:solidFill>
                  <a:schemeClr val="tx1"/>
                </a:solidFill>
                <a:latin typeface="Arial" pitchFamily="34" charset="0"/>
                <a:ea typeface="ＭＳ Ｐゴシック" pitchFamily="34" charset="-128"/>
              </a:defRPr>
            </a:lvl3pPr>
            <a:lvl4pPr marL="1600200" indent="-22860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34" charset="-128"/>
              </a:defRPr>
            </a:lvl4pPr>
            <a:lvl5pPr marL="2057400" indent="-228600">
              <a:spcBef>
                <a:spcPct val="20000"/>
              </a:spcBef>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9pPr>
          </a:lstStyle>
          <a:p>
            <a:pPr>
              <a:spcBef>
                <a:spcPct val="0"/>
              </a:spcBef>
              <a:buClrTx/>
              <a:buSzTx/>
              <a:buFontTx/>
              <a:buNone/>
            </a:pPr>
            <a:r>
              <a:rPr lang="en-US" altLang="ja-JP" sz="1400" dirty="0"/>
              <a:t>2 </a:t>
            </a:r>
            <a:r>
              <a:rPr lang="en-US" altLang="ja-JP" sz="1400" dirty="0">
                <a:latin typeface="Symbol" pitchFamily="18" charset="2"/>
              </a:rPr>
              <a:t>m</a:t>
            </a:r>
            <a:r>
              <a:rPr lang="en-US" altLang="ja-JP" sz="1400" dirty="0"/>
              <a:t>m</a:t>
            </a:r>
          </a:p>
        </p:txBody>
      </p:sp>
      <p:sp>
        <p:nvSpPr>
          <p:cNvPr id="19" name="Rectangle 16"/>
          <p:cNvSpPr>
            <a:spLocks noChangeArrowheads="1"/>
          </p:cNvSpPr>
          <p:nvPr/>
        </p:nvSpPr>
        <p:spPr bwMode="auto">
          <a:xfrm>
            <a:off x="3852463" y="5678284"/>
            <a:ext cx="9366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80000"/>
              <a:buFont typeface="Wingdings" pitchFamily="2" charset="2"/>
              <a:buChar char="l"/>
              <a:defRPr kumimoji="1" sz="3200">
                <a:solidFill>
                  <a:schemeClr val="tx1"/>
                </a:solidFill>
                <a:latin typeface="Arial" pitchFamily="34" charset="0"/>
                <a:ea typeface="ＭＳ Ｐゴシック" pitchFamily="34" charset="-128"/>
              </a:defRPr>
            </a:lvl1pPr>
            <a:lvl2pPr marL="742950" indent="-285750">
              <a:spcBef>
                <a:spcPct val="20000"/>
              </a:spcBef>
              <a:buClr>
                <a:schemeClr val="accent1"/>
              </a:buClr>
              <a:buSzPct val="70000"/>
              <a:buFont typeface="Wingdings" pitchFamily="2" charset="2"/>
              <a:buChar char="l"/>
              <a:defRPr kumimoji="1" sz="2800">
                <a:solidFill>
                  <a:schemeClr val="tx1"/>
                </a:solidFill>
                <a:latin typeface="Arial" pitchFamily="34" charset="0"/>
                <a:ea typeface="ＭＳ Ｐゴシック" pitchFamily="34" charset="-128"/>
              </a:defRPr>
            </a:lvl2pPr>
            <a:lvl3pPr marL="1143000" indent="-228600">
              <a:spcBef>
                <a:spcPct val="20000"/>
              </a:spcBef>
              <a:buClr>
                <a:schemeClr val="bg2"/>
              </a:buClr>
              <a:buSzPct val="65000"/>
              <a:buFont typeface="Wingdings" pitchFamily="2" charset="2"/>
              <a:buChar char="l"/>
              <a:defRPr kumimoji="1" sz="2400">
                <a:solidFill>
                  <a:schemeClr val="tx1"/>
                </a:solidFill>
                <a:latin typeface="Arial" pitchFamily="34" charset="0"/>
                <a:ea typeface="ＭＳ Ｐゴシック" pitchFamily="34" charset="-128"/>
              </a:defRPr>
            </a:lvl3pPr>
            <a:lvl4pPr marL="1600200" indent="-22860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34" charset="-128"/>
              </a:defRPr>
            </a:lvl4pPr>
            <a:lvl5pPr marL="2057400" indent="-228600">
              <a:spcBef>
                <a:spcPct val="20000"/>
              </a:spcBef>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9pPr>
          </a:lstStyle>
          <a:p>
            <a:pPr>
              <a:spcBef>
                <a:spcPct val="0"/>
              </a:spcBef>
              <a:buClrTx/>
              <a:buSzTx/>
              <a:buFontTx/>
              <a:buNone/>
            </a:pPr>
            <a:r>
              <a:rPr lang="en-US" altLang="ja-JP" sz="1400" dirty="0"/>
              <a:t>20 </a:t>
            </a:r>
            <a:r>
              <a:rPr lang="en-US" altLang="ja-JP" sz="1400" dirty="0">
                <a:latin typeface="Symbol" pitchFamily="18" charset="2"/>
              </a:rPr>
              <a:t>m</a:t>
            </a:r>
            <a:r>
              <a:rPr lang="en-US" altLang="ja-JP" sz="1400" dirty="0"/>
              <a:t>m</a:t>
            </a:r>
          </a:p>
        </p:txBody>
      </p:sp>
      <p:sp>
        <p:nvSpPr>
          <p:cNvPr id="20" name="Rectangle 17"/>
          <p:cNvSpPr>
            <a:spLocks noChangeArrowheads="1"/>
          </p:cNvSpPr>
          <p:nvPr/>
        </p:nvSpPr>
        <p:spPr bwMode="auto">
          <a:xfrm>
            <a:off x="5868588" y="5678284"/>
            <a:ext cx="12239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80000"/>
              <a:buFont typeface="Wingdings" pitchFamily="2" charset="2"/>
              <a:buChar char="l"/>
              <a:defRPr kumimoji="1" sz="3200">
                <a:solidFill>
                  <a:schemeClr val="tx1"/>
                </a:solidFill>
                <a:latin typeface="Arial" pitchFamily="34" charset="0"/>
                <a:ea typeface="ＭＳ Ｐゴシック" pitchFamily="34" charset="-128"/>
              </a:defRPr>
            </a:lvl1pPr>
            <a:lvl2pPr marL="742950" indent="-285750">
              <a:spcBef>
                <a:spcPct val="20000"/>
              </a:spcBef>
              <a:buClr>
                <a:schemeClr val="accent1"/>
              </a:buClr>
              <a:buSzPct val="70000"/>
              <a:buFont typeface="Wingdings" pitchFamily="2" charset="2"/>
              <a:buChar char="l"/>
              <a:defRPr kumimoji="1" sz="2800">
                <a:solidFill>
                  <a:schemeClr val="tx1"/>
                </a:solidFill>
                <a:latin typeface="Arial" pitchFamily="34" charset="0"/>
                <a:ea typeface="ＭＳ Ｐゴシック" pitchFamily="34" charset="-128"/>
              </a:defRPr>
            </a:lvl2pPr>
            <a:lvl3pPr marL="1143000" indent="-228600">
              <a:spcBef>
                <a:spcPct val="20000"/>
              </a:spcBef>
              <a:buClr>
                <a:schemeClr val="bg2"/>
              </a:buClr>
              <a:buSzPct val="65000"/>
              <a:buFont typeface="Wingdings" pitchFamily="2" charset="2"/>
              <a:buChar char="l"/>
              <a:defRPr kumimoji="1" sz="2400">
                <a:solidFill>
                  <a:schemeClr val="tx1"/>
                </a:solidFill>
                <a:latin typeface="Arial" pitchFamily="34" charset="0"/>
                <a:ea typeface="ＭＳ Ｐゴシック" pitchFamily="34" charset="-128"/>
              </a:defRPr>
            </a:lvl3pPr>
            <a:lvl4pPr marL="1600200" indent="-22860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34" charset="-128"/>
              </a:defRPr>
            </a:lvl4pPr>
            <a:lvl5pPr marL="2057400" indent="-228600">
              <a:spcBef>
                <a:spcPct val="20000"/>
              </a:spcBef>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9pPr>
          </a:lstStyle>
          <a:p>
            <a:pPr>
              <a:spcBef>
                <a:spcPct val="0"/>
              </a:spcBef>
              <a:buClrTx/>
              <a:buSzTx/>
              <a:buFontTx/>
              <a:buNone/>
            </a:pPr>
            <a:r>
              <a:rPr lang="en-US" altLang="ja-JP" sz="1400" dirty="0"/>
              <a:t>200 </a:t>
            </a:r>
            <a:r>
              <a:rPr lang="en-US" altLang="ja-JP" sz="1400" dirty="0">
                <a:latin typeface="Symbol" pitchFamily="18" charset="2"/>
              </a:rPr>
              <a:t>m</a:t>
            </a:r>
            <a:r>
              <a:rPr lang="en-US" altLang="ja-JP" sz="1400" dirty="0"/>
              <a:t>m</a:t>
            </a:r>
          </a:p>
        </p:txBody>
      </p:sp>
      <p:sp>
        <p:nvSpPr>
          <p:cNvPr id="21" name="Line 18"/>
          <p:cNvSpPr>
            <a:spLocks noChangeShapeType="1"/>
          </p:cNvSpPr>
          <p:nvPr/>
        </p:nvSpPr>
        <p:spPr bwMode="auto">
          <a:xfrm flipH="1">
            <a:off x="1404538" y="4960734"/>
            <a:ext cx="28892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 name="Rectangle 19"/>
          <p:cNvSpPr>
            <a:spLocks noChangeArrowheads="1"/>
          </p:cNvSpPr>
          <p:nvPr/>
        </p:nvSpPr>
        <p:spPr bwMode="auto">
          <a:xfrm>
            <a:off x="-26198" y="4840084"/>
            <a:ext cx="18002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80000"/>
              <a:buFont typeface="Wingdings" pitchFamily="2" charset="2"/>
              <a:buChar char="l"/>
              <a:defRPr kumimoji="1" sz="3200">
                <a:solidFill>
                  <a:schemeClr val="tx1"/>
                </a:solidFill>
                <a:latin typeface="Arial" pitchFamily="34" charset="0"/>
                <a:ea typeface="ＭＳ Ｐゴシック" pitchFamily="34" charset="-128"/>
              </a:defRPr>
            </a:lvl1pPr>
            <a:lvl2pPr marL="742950" indent="-285750">
              <a:spcBef>
                <a:spcPct val="20000"/>
              </a:spcBef>
              <a:buClr>
                <a:schemeClr val="accent1"/>
              </a:buClr>
              <a:buSzPct val="70000"/>
              <a:buFont typeface="Wingdings" pitchFamily="2" charset="2"/>
              <a:buChar char="l"/>
              <a:defRPr kumimoji="1" sz="2800">
                <a:solidFill>
                  <a:schemeClr val="tx1"/>
                </a:solidFill>
                <a:latin typeface="Arial" pitchFamily="34" charset="0"/>
                <a:ea typeface="ＭＳ Ｐゴシック" pitchFamily="34" charset="-128"/>
              </a:defRPr>
            </a:lvl2pPr>
            <a:lvl3pPr marL="1143000" indent="-228600">
              <a:spcBef>
                <a:spcPct val="20000"/>
              </a:spcBef>
              <a:buClr>
                <a:schemeClr val="bg2"/>
              </a:buClr>
              <a:buSzPct val="65000"/>
              <a:buFont typeface="Wingdings" pitchFamily="2" charset="2"/>
              <a:buChar char="l"/>
              <a:defRPr kumimoji="1" sz="2400">
                <a:solidFill>
                  <a:schemeClr val="tx1"/>
                </a:solidFill>
                <a:latin typeface="Arial" pitchFamily="34" charset="0"/>
                <a:ea typeface="ＭＳ Ｐゴシック" pitchFamily="34" charset="-128"/>
              </a:defRPr>
            </a:lvl3pPr>
            <a:lvl4pPr marL="1600200" indent="-22860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34" charset="-128"/>
              </a:defRPr>
            </a:lvl4pPr>
            <a:lvl5pPr marL="2057400" indent="-228600">
              <a:spcBef>
                <a:spcPct val="20000"/>
              </a:spcBef>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9pPr>
          </a:lstStyle>
          <a:p>
            <a:pPr algn="ctr">
              <a:spcBef>
                <a:spcPct val="0"/>
              </a:spcBef>
              <a:buClrTx/>
              <a:buSzTx/>
              <a:buFontTx/>
              <a:buNone/>
            </a:pPr>
            <a:r>
              <a:rPr lang="en-US" altLang="ja-JP" sz="1400" dirty="0"/>
              <a:t>100</a:t>
            </a:r>
            <a:br>
              <a:rPr lang="en-US" altLang="ja-JP" sz="1400" dirty="0"/>
            </a:br>
            <a:r>
              <a:rPr lang="en-US" altLang="ja-JP" sz="1400" dirty="0"/>
              <a:t>(3000 km s</a:t>
            </a:r>
            <a:r>
              <a:rPr lang="en-US" altLang="ja-JP" sz="1400" baseline="30000" dirty="0"/>
              <a:t>-1</a:t>
            </a:r>
            <a:r>
              <a:rPr lang="en-US" altLang="ja-JP" sz="1400" dirty="0"/>
              <a:t>)</a:t>
            </a:r>
          </a:p>
        </p:txBody>
      </p:sp>
      <p:sp>
        <p:nvSpPr>
          <p:cNvPr id="23" name="Rectangle 20"/>
          <p:cNvSpPr>
            <a:spLocks noChangeArrowheads="1"/>
          </p:cNvSpPr>
          <p:nvPr/>
        </p:nvSpPr>
        <p:spPr bwMode="auto">
          <a:xfrm>
            <a:off x="-26198" y="3911397"/>
            <a:ext cx="18002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80000"/>
              <a:buFont typeface="Wingdings" pitchFamily="2" charset="2"/>
              <a:buChar char="l"/>
              <a:defRPr kumimoji="1" sz="3200">
                <a:solidFill>
                  <a:schemeClr val="tx1"/>
                </a:solidFill>
                <a:latin typeface="Arial" pitchFamily="34" charset="0"/>
                <a:ea typeface="ＭＳ Ｐゴシック" pitchFamily="34" charset="-128"/>
              </a:defRPr>
            </a:lvl1pPr>
            <a:lvl2pPr marL="742950" indent="-285750">
              <a:spcBef>
                <a:spcPct val="20000"/>
              </a:spcBef>
              <a:buClr>
                <a:schemeClr val="accent1"/>
              </a:buClr>
              <a:buSzPct val="70000"/>
              <a:buFont typeface="Wingdings" pitchFamily="2" charset="2"/>
              <a:buChar char="l"/>
              <a:defRPr kumimoji="1" sz="2800">
                <a:solidFill>
                  <a:schemeClr val="tx1"/>
                </a:solidFill>
                <a:latin typeface="Arial" pitchFamily="34" charset="0"/>
                <a:ea typeface="ＭＳ Ｐゴシック" pitchFamily="34" charset="-128"/>
              </a:defRPr>
            </a:lvl2pPr>
            <a:lvl3pPr marL="1143000" indent="-228600">
              <a:spcBef>
                <a:spcPct val="20000"/>
              </a:spcBef>
              <a:buClr>
                <a:schemeClr val="bg2"/>
              </a:buClr>
              <a:buSzPct val="65000"/>
              <a:buFont typeface="Wingdings" pitchFamily="2" charset="2"/>
              <a:buChar char="l"/>
              <a:defRPr kumimoji="1" sz="2400">
                <a:solidFill>
                  <a:schemeClr val="tx1"/>
                </a:solidFill>
                <a:latin typeface="Arial" pitchFamily="34" charset="0"/>
                <a:ea typeface="ＭＳ Ｐゴシック" pitchFamily="34" charset="-128"/>
              </a:defRPr>
            </a:lvl3pPr>
            <a:lvl4pPr marL="1600200" indent="-22860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34" charset="-128"/>
              </a:defRPr>
            </a:lvl4pPr>
            <a:lvl5pPr marL="2057400" indent="-228600">
              <a:spcBef>
                <a:spcPct val="20000"/>
              </a:spcBef>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9pPr>
          </a:lstStyle>
          <a:p>
            <a:pPr algn="ctr">
              <a:spcBef>
                <a:spcPct val="0"/>
              </a:spcBef>
              <a:buClrTx/>
              <a:buSzTx/>
              <a:buFontTx/>
              <a:buNone/>
            </a:pPr>
            <a:r>
              <a:rPr lang="en-US" altLang="ja-JP" sz="1400" dirty="0"/>
              <a:t>1000</a:t>
            </a:r>
            <a:br>
              <a:rPr lang="en-US" altLang="ja-JP" sz="1400" dirty="0"/>
            </a:br>
            <a:r>
              <a:rPr lang="en-US" altLang="ja-JP" sz="1400" dirty="0"/>
              <a:t>(300 km s</a:t>
            </a:r>
            <a:r>
              <a:rPr lang="en-US" altLang="ja-JP" sz="1400" baseline="30000" dirty="0"/>
              <a:t>-1</a:t>
            </a:r>
            <a:r>
              <a:rPr lang="en-US" altLang="ja-JP" sz="1400" dirty="0"/>
              <a:t>)</a:t>
            </a:r>
          </a:p>
        </p:txBody>
      </p:sp>
      <p:sp>
        <p:nvSpPr>
          <p:cNvPr id="24" name="Rectangle 21"/>
          <p:cNvSpPr>
            <a:spLocks noChangeArrowheads="1"/>
          </p:cNvSpPr>
          <p:nvPr/>
        </p:nvSpPr>
        <p:spPr bwMode="auto">
          <a:xfrm>
            <a:off x="188114" y="2982709"/>
            <a:ext cx="15843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80000"/>
              <a:buFont typeface="Wingdings" pitchFamily="2" charset="2"/>
              <a:buChar char="l"/>
              <a:defRPr kumimoji="1" sz="3200">
                <a:solidFill>
                  <a:schemeClr val="tx1"/>
                </a:solidFill>
                <a:latin typeface="Arial" pitchFamily="34" charset="0"/>
                <a:ea typeface="ＭＳ Ｐゴシック" pitchFamily="34" charset="-128"/>
              </a:defRPr>
            </a:lvl1pPr>
            <a:lvl2pPr marL="742950" indent="-285750">
              <a:spcBef>
                <a:spcPct val="20000"/>
              </a:spcBef>
              <a:buClr>
                <a:schemeClr val="accent1"/>
              </a:buClr>
              <a:buSzPct val="70000"/>
              <a:buFont typeface="Wingdings" pitchFamily="2" charset="2"/>
              <a:buChar char="l"/>
              <a:defRPr kumimoji="1" sz="2800">
                <a:solidFill>
                  <a:schemeClr val="tx1"/>
                </a:solidFill>
                <a:latin typeface="Arial" pitchFamily="34" charset="0"/>
                <a:ea typeface="ＭＳ Ｐゴシック" pitchFamily="34" charset="-128"/>
              </a:defRPr>
            </a:lvl2pPr>
            <a:lvl3pPr marL="1143000" indent="-228600">
              <a:spcBef>
                <a:spcPct val="20000"/>
              </a:spcBef>
              <a:buClr>
                <a:schemeClr val="bg2"/>
              </a:buClr>
              <a:buSzPct val="65000"/>
              <a:buFont typeface="Wingdings" pitchFamily="2" charset="2"/>
              <a:buChar char="l"/>
              <a:defRPr kumimoji="1" sz="2400">
                <a:solidFill>
                  <a:schemeClr val="tx1"/>
                </a:solidFill>
                <a:latin typeface="Arial" pitchFamily="34" charset="0"/>
                <a:ea typeface="ＭＳ Ｐゴシック" pitchFamily="34" charset="-128"/>
              </a:defRPr>
            </a:lvl3pPr>
            <a:lvl4pPr marL="1600200" indent="-22860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34" charset="-128"/>
              </a:defRPr>
            </a:lvl4pPr>
            <a:lvl5pPr marL="2057400" indent="-228600">
              <a:spcBef>
                <a:spcPct val="20000"/>
              </a:spcBef>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9pPr>
          </a:lstStyle>
          <a:p>
            <a:pPr algn="ctr">
              <a:spcBef>
                <a:spcPct val="0"/>
              </a:spcBef>
              <a:buClrTx/>
              <a:buSzTx/>
              <a:buFontTx/>
              <a:buNone/>
            </a:pPr>
            <a:r>
              <a:rPr lang="en-US" altLang="ja-JP" sz="1400" dirty="0"/>
              <a:t>10000</a:t>
            </a:r>
            <a:br>
              <a:rPr lang="en-US" altLang="ja-JP" sz="1400" dirty="0"/>
            </a:br>
            <a:r>
              <a:rPr lang="en-US" altLang="ja-JP" sz="1400" dirty="0"/>
              <a:t>(30 km s</a:t>
            </a:r>
            <a:r>
              <a:rPr lang="en-US" altLang="ja-JP" sz="1400" baseline="30000" dirty="0"/>
              <a:t>-1</a:t>
            </a:r>
            <a:r>
              <a:rPr lang="en-US" altLang="ja-JP" sz="1400" dirty="0"/>
              <a:t>)</a:t>
            </a:r>
          </a:p>
        </p:txBody>
      </p:sp>
      <p:sp>
        <p:nvSpPr>
          <p:cNvPr id="25" name="Line 22"/>
          <p:cNvSpPr>
            <a:spLocks noChangeShapeType="1"/>
          </p:cNvSpPr>
          <p:nvPr/>
        </p:nvSpPr>
        <p:spPr bwMode="auto">
          <a:xfrm flipH="1">
            <a:off x="1404538" y="3087484"/>
            <a:ext cx="288925"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nvGrpSpPr>
          <p:cNvPr id="26" name="Group 25"/>
          <p:cNvGrpSpPr/>
          <p:nvPr/>
        </p:nvGrpSpPr>
        <p:grpSpPr>
          <a:xfrm>
            <a:off x="1680763" y="3768522"/>
            <a:ext cx="2878138" cy="1620837"/>
            <a:chOff x="2051050" y="3500438"/>
            <a:chExt cx="2878138" cy="1620837"/>
          </a:xfrm>
        </p:grpSpPr>
        <p:sp>
          <p:nvSpPr>
            <p:cNvPr id="27" name="Rectangle 23"/>
            <p:cNvSpPr>
              <a:spLocks noChangeArrowheads="1"/>
            </p:cNvSpPr>
            <p:nvPr/>
          </p:nvSpPr>
          <p:spPr bwMode="auto">
            <a:xfrm>
              <a:off x="2051050" y="3500438"/>
              <a:ext cx="2878138" cy="1620837"/>
            </a:xfrm>
            <a:prstGeom prst="rect">
              <a:avLst/>
            </a:prstGeom>
            <a:solidFill>
              <a:srgbClr val="FFCC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80000"/>
                <a:buFont typeface="Wingdings" pitchFamily="2" charset="2"/>
                <a:buChar char="l"/>
                <a:defRPr kumimoji="1" sz="3200">
                  <a:solidFill>
                    <a:schemeClr val="tx1"/>
                  </a:solidFill>
                  <a:latin typeface="Arial" pitchFamily="34" charset="0"/>
                  <a:ea typeface="ＭＳ Ｐゴシック" pitchFamily="34" charset="-128"/>
                </a:defRPr>
              </a:lvl1pPr>
              <a:lvl2pPr marL="742950" indent="-285750">
                <a:spcBef>
                  <a:spcPct val="20000"/>
                </a:spcBef>
                <a:buClr>
                  <a:schemeClr val="accent1"/>
                </a:buClr>
                <a:buSzPct val="70000"/>
                <a:buFont typeface="Wingdings" pitchFamily="2" charset="2"/>
                <a:buChar char="l"/>
                <a:defRPr kumimoji="1" sz="2800">
                  <a:solidFill>
                    <a:schemeClr val="tx1"/>
                  </a:solidFill>
                  <a:latin typeface="Arial" pitchFamily="34" charset="0"/>
                  <a:ea typeface="ＭＳ Ｐゴシック" pitchFamily="34" charset="-128"/>
                </a:defRPr>
              </a:lvl2pPr>
              <a:lvl3pPr marL="1143000" indent="-228600">
                <a:spcBef>
                  <a:spcPct val="20000"/>
                </a:spcBef>
                <a:buClr>
                  <a:schemeClr val="bg2"/>
                </a:buClr>
                <a:buSzPct val="65000"/>
                <a:buFont typeface="Wingdings" pitchFamily="2" charset="2"/>
                <a:buChar char="l"/>
                <a:defRPr kumimoji="1" sz="2400">
                  <a:solidFill>
                    <a:schemeClr val="tx1"/>
                  </a:solidFill>
                  <a:latin typeface="Arial" pitchFamily="34" charset="0"/>
                  <a:ea typeface="ＭＳ Ｐゴシック" pitchFamily="34" charset="-128"/>
                </a:defRPr>
              </a:lvl3pPr>
              <a:lvl4pPr marL="1600200" indent="-22860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34" charset="-128"/>
                </a:defRPr>
              </a:lvl4pPr>
              <a:lvl5pPr marL="2057400" indent="-228600">
                <a:spcBef>
                  <a:spcPct val="20000"/>
                </a:spcBef>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9pPr>
            </a:lstStyle>
            <a:p>
              <a:pPr>
                <a:spcBef>
                  <a:spcPct val="0"/>
                </a:spcBef>
                <a:buClrTx/>
                <a:buSzTx/>
                <a:buFontTx/>
                <a:buNone/>
              </a:pPr>
              <a:endParaRPr lang="ja-JP" altLang="en-US" sz="1800">
                <a:solidFill>
                  <a:srgbClr val="000000"/>
                </a:solidFill>
              </a:endParaRPr>
            </a:p>
          </p:txBody>
        </p:sp>
        <p:sp>
          <p:nvSpPr>
            <p:cNvPr id="28" name="Text Box 28"/>
            <p:cNvSpPr txBox="1">
              <a:spLocks noChangeArrowheads="1"/>
            </p:cNvSpPr>
            <p:nvPr/>
          </p:nvSpPr>
          <p:spPr bwMode="auto">
            <a:xfrm>
              <a:off x="2087562" y="3568700"/>
              <a:ext cx="884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itchFamily="2" charset="2"/>
                <a:buChar char="l"/>
                <a:defRPr kumimoji="1" sz="3200">
                  <a:solidFill>
                    <a:schemeClr val="tx1"/>
                  </a:solidFill>
                  <a:latin typeface="Arial" pitchFamily="34" charset="0"/>
                  <a:ea typeface="ＭＳ Ｐゴシック" pitchFamily="34" charset="-128"/>
                </a:defRPr>
              </a:lvl1pPr>
              <a:lvl2pPr marL="742950" indent="-285750">
                <a:spcBef>
                  <a:spcPct val="20000"/>
                </a:spcBef>
                <a:buClr>
                  <a:schemeClr val="accent1"/>
                </a:buClr>
                <a:buSzPct val="70000"/>
                <a:buFont typeface="Wingdings" pitchFamily="2" charset="2"/>
                <a:buChar char="l"/>
                <a:defRPr kumimoji="1" sz="2800">
                  <a:solidFill>
                    <a:schemeClr val="tx1"/>
                  </a:solidFill>
                  <a:latin typeface="Arial" pitchFamily="34" charset="0"/>
                  <a:ea typeface="ＭＳ Ｐゴシック" pitchFamily="34" charset="-128"/>
                </a:defRPr>
              </a:lvl2pPr>
              <a:lvl3pPr marL="1143000" indent="-228600">
                <a:spcBef>
                  <a:spcPct val="20000"/>
                </a:spcBef>
                <a:buClr>
                  <a:schemeClr val="bg2"/>
                </a:buClr>
                <a:buSzPct val="65000"/>
                <a:buFont typeface="Wingdings" pitchFamily="2" charset="2"/>
                <a:buChar char="l"/>
                <a:defRPr kumimoji="1" sz="2400">
                  <a:solidFill>
                    <a:schemeClr val="tx1"/>
                  </a:solidFill>
                  <a:latin typeface="Arial" pitchFamily="34" charset="0"/>
                  <a:ea typeface="ＭＳ Ｐゴシック" pitchFamily="34" charset="-128"/>
                </a:defRPr>
              </a:lvl3pPr>
              <a:lvl4pPr marL="1600200" indent="-22860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34" charset="-128"/>
                </a:defRPr>
              </a:lvl4pPr>
              <a:lvl5pPr marL="2057400" indent="-228600">
                <a:spcBef>
                  <a:spcPct val="20000"/>
                </a:spcBef>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9pPr>
            </a:lstStyle>
            <a:p>
              <a:pPr eaLnBrk="1" hangingPunct="1">
                <a:spcBef>
                  <a:spcPct val="0"/>
                </a:spcBef>
                <a:buClrTx/>
                <a:buSzTx/>
                <a:buFontTx/>
                <a:buNone/>
              </a:pPr>
              <a:r>
                <a:rPr lang="en-US" altLang="ja-JP" sz="2000" dirty="0">
                  <a:solidFill>
                    <a:srgbClr val="FFFFFF"/>
                  </a:solidFill>
                </a:rPr>
                <a:t>JWST</a:t>
              </a:r>
            </a:p>
          </p:txBody>
        </p:sp>
      </p:grpSp>
      <p:sp>
        <p:nvSpPr>
          <p:cNvPr id="29" name="Rectangle 31"/>
          <p:cNvSpPr>
            <a:spLocks noChangeArrowheads="1"/>
          </p:cNvSpPr>
          <p:nvPr/>
        </p:nvSpPr>
        <p:spPr bwMode="auto">
          <a:xfrm>
            <a:off x="4066476" y="3412922"/>
            <a:ext cx="991099" cy="609600"/>
          </a:xfrm>
          <a:prstGeom prst="rect">
            <a:avLst/>
          </a:prstGeom>
          <a:solidFill>
            <a:srgbClr val="FF0000">
              <a:alpha val="67842"/>
            </a:srgbClr>
          </a:solidFill>
          <a:ln w="9525">
            <a:noFill/>
            <a:miter lim="800000"/>
            <a:headEnd/>
            <a:tailEnd/>
          </a:ln>
        </p:spPr>
        <p:txBody>
          <a:bodyPr wrap="none" anchor="ctr"/>
          <a:lstStyle>
            <a:lvl1pPr>
              <a:spcBef>
                <a:spcPct val="20000"/>
              </a:spcBef>
              <a:buClr>
                <a:schemeClr val="hlink"/>
              </a:buClr>
              <a:buSzPct val="80000"/>
              <a:buFont typeface="Wingdings" pitchFamily="2" charset="2"/>
              <a:buChar char="l"/>
              <a:defRPr kumimoji="1" sz="3200">
                <a:solidFill>
                  <a:schemeClr val="tx1"/>
                </a:solidFill>
                <a:latin typeface="Arial" pitchFamily="34" charset="0"/>
                <a:ea typeface="ＭＳ Ｐゴシック" pitchFamily="34" charset="-128"/>
              </a:defRPr>
            </a:lvl1pPr>
            <a:lvl2pPr marL="742950" indent="-285750">
              <a:spcBef>
                <a:spcPct val="20000"/>
              </a:spcBef>
              <a:buClr>
                <a:schemeClr val="accent1"/>
              </a:buClr>
              <a:buSzPct val="70000"/>
              <a:buFont typeface="Wingdings" pitchFamily="2" charset="2"/>
              <a:buChar char="l"/>
              <a:defRPr kumimoji="1" sz="2800">
                <a:solidFill>
                  <a:schemeClr val="tx1"/>
                </a:solidFill>
                <a:latin typeface="Arial" pitchFamily="34" charset="0"/>
                <a:ea typeface="ＭＳ Ｐゴシック" pitchFamily="34" charset="-128"/>
              </a:defRPr>
            </a:lvl2pPr>
            <a:lvl3pPr marL="1143000" indent="-228600">
              <a:spcBef>
                <a:spcPct val="20000"/>
              </a:spcBef>
              <a:buClr>
                <a:schemeClr val="bg2"/>
              </a:buClr>
              <a:buSzPct val="65000"/>
              <a:buFont typeface="Wingdings" pitchFamily="2" charset="2"/>
              <a:buChar char="l"/>
              <a:defRPr kumimoji="1" sz="2400">
                <a:solidFill>
                  <a:schemeClr val="tx1"/>
                </a:solidFill>
                <a:latin typeface="Arial" pitchFamily="34" charset="0"/>
                <a:ea typeface="ＭＳ Ｐゴシック" pitchFamily="34" charset="-128"/>
              </a:defRPr>
            </a:lvl3pPr>
            <a:lvl4pPr marL="1600200" indent="-22860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34" charset="-128"/>
              </a:defRPr>
            </a:lvl4pPr>
            <a:lvl5pPr marL="2057400" indent="-228600">
              <a:spcBef>
                <a:spcPct val="20000"/>
              </a:spcBef>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9pPr>
          </a:lstStyle>
          <a:p>
            <a:pPr algn="ctr">
              <a:spcBef>
                <a:spcPct val="0"/>
              </a:spcBef>
              <a:buClrTx/>
              <a:buSzTx/>
              <a:buFontTx/>
              <a:buNone/>
            </a:pPr>
            <a:r>
              <a:rPr lang="en-US" altLang="ja-JP" sz="1400" b="1" i="1" dirty="0">
                <a:solidFill>
                  <a:srgbClr val="FFFFFF"/>
                </a:solidFill>
              </a:rPr>
              <a:t>SMI/MR</a:t>
            </a:r>
            <a:endParaRPr lang="ja-JP" altLang="en-US" sz="1400" b="1" i="1" dirty="0">
              <a:solidFill>
                <a:srgbClr val="FFFFFF"/>
              </a:solidFill>
            </a:endParaRPr>
          </a:p>
        </p:txBody>
      </p:sp>
      <p:sp>
        <p:nvSpPr>
          <p:cNvPr id="30" name="Rectangle 36"/>
          <p:cNvSpPr>
            <a:spLocks noChangeArrowheads="1"/>
          </p:cNvSpPr>
          <p:nvPr/>
        </p:nvSpPr>
        <p:spPr bwMode="auto">
          <a:xfrm>
            <a:off x="4066476" y="4840084"/>
            <a:ext cx="991099" cy="488801"/>
          </a:xfrm>
          <a:prstGeom prst="rect">
            <a:avLst/>
          </a:prstGeom>
          <a:solidFill>
            <a:srgbClr val="FF0000">
              <a:alpha val="6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80000"/>
              <a:buFont typeface="Wingdings" pitchFamily="2" charset="2"/>
              <a:buChar char="l"/>
              <a:defRPr kumimoji="1" sz="3200">
                <a:solidFill>
                  <a:schemeClr val="tx1"/>
                </a:solidFill>
                <a:latin typeface="Arial" pitchFamily="34" charset="0"/>
                <a:ea typeface="ＭＳ Ｐゴシック" pitchFamily="34" charset="-128"/>
              </a:defRPr>
            </a:lvl1pPr>
            <a:lvl2pPr marL="742950" indent="-285750">
              <a:spcBef>
                <a:spcPct val="20000"/>
              </a:spcBef>
              <a:buClr>
                <a:schemeClr val="accent1"/>
              </a:buClr>
              <a:buSzPct val="70000"/>
              <a:buFont typeface="Wingdings" pitchFamily="2" charset="2"/>
              <a:buChar char="l"/>
              <a:defRPr kumimoji="1" sz="2800">
                <a:solidFill>
                  <a:schemeClr val="tx1"/>
                </a:solidFill>
                <a:latin typeface="Arial" pitchFamily="34" charset="0"/>
                <a:ea typeface="ＭＳ Ｐゴシック" pitchFamily="34" charset="-128"/>
              </a:defRPr>
            </a:lvl2pPr>
            <a:lvl3pPr marL="1143000" indent="-228600">
              <a:spcBef>
                <a:spcPct val="20000"/>
              </a:spcBef>
              <a:buClr>
                <a:schemeClr val="bg2"/>
              </a:buClr>
              <a:buSzPct val="65000"/>
              <a:buFont typeface="Wingdings" pitchFamily="2" charset="2"/>
              <a:buChar char="l"/>
              <a:defRPr kumimoji="1" sz="2400">
                <a:solidFill>
                  <a:schemeClr val="tx1"/>
                </a:solidFill>
                <a:latin typeface="Arial" pitchFamily="34" charset="0"/>
                <a:ea typeface="ＭＳ Ｐゴシック" pitchFamily="34" charset="-128"/>
              </a:defRPr>
            </a:lvl3pPr>
            <a:lvl4pPr marL="1600200" indent="-22860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34" charset="-128"/>
              </a:defRPr>
            </a:lvl4pPr>
            <a:lvl5pPr marL="2057400" indent="-228600">
              <a:spcBef>
                <a:spcPct val="20000"/>
              </a:spcBef>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9pPr>
          </a:lstStyle>
          <a:p>
            <a:pPr algn="ctr">
              <a:spcBef>
                <a:spcPct val="0"/>
              </a:spcBef>
              <a:buClrTx/>
              <a:buSzTx/>
              <a:buFontTx/>
              <a:buNone/>
            </a:pPr>
            <a:r>
              <a:rPr lang="en-US" altLang="ja-JP" sz="1400" b="1" i="1" dirty="0">
                <a:solidFill>
                  <a:srgbClr val="FFFFFF"/>
                </a:solidFill>
              </a:rPr>
              <a:t>SMI/LR</a:t>
            </a:r>
            <a:endParaRPr lang="ja-JP" altLang="en-US" sz="1400" b="1" i="1" dirty="0">
              <a:solidFill>
                <a:srgbClr val="FFFFFF"/>
              </a:solidFill>
            </a:endParaRPr>
          </a:p>
        </p:txBody>
      </p:sp>
      <p:sp>
        <p:nvSpPr>
          <p:cNvPr id="33" name="Rectangle 16"/>
          <p:cNvSpPr>
            <a:spLocks noChangeArrowheads="1"/>
          </p:cNvSpPr>
          <p:nvPr/>
        </p:nvSpPr>
        <p:spPr bwMode="auto">
          <a:xfrm>
            <a:off x="3409551" y="6145009"/>
            <a:ext cx="20161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80000"/>
              <a:buFont typeface="Wingdings" pitchFamily="2" charset="2"/>
              <a:buChar char="l"/>
              <a:defRPr kumimoji="1" sz="3200">
                <a:solidFill>
                  <a:schemeClr val="tx1"/>
                </a:solidFill>
                <a:latin typeface="Arial" pitchFamily="34" charset="0"/>
                <a:ea typeface="ＭＳ Ｐゴシック" pitchFamily="34" charset="-128"/>
              </a:defRPr>
            </a:lvl1pPr>
            <a:lvl2pPr marL="742950" indent="-285750">
              <a:spcBef>
                <a:spcPct val="20000"/>
              </a:spcBef>
              <a:buClr>
                <a:schemeClr val="accent1"/>
              </a:buClr>
              <a:buSzPct val="70000"/>
              <a:buFont typeface="Wingdings" pitchFamily="2" charset="2"/>
              <a:buChar char="l"/>
              <a:defRPr kumimoji="1" sz="2800">
                <a:solidFill>
                  <a:schemeClr val="tx1"/>
                </a:solidFill>
                <a:latin typeface="Arial" pitchFamily="34" charset="0"/>
                <a:ea typeface="ＭＳ Ｐゴシック" pitchFamily="34" charset="-128"/>
              </a:defRPr>
            </a:lvl2pPr>
            <a:lvl3pPr marL="1143000" indent="-228600">
              <a:spcBef>
                <a:spcPct val="20000"/>
              </a:spcBef>
              <a:buClr>
                <a:schemeClr val="bg2"/>
              </a:buClr>
              <a:buSzPct val="65000"/>
              <a:buFont typeface="Wingdings" pitchFamily="2" charset="2"/>
              <a:buChar char="l"/>
              <a:defRPr kumimoji="1" sz="2400">
                <a:solidFill>
                  <a:schemeClr val="tx1"/>
                </a:solidFill>
                <a:latin typeface="Arial" pitchFamily="34" charset="0"/>
                <a:ea typeface="ＭＳ Ｐゴシック" pitchFamily="34" charset="-128"/>
              </a:defRPr>
            </a:lvl3pPr>
            <a:lvl4pPr marL="1600200" indent="-22860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34" charset="-128"/>
              </a:defRPr>
            </a:lvl4pPr>
            <a:lvl5pPr marL="2057400" indent="-228600">
              <a:spcBef>
                <a:spcPct val="20000"/>
              </a:spcBef>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9pPr>
          </a:lstStyle>
          <a:p>
            <a:pPr>
              <a:spcBef>
                <a:spcPct val="0"/>
              </a:spcBef>
              <a:buClrTx/>
              <a:buSzTx/>
              <a:buFontTx/>
              <a:buNone/>
            </a:pPr>
            <a:r>
              <a:rPr lang="en-US" altLang="ja-JP" sz="1400" dirty="0"/>
              <a:t>Wavelength</a:t>
            </a:r>
          </a:p>
        </p:txBody>
      </p:sp>
      <p:grpSp>
        <p:nvGrpSpPr>
          <p:cNvPr id="34" name="Group 33"/>
          <p:cNvGrpSpPr/>
          <p:nvPr/>
        </p:nvGrpSpPr>
        <p:grpSpPr>
          <a:xfrm>
            <a:off x="7647542" y="1685919"/>
            <a:ext cx="1167773" cy="3720366"/>
            <a:chOff x="2051050" y="3500438"/>
            <a:chExt cx="2878138" cy="1620837"/>
          </a:xfrm>
        </p:grpSpPr>
        <p:sp>
          <p:nvSpPr>
            <p:cNvPr id="35" name="Rectangle 23"/>
            <p:cNvSpPr>
              <a:spLocks noChangeArrowheads="1"/>
            </p:cNvSpPr>
            <p:nvPr/>
          </p:nvSpPr>
          <p:spPr bwMode="auto">
            <a:xfrm>
              <a:off x="2051050" y="3500438"/>
              <a:ext cx="2878138" cy="1620837"/>
            </a:xfrm>
            <a:prstGeom prst="rect">
              <a:avLst/>
            </a:prstGeom>
            <a:gradFill flip="none" rotWithShape="1">
              <a:gsLst>
                <a:gs pos="0">
                  <a:srgbClr val="5E9EFF">
                    <a:alpha val="50000"/>
                  </a:srgbClr>
                </a:gs>
                <a:gs pos="100000">
                  <a:schemeClr val="bg2">
                    <a:lumMod val="75000"/>
                    <a:lumOff val="25000"/>
                  </a:schemeClr>
                </a:gs>
              </a:gsLst>
              <a:lin ang="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80000"/>
                <a:buFont typeface="Wingdings" pitchFamily="2" charset="2"/>
                <a:buChar char="l"/>
                <a:defRPr kumimoji="1" sz="3200">
                  <a:solidFill>
                    <a:schemeClr val="tx1"/>
                  </a:solidFill>
                  <a:latin typeface="Arial" pitchFamily="34" charset="0"/>
                  <a:ea typeface="ＭＳ Ｐゴシック" pitchFamily="34" charset="-128"/>
                </a:defRPr>
              </a:lvl1pPr>
              <a:lvl2pPr marL="742950" indent="-285750">
                <a:spcBef>
                  <a:spcPct val="20000"/>
                </a:spcBef>
                <a:buClr>
                  <a:schemeClr val="accent1"/>
                </a:buClr>
                <a:buSzPct val="70000"/>
                <a:buFont typeface="Wingdings" pitchFamily="2" charset="2"/>
                <a:buChar char="l"/>
                <a:defRPr kumimoji="1" sz="2800">
                  <a:solidFill>
                    <a:schemeClr val="tx1"/>
                  </a:solidFill>
                  <a:latin typeface="Arial" pitchFamily="34" charset="0"/>
                  <a:ea typeface="ＭＳ Ｐゴシック" pitchFamily="34" charset="-128"/>
                </a:defRPr>
              </a:lvl2pPr>
              <a:lvl3pPr marL="1143000" indent="-228600">
                <a:spcBef>
                  <a:spcPct val="20000"/>
                </a:spcBef>
                <a:buClr>
                  <a:schemeClr val="bg2"/>
                </a:buClr>
                <a:buSzPct val="65000"/>
                <a:buFont typeface="Wingdings" pitchFamily="2" charset="2"/>
                <a:buChar char="l"/>
                <a:defRPr kumimoji="1" sz="2400">
                  <a:solidFill>
                    <a:schemeClr val="tx1"/>
                  </a:solidFill>
                  <a:latin typeface="Arial" pitchFamily="34" charset="0"/>
                  <a:ea typeface="ＭＳ Ｐゴシック" pitchFamily="34" charset="-128"/>
                </a:defRPr>
              </a:lvl3pPr>
              <a:lvl4pPr marL="1600200" indent="-22860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34" charset="-128"/>
                </a:defRPr>
              </a:lvl4pPr>
              <a:lvl5pPr marL="2057400" indent="-228600">
                <a:spcBef>
                  <a:spcPct val="20000"/>
                </a:spcBef>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9pPr>
            </a:lstStyle>
            <a:p>
              <a:pPr>
                <a:spcBef>
                  <a:spcPct val="0"/>
                </a:spcBef>
                <a:buClrTx/>
                <a:buSzTx/>
                <a:buFontTx/>
                <a:buNone/>
              </a:pPr>
              <a:endParaRPr lang="ja-JP" altLang="en-US" sz="1800">
                <a:solidFill>
                  <a:srgbClr val="000000"/>
                </a:solidFill>
              </a:endParaRPr>
            </a:p>
          </p:txBody>
        </p:sp>
        <p:sp>
          <p:nvSpPr>
            <p:cNvPr id="36" name="Text Box 28"/>
            <p:cNvSpPr txBox="1">
              <a:spLocks noChangeArrowheads="1"/>
            </p:cNvSpPr>
            <p:nvPr/>
          </p:nvSpPr>
          <p:spPr bwMode="auto">
            <a:xfrm>
              <a:off x="2087561" y="3568700"/>
              <a:ext cx="2225103" cy="174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itchFamily="2" charset="2"/>
                <a:buChar char="l"/>
                <a:defRPr kumimoji="1" sz="3200">
                  <a:solidFill>
                    <a:schemeClr val="tx1"/>
                  </a:solidFill>
                  <a:latin typeface="Arial" pitchFamily="34" charset="0"/>
                  <a:ea typeface="ＭＳ Ｐゴシック" pitchFamily="34" charset="-128"/>
                </a:defRPr>
              </a:lvl1pPr>
              <a:lvl2pPr marL="742950" indent="-285750">
                <a:spcBef>
                  <a:spcPct val="20000"/>
                </a:spcBef>
                <a:buClr>
                  <a:schemeClr val="accent1"/>
                </a:buClr>
                <a:buSzPct val="70000"/>
                <a:buFont typeface="Wingdings" pitchFamily="2" charset="2"/>
                <a:buChar char="l"/>
                <a:defRPr kumimoji="1" sz="2800">
                  <a:solidFill>
                    <a:schemeClr val="tx1"/>
                  </a:solidFill>
                  <a:latin typeface="Arial" pitchFamily="34" charset="0"/>
                  <a:ea typeface="ＭＳ Ｐゴシック" pitchFamily="34" charset="-128"/>
                </a:defRPr>
              </a:lvl2pPr>
              <a:lvl3pPr marL="1143000" indent="-228600">
                <a:spcBef>
                  <a:spcPct val="20000"/>
                </a:spcBef>
                <a:buClr>
                  <a:schemeClr val="bg2"/>
                </a:buClr>
                <a:buSzPct val="65000"/>
                <a:buFont typeface="Wingdings" pitchFamily="2" charset="2"/>
                <a:buChar char="l"/>
                <a:defRPr kumimoji="1" sz="2400">
                  <a:solidFill>
                    <a:schemeClr val="tx1"/>
                  </a:solidFill>
                  <a:latin typeface="Arial" pitchFamily="34" charset="0"/>
                  <a:ea typeface="ＭＳ Ｐゴシック" pitchFamily="34" charset="-128"/>
                </a:defRPr>
              </a:lvl3pPr>
              <a:lvl4pPr marL="1600200" indent="-22860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34" charset="-128"/>
                </a:defRPr>
              </a:lvl4pPr>
              <a:lvl5pPr marL="2057400" indent="-228600">
                <a:spcBef>
                  <a:spcPct val="20000"/>
                </a:spcBef>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9pPr>
            </a:lstStyle>
            <a:p>
              <a:pPr eaLnBrk="1" hangingPunct="1">
                <a:spcBef>
                  <a:spcPct val="0"/>
                </a:spcBef>
                <a:buClrTx/>
                <a:buSzTx/>
                <a:buFontTx/>
                <a:buNone/>
              </a:pPr>
              <a:r>
                <a:rPr lang="en-US" altLang="ja-JP" sz="2000" dirty="0">
                  <a:solidFill>
                    <a:srgbClr val="FFFFFF"/>
                  </a:solidFill>
                </a:rPr>
                <a:t>ALMA</a:t>
              </a:r>
            </a:p>
          </p:txBody>
        </p:sp>
      </p:grpSp>
      <p:sp>
        <p:nvSpPr>
          <p:cNvPr id="39" name="Rectangle 38"/>
          <p:cNvSpPr/>
          <p:nvPr/>
        </p:nvSpPr>
        <p:spPr bwMode="auto">
          <a:xfrm>
            <a:off x="5057575" y="3911397"/>
            <a:ext cx="1887039" cy="1083909"/>
          </a:xfrm>
          <a:prstGeom prst="rect">
            <a:avLst/>
          </a:prstGeom>
          <a:solidFill>
            <a:schemeClr val="accent3">
              <a:lumMod val="75000"/>
              <a:alpha val="68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40" name="Text Box 39"/>
          <p:cNvSpPr txBox="1">
            <a:spLocks noChangeArrowheads="1"/>
          </p:cNvSpPr>
          <p:nvPr/>
        </p:nvSpPr>
        <p:spPr bwMode="auto">
          <a:xfrm>
            <a:off x="5057575" y="4610073"/>
            <a:ext cx="1285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itchFamily="2" charset="2"/>
              <a:buChar char="l"/>
              <a:defRPr kumimoji="1" sz="3200">
                <a:solidFill>
                  <a:schemeClr val="tx1"/>
                </a:solidFill>
                <a:latin typeface="Arial" pitchFamily="34" charset="0"/>
                <a:ea typeface="ＭＳ Ｐゴシック" pitchFamily="34" charset="-128"/>
              </a:defRPr>
            </a:lvl1pPr>
            <a:lvl2pPr marL="742950" indent="-285750">
              <a:spcBef>
                <a:spcPct val="20000"/>
              </a:spcBef>
              <a:buClr>
                <a:schemeClr val="accent1"/>
              </a:buClr>
              <a:buSzPct val="70000"/>
              <a:buFont typeface="Wingdings" pitchFamily="2" charset="2"/>
              <a:buChar char="l"/>
              <a:defRPr kumimoji="1" sz="2800">
                <a:solidFill>
                  <a:schemeClr val="tx1"/>
                </a:solidFill>
                <a:latin typeface="Arial" pitchFamily="34" charset="0"/>
                <a:ea typeface="ＭＳ Ｐゴシック" pitchFamily="34" charset="-128"/>
              </a:defRPr>
            </a:lvl2pPr>
            <a:lvl3pPr marL="1143000" indent="-228600">
              <a:spcBef>
                <a:spcPct val="20000"/>
              </a:spcBef>
              <a:buClr>
                <a:schemeClr val="bg2"/>
              </a:buClr>
              <a:buSzPct val="65000"/>
              <a:buFont typeface="Wingdings" pitchFamily="2" charset="2"/>
              <a:buChar char="l"/>
              <a:defRPr kumimoji="1" sz="2400">
                <a:solidFill>
                  <a:schemeClr val="tx1"/>
                </a:solidFill>
                <a:latin typeface="Arial" pitchFamily="34" charset="0"/>
                <a:ea typeface="ＭＳ Ｐゴシック" pitchFamily="34" charset="-128"/>
              </a:defRPr>
            </a:lvl3pPr>
            <a:lvl4pPr marL="1600200" indent="-22860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34" charset="-128"/>
              </a:defRPr>
            </a:lvl4pPr>
            <a:lvl5pPr marL="2057400" indent="-228600">
              <a:spcBef>
                <a:spcPct val="20000"/>
              </a:spcBef>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9pPr>
          </a:lstStyle>
          <a:p>
            <a:pPr algn="ctr" eaLnBrk="1" hangingPunct="1">
              <a:spcBef>
                <a:spcPct val="50000"/>
              </a:spcBef>
              <a:buClrTx/>
              <a:buSzTx/>
              <a:buFontTx/>
              <a:buNone/>
            </a:pPr>
            <a:r>
              <a:rPr lang="en-US" altLang="ja-JP" sz="1800" b="1" i="1" dirty="0">
                <a:solidFill>
                  <a:srgbClr val="FFFFFF"/>
                </a:solidFill>
              </a:rPr>
              <a:t>SAFARI</a:t>
            </a:r>
          </a:p>
        </p:txBody>
      </p:sp>
      <p:sp>
        <p:nvSpPr>
          <p:cNvPr id="41" name="Rectangle 31"/>
          <p:cNvSpPr>
            <a:spLocks noChangeArrowheads="1"/>
          </p:cNvSpPr>
          <p:nvPr/>
        </p:nvSpPr>
        <p:spPr bwMode="auto">
          <a:xfrm>
            <a:off x="3320027" y="2620758"/>
            <a:ext cx="913564" cy="361951"/>
          </a:xfrm>
          <a:prstGeom prst="rect">
            <a:avLst/>
          </a:prstGeom>
          <a:solidFill>
            <a:srgbClr val="FF0000">
              <a:alpha val="67842"/>
            </a:srgbClr>
          </a:solidFill>
          <a:ln w="9525">
            <a:noFill/>
            <a:miter lim="800000"/>
            <a:headEnd/>
            <a:tailEnd/>
          </a:ln>
        </p:spPr>
        <p:txBody>
          <a:bodyPr wrap="none" anchor="ctr"/>
          <a:lstStyle>
            <a:lvl1pPr>
              <a:spcBef>
                <a:spcPct val="20000"/>
              </a:spcBef>
              <a:buClr>
                <a:schemeClr val="hlink"/>
              </a:buClr>
              <a:buSzPct val="80000"/>
              <a:buFont typeface="Wingdings" pitchFamily="2" charset="2"/>
              <a:buChar char="l"/>
              <a:defRPr kumimoji="1" sz="3200">
                <a:solidFill>
                  <a:schemeClr val="tx1"/>
                </a:solidFill>
                <a:latin typeface="Arial" pitchFamily="34" charset="0"/>
                <a:ea typeface="ＭＳ Ｐゴシック" pitchFamily="34" charset="-128"/>
              </a:defRPr>
            </a:lvl1pPr>
            <a:lvl2pPr marL="742950" indent="-285750">
              <a:spcBef>
                <a:spcPct val="20000"/>
              </a:spcBef>
              <a:buClr>
                <a:schemeClr val="accent1"/>
              </a:buClr>
              <a:buSzPct val="70000"/>
              <a:buFont typeface="Wingdings" pitchFamily="2" charset="2"/>
              <a:buChar char="l"/>
              <a:defRPr kumimoji="1" sz="2800">
                <a:solidFill>
                  <a:schemeClr val="tx1"/>
                </a:solidFill>
                <a:latin typeface="Arial" pitchFamily="34" charset="0"/>
                <a:ea typeface="ＭＳ Ｐゴシック" pitchFamily="34" charset="-128"/>
              </a:defRPr>
            </a:lvl2pPr>
            <a:lvl3pPr marL="1143000" indent="-228600">
              <a:spcBef>
                <a:spcPct val="20000"/>
              </a:spcBef>
              <a:buClr>
                <a:schemeClr val="bg2"/>
              </a:buClr>
              <a:buSzPct val="65000"/>
              <a:buFont typeface="Wingdings" pitchFamily="2" charset="2"/>
              <a:buChar char="l"/>
              <a:defRPr kumimoji="1" sz="2400">
                <a:solidFill>
                  <a:schemeClr val="tx1"/>
                </a:solidFill>
                <a:latin typeface="Arial" pitchFamily="34" charset="0"/>
                <a:ea typeface="ＭＳ Ｐゴシック" pitchFamily="34" charset="-128"/>
              </a:defRPr>
            </a:lvl3pPr>
            <a:lvl4pPr marL="1600200" indent="-22860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34" charset="-128"/>
              </a:defRPr>
            </a:lvl4pPr>
            <a:lvl5pPr marL="2057400" indent="-228600">
              <a:spcBef>
                <a:spcPct val="20000"/>
              </a:spcBef>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bg2"/>
              </a:buClr>
              <a:buSzPct val="40000"/>
              <a:buFont typeface="Wingdings" pitchFamily="2" charset="2"/>
              <a:buChar char="l"/>
              <a:defRPr kumimoji="1" sz="2000">
                <a:solidFill>
                  <a:schemeClr val="tx1"/>
                </a:solidFill>
                <a:latin typeface="Arial" pitchFamily="34" charset="0"/>
                <a:ea typeface="ＭＳ Ｐゴシック" pitchFamily="34" charset="-128"/>
              </a:defRPr>
            </a:lvl9pPr>
          </a:lstStyle>
          <a:p>
            <a:pPr algn="ctr">
              <a:spcBef>
                <a:spcPct val="0"/>
              </a:spcBef>
              <a:buClrTx/>
              <a:buSzTx/>
              <a:buFontTx/>
              <a:buNone/>
            </a:pPr>
            <a:r>
              <a:rPr lang="en-US" altLang="ja-JP" sz="1400" b="1" i="1" dirty="0">
                <a:solidFill>
                  <a:srgbClr val="FFFFFF"/>
                </a:solidFill>
              </a:rPr>
              <a:t>SMI/HR</a:t>
            </a:r>
            <a:endParaRPr lang="ja-JP" altLang="en-US" sz="1400" b="1" i="1" dirty="0">
              <a:solidFill>
                <a:srgbClr val="FFFFFF"/>
              </a:solidFill>
            </a:endParaRPr>
          </a:p>
        </p:txBody>
      </p:sp>
      <p:sp>
        <p:nvSpPr>
          <p:cNvPr id="3" name="Footer Placeholder 2"/>
          <p:cNvSpPr>
            <a:spLocks noGrp="1"/>
          </p:cNvSpPr>
          <p:nvPr>
            <p:ph type="ftr" sz="quarter" idx="10"/>
          </p:nvPr>
        </p:nvSpPr>
        <p:spPr/>
        <p:txBody>
          <a:bodyPr/>
          <a:lstStyle/>
          <a:p>
            <a:pPr>
              <a:defRPr/>
            </a:pPr>
            <a:r>
              <a:rPr lang="en-US"/>
              <a:t>The SPICA infrared space observatory - P. Roelfsema - Ithaca/June/2017</a:t>
            </a:r>
          </a:p>
        </p:txBody>
      </p:sp>
      <p:sp>
        <p:nvSpPr>
          <p:cNvPr id="31" name="Slide Number Placeholder 30"/>
          <p:cNvSpPr>
            <a:spLocks noGrp="1"/>
          </p:cNvSpPr>
          <p:nvPr>
            <p:ph type="sldNum" sz="quarter" idx="11"/>
          </p:nvPr>
        </p:nvSpPr>
        <p:spPr/>
        <p:txBody>
          <a:bodyPr/>
          <a:lstStyle/>
          <a:p>
            <a:pPr>
              <a:defRPr/>
            </a:pPr>
            <a:fld id="{6B04ACD0-9CA4-495C-8459-966B8D246C55}" type="slidenum">
              <a:rPr lang="en-US" smtClean="0"/>
              <a:pPr>
                <a:defRPr/>
              </a:pPr>
              <a:t>18</a:t>
            </a:fld>
            <a:endParaRPr lang="en-US"/>
          </a:p>
        </p:txBody>
      </p:sp>
      <p:sp>
        <p:nvSpPr>
          <p:cNvPr id="32" name="Isosceles Triangle 31"/>
          <p:cNvSpPr/>
          <p:nvPr/>
        </p:nvSpPr>
        <p:spPr bwMode="auto">
          <a:xfrm>
            <a:off x="5057575" y="3087484"/>
            <a:ext cx="1887039" cy="823913"/>
          </a:xfrm>
          <a:prstGeom prst="triangle">
            <a:avLst>
              <a:gd name="adj" fmla="val 0"/>
            </a:avLst>
          </a:prstGeom>
          <a:solidFill>
            <a:schemeClr val="accent3">
              <a:lumMod val="75000"/>
              <a:alpha val="68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
        <p:nvSpPr>
          <p:cNvPr id="42" name="Isosceles Triangle 41"/>
          <p:cNvSpPr/>
          <p:nvPr/>
        </p:nvSpPr>
        <p:spPr bwMode="auto">
          <a:xfrm>
            <a:off x="6944614" y="3911396"/>
            <a:ext cx="686591" cy="285749"/>
          </a:xfrm>
          <a:prstGeom prst="triangle">
            <a:avLst>
              <a:gd name="adj" fmla="val 0"/>
            </a:avLst>
          </a:prstGeom>
          <a:gradFill>
            <a:gsLst>
              <a:gs pos="74000">
                <a:srgbClr val="D2E4C0"/>
              </a:gs>
              <a:gs pos="19000">
                <a:srgbClr val="A5C881"/>
              </a:gs>
              <a:gs pos="0">
                <a:schemeClr val="accent3">
                  <a:lumMod val="75000"/>
                  <a:alpha val="68000"/>
                </a:schemeClr>
              </a:gs>
              <a:gs pos="100000">
                <a:schemeClr val="bg1"/>
              </a:gs>
            </a:gsLst>
            <a:lin ang="0" scaled="0"/>
          </a:gra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
        <p:nvSpPr>
          <p:cNvPr id="43" name="Rectangle 42"/>
          <p:cNvSpPr/>
          <p:nvPr/>
        </p:nvSpPr>
        <p:spPr bwMode="auto">
          <a:xfrm>
            <a:off x="6944615" y="4197146"/>
            <a:ext cx="686590" cy="798160"/>
          </a:xfrm>
          <a:prstGeom prst="rect">
            <a:avLst/>
          </a:prstGeom>
          <a:gradFill>
            <a:gsLst>
              <a:gs pos="74000">
                <a:srgbClr val="D2E4C0"/>
              </a:gs>
              <a:gs pos="19000">
                <a:srgbClr val="A5C881"/>
              </a:gs>
              <a:gs pos="0">
                <a:schemeClr val="accent3">
                  <a:lumMod val="75000"/>
                  <a:alpha val="68000"/>
                </a:schemeClr>
              </a:gs>
              <a:gs pos="100000">
                <a:schemeClr val="bg1"/>
              </a:gs>
            </a:gsLst>
            <a:lin ang="0" scaled="0"/>
          </a:gra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4055615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SPICA sensitivity/speed – a </a:t>
            </a:r>
            <a:r>
              <a:rPr lang="en-US" i="1" dirty="0">
                <a:solidFill>
                  <a:schemeClr val="accent6"/>
                </a:solidFill>
              </a:rPr>
              <a:t>huge</a:t>
            </a:r>
            <a:r>
              <a:rPr lang="en-US" dirty="0"/>
              <a:t> leap forward</a:t>
            </a:r>
          </a:p>
        </p:txBody>
      </p:sp>
      <p:sp>
        <p:nvSpPr>
          <p:cNvPr id="7" name="Content Placeholder 6"/>
          <p:cNvSpPr>
            <a:spLocks noGrp="1"/>
          </p:cNvSpPr>
          <p:nvPr>
            <p:ph idx="1"/>
          </p:nvPr>
        </p:nvSpPr>
        <p:spPr>
          <a:xfrm>
            <a:off x="1937442" y="5735171"/>
            <a:ext cx="7027295" cy="868679"/>
          </a:xfrm>
        </p:spPr>
        <p:txBody>
          <a:bodyPr anchor="t" anchorCtr="0"/>
          <a:lstStyle/>
          <a:p>
            <a:pPr marL="400050" lvl="1" indent="0" algn="r">
              <a:spcBef>
                <a:spcPts val="0"/>
              </a:spcBef>
              <a:buNone/>
            </a:pPr>
            <a:r>
              <a:rPr lang="en-GB" sz="1600" dirty="0"/>
              <a:t>Raw sensitivity improvement </a:t>
            </a:r>
            <a:r>
              <a:rPr lang="en-GB" sz="1600" b="1" i="1" dirty="0">
                <a:solidFill>
                  <a:schemeClr val="accent6"/>
                </a:solidFill>
              </a:rPr>
              <a:t>&gt;2 orders </a:t>
            </a:r>
            <a:r>
              <a:rPr lang="en-GB" sz="1600" dirty="0"/>
              <a:t>of magnitude</a:t>
            </a:r>
          </a:p>
          <a:p>
            <a:pPr marL="400050" lvl="1" indent="0" algn="r">
              <a:spcBef>
                <a:spcPts val="0"/>
              </a:spcBef>
              <a:buNone/>
            </a:pPr>
            <a:r>
              <a:rPr lang="en-GB" sz="1600" dirty="0"/>
              <a:t>Instantaneous full spectra </a:t>
            </a:r>
            <a:r>
              <a:rPr lang="en-GB" sz="1600" dirty="0">
                <a:sym typeface="Wingdings" panose="05000000000000000000" pitchFamily="2" charset="2"/>
              </a:rPr>
              <a:t> additional huge step in efficiency</a:t>
            </a:r>
          </a:p>
        </p:txBody>
      </p:sp>
      <p:sp>
        <p:nvSpPr>
          <p:cNvPr id="3" name="Footer Placeholder 2"/>
          <p:cNvSpPr>
            <a:spLocks noGrp="1"/>
          </p:cNvSpPr>
          <p:nvPr>
            <p:ph type="ftr" sz="quarter" idx="10"/>
          </p:nvPr>
        </p:nvSpPr>
        <p:spPr/>
        <p:txBody>
          <a:bodyPr/>
          <a:lstStyle/>
          <a:p>
            <a:pPr>
              <a:defRPr/>
            </a:pPr>
            <a:r>
              <a:rPr lang="en-US"/>
              <a:t>The SPICA infrared space observatory - P. Roelfsema - Ithaca/June/2017</a:t>
            </a:r>
          </a:p>
        </p:txBody>
      </p:sp>
      <p:sp>
        <p:nvSpPr>
          <p:cNvPr id="5" name="Slide Number Placeholder 4"/>
          <p:cNvSpPr>
            <a:spLocks noGrp="1"/>
          </p:cNvSpPr>
          <p:nvPr>
            <p:ph type="sldNum" sz="quarter" idx="11"/>
          </p:nvPr>
        </p:nvSpPr>
        <p:spPr/>
        <p:txBody>
          <a:bodyPr/>
          <a:lstStyle/>
          <a:p>
            <a:pPr>
              <a:defRPr/>
            </a:pPr>
            <a:fld id="{6B04ACD0-9CA4-495C-8459-966B8D246C55}" type="slidenum">
              <a:rPr lang="en-US" smtClean="0"/>
              <a:pPr>
                <a:defRPr/>
              </a:pPr>
              <a:t>19</a:t>
            </a:fld>
            <a:endParaRPr lang="en-US"/>
          </a:p>
        </p:txBody>
      </p:sp>
      <p:pic>
        <p:nvPicPr>
          <p:cNvPr id="8" name="Picture 7"/>
          <p:cNvPicPr>
            <a:picLocks noChangeAspect="1"/>
          </p:cNvPicPr>
          <p:nvPr/>
        </p:nvPicPr>
        <p:blipFill rotWithShape="1">
          <a:blip r:embed="rId3"/>
          <a:srcRect l="9818" t="8264" r="7854" b="12644"/>
          <a:stretch/>
        </p:blipFill>
        <p:spPr bwMode="auto">
          <a:xfrm>
            <a:off x="2504554" y="963638"/>
            <a:ext cx="6475364" cy="4663439"/>
          </a:xfrm>
          <a:prstGeom prst="rect">
            <a:avLst/>
          </a:prstGeom>
          <a:noFill/>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388" y="2146087"/>
            <a:ext cx="2045237" cy="3860817"/>
          </a:xfrm>
          <a:prstGeom prst="rect">
            <a:avLst/>
          </a:prstGeom>
          <a:noFill/>
        </p:spPr>
      </p:pic>
    </p:spTree>
    <p:extLst>
      <p:ext uri="{BB962C8B-B14F-4D97-AF65-F5344CB8AC3E}">
        <p14:creationId xmlns:p14="http://schemas.microsoft.com/office/powerpoint/2010/main" val="182205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97196">
            <a:off x="5261180" y="4304459"/>
            <a:ext cx="2285215" cy="2270773"/>
          </a:xfrm>
          <a:prstGeom prst="rect">
            <a:avLst/>
          </a:prstGeom>
        </p:spPr>
      </p:pic>
      <p:sp>
        <p:nvSpPr>
          <p:cNvPr id="3" name="Content Placeholder 2"/>
          <p:cNvSpPr>
            <a:spLocks noGrp="1"/>
          </p:cNvSpPr>
          <p:nvPr>
            <p:ph idx="1"/>
          </p:nvPr>
        </p:nvSpPr>
        <p:spPr>
          <a:xfrm>
            <a:off x="179513" y="1124744"/>
            <a:ext cx="6900298" cy="5111774"/>
          </a:xfrm>
        </p:spPr>
        <p:txBody>
          <a:bodyPr/>
          <a:lstStyle/>
          <a:p>
            <a:pPr>
              <a:buClr>
                <a:schemeClr val="accent6"/>
              </a:buClr>
            </a:pPr>
            <a:r>
              <a:rPr lang="en-US" dirty="0">
                <a:solidFill>
                  <a:schemeClr val="accent6"/>
                </a:solidFill>
              </a:rPr>
              <a:t>SRON and its mission(s)</a:t>
            </a:r>
          </a:p>
          <a:p>
            <a:pPr>
              <a:buClr>
                <a:schemeClr val="accent6"/>
              </a:buClr>
            </a:pPr>
            <a:endParaRPr lang="en-GB" sz="1000" dirty="0">
              <a:solidFill>
                <a:schemeClr val="accent6"/>
              </a:solidFill>
            </a:endParaRPr>
          </a:p>
          <a:p>
            <a:pPr>
              <a:buClr>
                <a:schemeClr val="accent6"/>
              </a:buClr>
            </a:pPr>
            <a:r>
              <a:rPr lang="en-GB" dirty="0">
                <a:solidFill>
                  <a:schemeClr val="accent6"/>
                </a:solidFill>
              </a:rPr>
              <a:t>The goal – a big cold IR facility; SPICA </a:t>
            </a:r>
          </a:p>
          <a:p>
            <a:endParaRPr lang="en-GB" sz="1000" dirty="0"/>
          </a:p>
          <a:p>
            <a:pPr>
              <a:buClr>
                <a:schemeClr val="accent6"/>
              </a:buClr>
            </a:pPr>
            <a:r>
              <a:rPr lang="en-GB" dirty="0">
                <a:solidFill>
                  <a:schemeClr val="accent6"/>
                </a:solidFill>
              </a:rPr>
              <a:t>The heart of the matter – SPICA science</a:t>
            </a:r>
          </a:p>
          <a:p>
            <a:pPr lvl="1"/>
            <a:r>
              <a:rPr lang="en-GB" sz="1600" dirty="0"/>
              <a:t>The science case for the (far) IR</a:t>
            </a:r>
          </a:p>
          <a:p>
            <a:pPr lvl="1"/>
            <a:r>
              <a:rPr lang="en-GB" sz="1600" dirty="0"/>
              <a:t>Requirements for the mission and instruments</a:t>
            </a:r>
            <a:endParaRPr lang="it-IT" sz="1000" dirty="0"/>
          </a:p>
          <a:p>
            <a:endParaRPr lang="en-GB" sz="1000" dirty="0"/>
          </a:p>
          <a:p>
            <a:pPr>
              <a:buClr>
                <a:schemeClr val="accent6"/>
              </a:buClr>
            </a:pPr>
            <a:r>
              <a:rPr lang="en-GB" dirty="0">
                <a:solidFill>
                  <a:schemeClr val="accent6"/>
                </a:solidFill>
              </a:rPr>
              <a:t>Mission overview</a:t>
            </a:r>
          </a:p>
          <a:p>
            <a:pPr lvl="1"/>
            <a:r>
              <a:rPr lang="en-GB" sz="1600" dirty="0"/>
              <a:t>Satellite concepts</a:t>
            </a:r>
          </a:p>
          <a:p>
            <a:pPr lvl="1"/>
            <a:r>
              <a:rPr lang="en-GB" sz="1600" dirty="0"/>
              <a:t>Instruments, capabilities</a:t>
            </a:r>
            <a:endParaRPr lang="it-IT" dirty="0"/>
          </a:p>
          <a:p>
            <a:endParaRPr lang="it-IT" sz="1000" dirty="0"/>
          </a:p>
          <a:p>
            <a:pPr>
              <a:buClr>
                <a:schemeClr val="accent6"/>
              </a:buClr>
            </a:pPr>
            <a:r>
              <a:rPr lang="en-GB" dirty="0">
                <a:solidFill>
                  <a:schemeClr val="accent6"/>
                </a:solidFill>
              </a:rPr>
              <a:t>M5 proposal under evaluation within ESA</a:t>
            </a:r>
          </a:p>
          <a:p>
            <a:pPr lvl="1"/>
            <a:r>
              <a:rPr lang="en-US" sz="1600" dirty="0"/>
              <a:t>Candidate selection - December 2017</a:t>
            </a:r>
            <a:endParaRPr lang="en-GB" sz="1600" dirty="0"/>
          </a:p>
          <a:p>
            <a:pPr lvl="1"/>
            <a:r>
              <a:rPr lang="en-US" sz="1600" dirty="0"/>
              <a:t>Next milestone; mission selection in 2021</a:t>
            </a:r>
          </a:p>
          <a:p>
            <a:pPr marL="0" indent="0">
              <a:buClr>
                <a:schemeClr val="accent6"/>
              </a:buClr>
              <a:buNone/>
            </a:pPr>
            <a:r>
              <a:rPr lang="it-IT" dirty="0"/>
              <a:t>                  </a:t>
            </a:r>
            <a:endParaRPr lang="en-GB" sz="1000" dirty="0"/>
          </a:p>
          <a:p>
            <a:endParaRPr lang="en-GB" sz="1000" dirty="0"/>
          </a:p>
          <a:p>
            <a:pPr marL="0" indent="0">
              <a:buNone/>
            </a:pPr>
            <a:r>
              <a:rPr lang="en-GB" sz="1400" i="1" dirty="0"/>
              <a:t>  </a:t>
            </a:r>
            <a:endParaRPr lang="en-GB" sz="700" i="1" dirty="0"/>
          </a:p>
        </p:txBody>
      </p:sp>
      <p:sp>
        <p:nvSpPr>
          <p:cNvPr id="2" name="Title 1"/>
          <p:cNvSpPr>
            <a:spLocks noGrp="1"/>
          </p:cNvSpPr>
          <p:nvPr>
            <p:ph type="title"/>
          </p:nvPr>
        </p:nvSpPr>
        <p:spPr/>
        <p:txBody>
          <a:bodyPr/>
          <a:lstStyle/>
          <a:p>
            <a:r>
              <a:rPr lang="en-GB" dirty="0"/>
              <a:t>Contents</a:t>
            </a:r>
          </a:p>
        </p:txBody>
      </p:sp>
      <p:sp>
        <p:nvSpPr>
          <p:cNvPr id="4" name="Footer Placeholder 3"/>
          <p:cNvSpPr>
            <a:spLocks noGrp="1"/>
          </p:cNvSpPr>
          <p:nvPr>
            <p:ph type="ftr" sz="quarter" idx="10"/>
          </p:nvPr>
        </p:nvSpPr>
        <p:spPr/>
        <p:txBody>
          <a:bodyPr/>
          <a:lstStyle/>
          <a:p>
            <a:pPr>
              <a:defRPr/>
            </a:pPr>
            <a:r>
              <a:rPr lang="en-US"/>
              <a:t>The SPICA infrared space observatory - P. Roelfsema - Ithaca/June/2017</a:t>
            </a:r>
            <a:endParaRPr lang="en-US" dirty="0"/>
          </a:p>
        </p:txBody>
      </p:sp>
      <p:sp>
        <p:nvSpPr>
          <p:cNvPr id="5" name="Slide Number Placeholder 4"/>
          <p:cNvSpPr>
            <a:spLocks noGrp="1"/>
          </p:cNvSpPr>
          <p:nvPr>
            <p:ph type="sldNum" sz="quarter" idx="11"/>
          </p:nvPr>
        </p:nvSpPr>
        <p:spPr/>
        <p:txBody>
          <a:bodyPr/>
          <a:lstStyle/>
          <a:p>
            <a:pPr>
              <a:defRPr/>
            </a:pPr>
            <a:fld id="{6B04ACD0-9CA4-495C-8459-966B8D246C55}" type="slidenum">
              <a:rPr lang="en-US" smtClean="0"/>
              <a:pPr>
                <a:defRPr/>
              </a:pPr>
              <a:t>2</a:t>
            </a:fld>
            <a:endParaRPr lang="en-US" dirty="0"/>
          </a:p>
        </p:txBody>
      </p:sp>
      <p:pic>
        <p:nvPicPr>
          <p:cNvPr id="6" name="Picture 5"/>
          <p:cNvPicPr>
            <a:picLocks noChangeAspect="1"/>
          </p:cNvPicPr>
          <p:nvPr/>
        </p:nvPicPr>
        <p:blipFill rotWithShape="1">
          <a:blip r:embed="rId4"/>
          <a:srcRect r="18212"/>
          <a:stretch/>
        </p:blipFill>
        <p:spPr>
          <a:xfrm>
            <a:off x="7215762" y="-111788"/>
            <a:ext cx="1928238" cy="6651240"/>
          </a:xfrm>
          <a:prstGeom prst="rect">
            <a:avLst/>
          </a:prstGeom>
        </p:spPr>
      </p:pic>
      <p:pic>
        <p:nvPicPr>
          <p:cNvPr id="8" name="Picture 7"/>
          <p:cNvPicPr>
            <a:picLocks noChangeAspect="1"/>
          </p:cNvPicPr>
          <p:nvPr/>
        </p:nvPicPr>
        <p:blipFill rotWithShape="1">
          <a:blip r:embed="rId5">
            <a:clrChange>
              <a:clrFrom>
                <a:srgbClr val="000000"/>
              </a:clrFrom>
              <a:clrTo>
                <a:srgbClr val="000000">
                  <a:alpha val="0"/>
                </a:srgbClr>
              </a:clrTo>
            </a:clrChange>
          </a:blip>
          <a:srcRect b="21737"/>
          <a:stretch/>
        </p:blipFill>
        <p:spPr>
          <a:xfrm>
            <a:off x="7408066" y="165702"/>
            <a:ext cx="1506325" cy="271026"/>
          </a:xfrm>
          <a:prstGeom prst="rect">
            <a:avLst/>
          </a:prstGeom>
        </p:spPr>
      </p:pic>
    </p:spTree>
    <p:extLst>
      <p:ext uri="{BB962C8B-B14F-4D97-AF65-F5344CB8AC3E}">
        <p14:creationId xmlns:p14="http://schemas.microsoft.com/office/powerpoint/2010/main" val="714462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746827"/>
            <a:ext cx="9144000" cy="1362075"/>
          </a:xfrm>
        </p:spPr>
        <p:txBody>
          <a:bodyPr/>
          <a:lstStyle/>
          <a:p>
            <a:pPr algn="ctr"/>
            <a:r>
              <a:rPr lang="en-GB" sz="3200" cap="none" dirty="0"/>
              <a:t>The SAFARI grating spectrometer</a:t>
            </a:r>
            <a:br>
              <a:rPr lang="en-GB" sz="3200" cap="none" dirty="0"/>
            </a:br>
            <a:r>
              <a:rPr lang="en-GB" sz="2800" i="1" cap="none" dirty="0">
                <a:solidFill>
                  <a:schemeClr val="accent6"/>
                </a:solidFill>
              </a:rPr>
              <a:t>the ‘European’ instrument</a:t>
            </a:r>
            <a:endParaRPr lang="en-GB" sz="2000" b="0" i="1" cap="none" dirty="0">
              <a:solidFill>
                <a:schemeClr val="accent6"/>
              </a:solidFill>
            </a:endParaRPr>
          </a:p>
        </p:txBody>
      </p:sp>
      <p:sp>
        <p:nvSpPr>
          <p:cNvPr id="2" name="Footer Placeholder 1"/>
          <p:cNvSpPr>
            <a:spLocks noGrp="1"/>
          </p:cNvSpPr>
          <p:nvPr>
            <p:ph type="ftr" sz="quarter" idx="10"/>
          </p:nvPr>
        </p:nvSpPr>
        <p:spPr/>
        <p:txBody>
          <a:bodyPr/>
          <a:lstStyle/>
          <a:p>
            <a:pPr>
              <a:defRPr/>
            </a:pPr>
            <a:r>
              <a:rPr lang="en-US"/>
              <a:t>The SPICA infrared space observatory - P. Roelfsema - Ithaca/June/2017</a:t>
            </a:r>
          </a:p>
        </p:txBody>
      </p:sp>
      <p:sp>
        <p:nvSpPr>
          <p:cNvPr id="5" name="Slide Number Placeholder 4"/>
          <p:cNvSpPr>
            <a:spLocks noGrp="1"/>
          </p:cNvSpPr>
          <p:nvPr>
            <p:ph type="sldNum" sz="quarter" idx="11"/>
          </p:nvPr>
        </p:nvSpPr>
        <p:spPr/>
        <p:txBody>
          <a:bodyPr/>
          <a:lstStyle/>
          <a:p>
            <a:pPr>
              <a:defRPr/>
            </a:pPr>
            <a:fld id="{6B04ACD0-9CA4-495C-8459-966B8D246C55}" type="slidenum">
              <a:rPr lang="en-US" smtClean="0"/>
              <a:pPr>
                <a:defRPr/>
              </a:pPr>
              <a:t>20</a:t>
            </a:fld>
            <a:endParaRPr lang="en-US"/>
          </a:p>
        </p:txBody>
      </p:sp>
      <p:pic>
        <p:nvPicPr>
          <p:cNvPr id="13"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3556" y="4861409"/>
            <a:ext cx="1168884" cy="1002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descr="G:\SAFARI\Plan D\M5\Pictures\1Flamda detector module.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6964" y="4861410"/>
            <a:ext cx="1498782" cy="1002707"/>
          </a:xfrm>
          <a:prstGeom prst="rect">
            <a:avLst/>
          </a:prstGeom>
          <a:noFill/>
          <a:extLst>
            <a:ext uri="{909E8E84-426E-40DD-AFC4-6F175D3DCCD1}">
              <a14:hiddenFill xmlns:a14="http://schemas.microsoft.com/office/drawing/2010/main">
                <a:solidFill>
                  <a:srgbClr val="FFFFFF"/>
                </a:solidFill>
              </a14:hiddenFill>
            </a:ext>
          </a:extLst>
        </p:spPr>
      </p:pic>
      <p:pic>
        <p:nvPicPr>
          <p:cNvPr id="18" name="図 71" descr="seqF_019a_half.jpg"/>
          <p:cNvPicPr>
            <a:picLocks noChangeAspect="1"/>
          </p:cNvPicPr>
          <p:nvPr/>
        </p:nvPicPr>
        <p:blipFill>
          <a:blip r:embed="rId5" cstate="print"/>
          <a:stretch>
            <a:fillRect/>
          </a:stretch>
        </p:blipFill>
        <p:spPr>
          <a:xfrm>
            <a:off x="153462" y="4861409"/>
            <a:ext cx="1336944" cy="1002708"/>
          </a:xfrm>
          <a:prstGeom prst="rect">
            <a:avLst/>
          </a:prstGeom>
        </p:spPr>
      </p:pic>
      <p:pic>
        <p:nvPicPr>
          <p:cNvPr id="28" name="Picture 6" descr="G:\SAFARI\Plan D\M5\Pictures\1Flamda grating module.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99035" y="4810690"/>
            <a:ext cx="1053765" cy="103134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SAFARI\Plan D\M5\Pictures\Grating rays.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9507" y="4840487"/>
            <a:ext cx="1549528" cy="10015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l="8968" r="16430"/>
          <a:stretch/>
        </p:blipFill>
        <p:spPr>
          <a:xfrm flipH="1">
            <a:off x="7230270" y="3943847"/>
            <a:ext cx="1957257" cy="2030199"/>
          </a:xfrm>
          <a:prstGeom prst="rect">
            <a:avLst/>
          </a:prstGeom>
        </p:spPr>
      </p:pic>
    </p:spTree>
    <p:extLst>
      <p:ext uri="{BB962C8B-B14F-4D97-AF65-F5344CB8AC3E}">
        <p14:creationId xmlns:p14="http://schemas.microsoft.com/office/powerpoint/2010/main" val="678199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Content Placeholder 6" descr="flipmirror_bldc_based (1).jpg"/>
          <p:cNvPicPr>
            <a:picLocks noChangeAspect="1"/>
          </p:cNvPicPr>
          <p:nvPr/>
        </p:nvPicPr>
        <p:blipFill rotWithShape="1">
          <a:blip r:embed="rId3" cstate="print">
            <a:extLst>
              <a:ext uri="{28A0092B-C50C-407E-A947-70E740481C1C}">
                <a14:useLocalDpi xmlns:a14="http://schemas.microsoft.com/office/drawing/2010/main" val="0"/>
              </a:ext>
            </a:extLst>
          </a:blip>
          <a:srcRect l="13953" t="9780" r="12874" b="5337"/>
          <a:stretch/>
        </p:blipFill>
        <p:spPr>
          <a:xfrm>
            <a:off x="2997573" y="4845415"/>
            <a:ext cx="821552" cy="736425"/>
          </a:xfrm>
          <a:prstGeom prst="rect">
            <a:avLst/>
          </a:prstGeom>
        </p:spPr>
      </p:pic>
      <p:sp>
        <p:nvSpPr>
          <p:cNvPr id="2" name="Title 1"/>
          <p:cNvSpPr>
            <a:spLocks noGrp="1"/>
          </p:cNvSpPr>
          <p:nvPr>
            <p:ph type="title"/>
          </p:nvPr>
        </p:nvSpPr>
        <p:spPr/>
        <p:txBody>
          <a:bodyPr/>
          <a:lstStyle/>
          <a:p>
            <a:r>
              <a:rPr lang="en-GB" dirty="0"/>
              <a:t>SAFARI system design</a:t>
            </a:r>
          </a:p>
        </p:txBody>
      </p:sp>
      <p:sp>
        <p:nvSpPr>
          <p:cNvPr id="80" name="Title 1"/>
          <p:cNvSpPr txBox="1">
            <a:spLocks/>
          </p:cNvSpPr>
          <p:nvPr/>
        </p:nvSpPr>
        <p:spPr bwMode="auto">
          <a:xfrm>
            <a:off x="171674" y="258723"/>
            <a:ext cx="8785225" cy="706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400" b="1">
                <a:solidFill>
                  <a:schemeClr val="tx1"/>
                </a:solidFill>
                <a:effectLst>
                  <a:outerShdw blurRad="38100" dist="38100" dir="2700000" algn="tl">
                    <a:srgbClr val="000000"/>
                  </a:outerShdw>
                </a:effectLst>
                <a:latin typeface="+mj-lt"/>
                <a:ea typeface="+mj-ea"/>
                <a:cs typeface="+mj-cs"/>
              </a:defRPr>
            </a:lvl1pPr>
            <a:lvl2pPr algn="l" rtl="0" eaLnBrk="1" fontAlgn="base" hangingPunct="1">
              <a:spcBef>
                <a:spcPct val="0"/>
              </a:spcBef>
              <a:spcAft>
                <a:spcPct val="0"/>
              </a:spcAft>
              <a:defRPr sz="2400" b="1">
                <a:solidFill>
                  <a:schemeClr val="tx1"/>
                </a:solidFill>
                <a:effectLst>
                  <a:outerShdw blurRad="38100" dist="38100" dir="2700000" algn="tl">
                    <a:srgbClr val="000000"/>
                  </a:outerShdw>
                </a:effectLst>
                <a:latin typeface="Verdana" pitchFamily="34" charset="0"/>
              </a:defRPr>
            </a:lvl2pPr>
            <a:lvl3pPr algn="l" rtl="0" eaLnBrk="1" fontAlgn="base" hangingPunct="1">
              <a:spcBef>
                <a:spcPct val="0"/>
              </a:spcBef>
              <a:spcAft>
                <a:spcPct val="0"/>
              </a:spcAft>
              <a:defRPr sz="2400" b="1">
                <a:solidFill>
                  <a:schemeClr val="tx1"/>
                </a:solidFill>
                <a:effectLst>
                  <a:outerShdw blurRad="38100" dist="38100" dir="2700000" algn="tl">
                    <a:srgbClr val="000000"/>
                  </a:outerShdw>
                </a:effectLst>
                <a:latin typeface="Verdana" pitchFamily="34" charset="0"/>
              </a:defRPr>
            </a:lvl3pPr>
            <a:lvl4pPr algn="l" rtl="0" eaLnBrk="1" fontAlgn="base" hangingPunct="1">
              <a:spcBef>
                <a:spcPct val="0"/>
              </a:spcBef>
              <a:spcAft>
                <a:spcPct val="0"/>
              </a:spcAft>
              <a:defRPr sz="2400" b="1">
                <a:solidFill>
                  <a:schemeClr val="tx1"/>
                </a:solidFill>
                <a:effectLst>
                  <a:outerShdw blurRad="38100" dist="38100" dir="2700000" algn="tl">
                    <a:srgbClr val="000000"/>
                  </a:outerShdw>
                </a:effectLst>
                <a:latin typeface="Verdana" pitchFamily="34" charset="0"/>
              </a:defRPr>
            </a:lvl4pPr>
            <a:lvl5pPr algn="l" rtl="0" eaLnBrk="1" fontAlgn="base" hangingPunct="1">
              <a:spcBef>
                <a:spcPct val="0"/>
              </a:spcBef>
              <a:spcAft>
                <a:spcPct val="0"/>
              </a:spcAft>
              <a:defRPr sz="2400" b="1">
                <a:solidFill>
                  <a:schemeClr val="tx1"/>
                </a:solidFill>
                <a:effectLst>
                  <a:outerShdw blurRad="38100" dist="38100" dir="2700000" algn="tl">
                    <a:srgbClr val="000000"/>
                  </a:outerShdw>
                </a:effectLst>
                <a:latin typeface="Verdana" pitchFamily="34" charset="0"/>
              </a:defRPr>
            </a:lvl5pPr>
            <a:lvl6pPr marL="457200" algn="l" rtl="0" eaLnBrk="1" fontAlgn="base" hangingPunct="1">
              <a:spcBef>
                <a:spcPct val="0"/>
              </a:spcBef>
              <a:spcAft>
                <a:spcPct val="0"/>
              </a:spcAft>
              <a:defRPr sz="2400" b="1">
                <a:solidFill>
                  <a:schemeClr val="tx2"/>
                </a:solidFill>
                <a:effectLst>
                  <a:outerShdw blurRad="38100" dist="38100" dir="2700000" algn="tl">
                    <a:srgbClr val="000000"/>
                  </a:outerShdw>
                </a:effectLst>
                <a:latin typeface="Verdana" pitchFamily="34" charset="0"/>
              </a:defRPr>
            </a:lvl6pPr>
            <a:lvl7pPr marL="914400" algn="l" rtl="0" eaLnBrk="1" fontAlgn="base" hangingPunct="1">
              <a:spcBef>
                <a:spcPct val="0"/>
              </a:spcBef>
              <a:spcAft>
                <a:spcPct val="0"/>
              </a:spcAft>
              <a:defRPr sz="2400" b="1">
                <a:solidFill>
                  <a:schemeClr val="tx2"/>
                </a:solidFill>
                <a:effectLst>
                  <a:outerShdw blurRad="38100" dist="38100" dir="2700000" algn="tl">
                    <a:srgbClr val="000000"/>
                  </a:outerShdw>
                </a:effectLst>
                <a:latin typeface="Verdana" pitchFamily="34" charset="0"/>
              </a:defRPr>
            </a:lvl7pPr>
            <a:lvl8pPr marL="1371600" algn="l" rtl="0" eaLnBrk="1" fontAlgn="base" hangingPunct="1">
              <a:spcBef>
                <a:spcPct val="0"/>
              </a:spcBef>
              <a:spcAft>
                <a:spcPct val="0"/>
              </a:spcAft>
              <a:defRPr sz="2400" b="1">
                <a:solidFill>
                  <a:schemeClr val="tx2"/>
                </a:solidFill>
                <a:effectLst>
                  <a:outerShdw blurRad="38100" dist="38100" dir="2700000" algn="tl">
                    <a:srgbClr val="000000"/>
                  </a:outerShdw>
                </a:effectLst>
                <a:latin typeface="Verdana" pitchFamily="34" charset="0"/>
              </a:defRPr>
            </a:lvl8pPr>
            <a:lvl9pPr marL="1828800" algn="l" rtl="0" eaLnBrk="1" fontAlgn="base" hangingPunct="1">
              <a:spcBef>
                <a:spcPct val="0"/>
              </a:spcBef>
              <a:spcAft>
                <a:spcPct val="0"/>
              </a:spcAft>
              <a:defRPr sz="2400" b="1">
                <a:solidFill>
                  <a:schemeClr val="tx2"/>
                </a:solidFill>
                <a:effectLst>
                  <a:outerShdw blurRad="38100" dist="38100" dir="2700000" algn="tl">
                    <a:srgbClr val="000000"/>
                  </a:outerShdw>
                </a:effectLst>
                <a:latin typeface="Verdana" pitchFamily="34" charset="0"/>
              </a:defRPr>
            </a:lvl9pPr>
          </a:lstStyle>
          <a:p>
            <a:r>
              <a:rPr lang="en-GB" kern="0" dirty="0">
                <a:effectLst/>
              </a:rPr>
              <a:t>SAFARI system design – with existing technology</a:t>
            </a:r>
          </a:p>
        </p:txBody>
      </p:sp>
      <p:sp>
        <p:nvSpPr>
          <p:cNvPr id="53" name="Rounded Rectangle 52"/>
          <p:cNvSpPr/>
          <p:nvPr/>
        </p:nvSpPr>
        <p:spPr bwMode="auto">
          <a:xfrm>
            <a:off x="7009313" y="1289198"/>
            <a:ext cx="1801055" cy="1408842"/>
          </a:xfrm>
          <a:prstGeom prst="roundRect">
            <a:avLst/>
          </a:prstGeom>
          <a:gradFill rotWithShape="1">
            <a:gsLst>
              <a:gs pos="0">
                <a:srgbClr val="809BC8">
                  <a:shade val="51000"/>
                  <a:satMod val="130000"/>
                </a:srgbClr>
              </a:gs>
              <a:gs pos="80000">
                <a:srgbClr val="809BC8">
                  <a:shade val="93000"/>
                  <a:satMod val="130000"/>
                </a:srgbClr>
              </a:gs>
              <a:gs pos="100000">
                <a:srgbClr val="809BC8">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err="1">
                <a:ln>
                  <a:noFill/>
                </a:ln>
                <a:solidFill>
                  <a:srgbClr val="FFFFFF"/>
                </a:solidFill>
                <a:effectLst/>
                <a:uLnTx/>
                <a:uFillTx/>
                <a:latin typeface="Verdana" pitchFamily="34" charset="0"/>
                <a:ea typeface="+mn-ea"/>
                <a:cs typeface="+mn-cs"/>
              </a:rPr>
              <a:t>mK</a:t>
            </a:r>
            <a:r>
              <a:rPr kumimoji="0" lang="en-US" sz="1600" b="0" i="0" u="none" strike="noStrike" kern="0" cap="none" spc="0" normalizeH="0" baseline="0" noProof="0" dirty="0">
                <a:ln>
                  <a:noFill/>
                </a:ln>
                <a:solidFill>
                  <a:srgbClr val="FFFFFF"/>
                </a:solidFill>
                <a:effectLst/>
                <a:uLnTx/>
                <a:uFillTx/>
                <a:latin typeface="Verdana" pitchFamily="34" charset="0"/>
                <a:ea typeface="+mn-ea"/>
                <a:cs typeface="+mn-cs"/>
              </a:rPr>
              <a:t> cooler</a:t>
            </a:r>
          </a:p>
        </p:txBody>
      </p:sp>
      <p:cxnSp>
        <p:nvCxnSpPr>
          <p:cNvPr id="126" name="Elbow Connector 125"/>
          <p:cNvCxnSpPr>
            <a:cxnSpLocks/>
            <a:stCxn id="53" idx="2"/>
            <a:endCxn id="39" idx="1"/>
          </p:cNvCxnSpPr>
          <p:nvPr/>
        </p:nvCxnSpPr>
        <p:spPr bwMode="auto">
          <a:xfrm rot="5400000">
            <a:off x="3936089" y="-375556"/>
            <a:ext cx="900156" cy="7047349"/>
          </a:xfrm>
          <a:prstGeom prst="bentConnector4">
            <a:avLst>
              <a:gd name="adj1" fmla="val 32001"/>
              <a:gd name="adj2" fmla="val 102676"/>
            </a:avLst>
          </a:prstGeom>
          <a:solidFill>
            <a:schemeClr val="accent1"/>
          </a:solidFill>
          <a:ln w="63500" cap="flat" cmpd="sng" algn="ctr">
            <a:solidFill>
              <a:srgbClr val="0070C0"/>
            </a:solidFill>
            <a:prstDash val="solid"/>
            <a:round/>
            <a:headEnd type="none" w="med" len="med"/>
            <a:tailEnd type="none" w="med" len="med"/>
          </a:ln>
          <a:effectLst/>
        </p:spPr>
      </p:cxnSp>
      <p:pic>
        <p:nvPicPr>
          <p:cNvPr id="73"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7202" y="3210204"/>
            <a:ext cx="2237452" cy="1232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7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7202" y="3211807"/>
            <a:ext cx="2237452" cy="1232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17202" y="3210203"/>
            <a:ext cx="2237452" cy="1232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17202" y="3210202"/>
            <a:ext cx="2237452" cy="1232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17202" y="3210201"/>
            <a:ext cx="2237452" cy="1232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Rectangle 78"/>
          <p:cNvSpPr/>
          <p:nvPr/>
        </p:nvSpPr>
        <p:spPr bwMode="auto">
          <a:xfrm>
            <a:off x="2577011" y="3012157"/>
            <a:ext cx="1367758" cy="1629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000" b="0" i="0" u="none" strike="noStrike" cap="none" normalizeH="0" baseline="0">
              <a:ln>
                <a:noFill/>
              </a:ln>
              <a:solidFill>
                <a:schemeClr val="tx1"/>
              </a:solidFill>
              <a:effectLst/>
              <a:latin typeface="Verdana" pitchFamily="34" charset="0"/>
            </a:endParaRPr>
          </a:p>
        </p:txBody>
      </p:sp>
      <p:pic>
        <p:nvPicPr>
          <p:cNvPr id="242" name="Picture 6" descr="G:\SAFARI\Plan D\M5\Pictures\1Flamda grating module.gif"/>
          <p:cNvPicPr>
            <a:picLocks noGrp="1" noChangeAspect="1" noChangeArrowheads="1"/>
          </p:cNvPicPr>
          <p:nvPr>
            <p:ph idx="1"/>
          </p:nvPr>
        </p:nvPicPr>
        <p:blipFill>
          <a:blip r:embed="rId9" cstate="print">
            <a:extLst>
              <a:ext uri="{28A0092B-C50C-407E-A947-70E740481C1C}">
                <a14:useLocalDpi xmlns:a14="http://schemas.microsoft.com/office/drawing/2010/main" val="0"/>
              </a:ext>
            </a:extLst>
          </a:blip>
          <a:srcRect/>
          <a:stretch>
            <a:fillRect/>
          </a:stretch>
        </p:blipFill>
        <p:spPr bwMode="auto">
          <a:xfrm>
            <a:off x="161033" y="1607126"/>
            <a:ext cx="1843570" cy="1804345"/>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0"/>
          </p:nvPr>
        </p:nvSpPr>
        <p:spPr/>
        <p:txBody>
          <a:bodyPr/>
          <a:lstStyle/>
          <a:p>
            <a:pPr>
              <a:defRPr/>
            </a:pPr>
            <a:r>
              <a:rPr lang="en-US"/>
              <a:t>The SPICA infrared space observatory - P. Roelfsema - Ithaca/June/2017</a:t>
            </a:r>
          </a:p>
        </p:txBody>
      </p:sp>
      <p:sp>
        <p:nvSpPr>
          <p:cNvPr id="5" name="Slide Number Placeholder 4"/>
          <p:cNvSpPr>
            <a:spLocks noGrp="1"/>
          </p:cNvSpPr>
          <p:nvPr>
            <p:ph type="sldNum" sz="quarter" idx="11"/>
          </p:nvPr>
        </p:nvSpPr>
        <p:spPr/>
        <p:txBody>
          <a:bodyPr/>
          <a:lstStyle/>
          <a:p>
            <a:pPr>
              <a:defRPr/>
            </a:pPr>
            <a:fld id="{6B04ACD0-9CA4-495C-8459-966B8D246C55}" type="slidenum">
              <a:rPr lang="en-US" smtClean="0"/>
              <a:pPr>
                <a:defRPr/>
              </a:pPr>
              <a:t>21</a:t>
            </a:fld>
            <a:endParaRPr lang="en-US"/>
          </a:p>
        </p:txBody>
      </p:sp>
      <p:cxnSp>
        <p:nvCxnSpPr>
          <p:cNvPr id="20" name="Straight Arrow Connector 19"/>
          <p:cNvCxnSpPr>
            <a:stCxn id="22" idx="2"/>
            <a:endCxn id="41" idx="0"/>
          </p:cNvCxnSpPr>
          <p:nvPr/>
        </p:nvCxnSpPr>
        <p:spPr bwMode="auto">
          <a:xfrm flipH="1">
            <a:off x="1399334" y="4954938"/>
            <a:ext cx="3029" cy="328229"/>
          </a:xfrm>
          <a:prstGeom prst="straightConnector1">
            <a:avLst/>
          </a:prstGeom>
          <a:solidFill>
            <a:srgbClr val="FFCC66"/>
          </a:solidFill>
          <a:ln w="38100" cap="flat" cmpd="sng" algn="ctr">
            <a:solidFill>
              <a:schemeClr val="accent1">
                <a:lumMod val="75000"/>
              </a:schemeClr>
            </a:solidFill>
            <a:prstDash val="solid"/>
            <a:round/>
            <a:headEnd type="none" w="med" len="med"/>
            <a:tailEnd type="arrow"/>
          </a:ln>
          <a:effectLst/>
        </p:spPr>
      </p:cxnSp>
      <p:sp>
        <p:nvSpPr>
          <p:cNvPr id="22" name="Rounded Rectangle 21"/>
          <p:cNvSpPr/>
          <p:nvPr/>
        </p:nvSpPr>
        <p:spPr bwMode="auto">
          <a:xfrm>
            <a:off x="822300" y="4306866"/>
            <a:ext cx="1160126" cy="648072"/>
          </a:xfrm>
          <a:prstGeom prst="roundRect">
            <a:avLst/>
          </a:prstGeom>
          <a:gradFill rotWithShape="1">
            <a:gsLst>
              <a:gs pos="0">
                <a:srgbClr val="809BC8">
                  <a:shade val="51000"/>
                  <a:satMod val="130000"/>
                </a:srgbClr>
              </a:gs>
              <a:gs pos="80000">
                <a:srgbClr val="809BC8">
                  <a:shade val="93000"/>
                  <a:satMod val="130000"/>
                </a:srgbClr>
              </a:gs>
              <a:gs pos="100000">
                <a:srgbClr val="809BC8">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Verdana" pitchFamily="34" charset="0"/>
                <a:ea typeface="+mn-ea"/>
                <a:cs typeface="+mn-cs"/>
              </a:rPr>
              <a:t>Dichroic</a:t>
            </a:r>
            <a:endParaRPr kumimoji="0" lang="en-US" sz="1200" b="0" i="0" u="none" strike="noStrike" kern="0" cap="none" spc="0" normalizeH="0" baseline="0" noProof="0" dirty="0">
              <a:ln>
                <a:noFill/>
              </a:ln>
              <a:solidFill>
                <a:srgbClr val="FFFFFF"/>
              </a:solidFill>
              <a:effectLst/>
              <a:uLnTx/>
              <a:uFillTx/>
              <a:latin typeface="Verdana" pitchFamily="34" charset="0"/>
              <a:ea typeface="+mn-ea"/>
              <a:cs typeface="+mn-cs"/>
            </a:endParaRPr>
          </a:p>
        </p:txBody>
      </p:sp>
      <p:cxnSp>
        <p:nvCxnSpPr>
          <p:cNvPr id="23" name="Straight Arrow Connector 22"/>
          <p:cNvCxnSpPr>
            <a:stCxn id="22" idx="0"/>
            <a:endCxn id="39" idx="2"/>
          </p:cNvCxnSpPr>
          <p:nvPr/>
        </p:nvCxnSpPr>
        <p:spPr bwMode="auto">
          <a:xfrm flipV="1">
            <a:off x="1402363" y="3922232"/>
            <a:ext cx="189" cy="384634"/>
          </a:xfrm>
          <a:prstGeom prst="straightConnector1">
            <a:avLst/>
          </a:prstGeom>
          <a:solidFill>
            <a:srgbClr val="FFCC66"/>
          </a:solidFill>
          <a:ln w="38100" cap="flat" cmpd="sng" algn="ctr">
            <a:solidFill>
              <a:srgbClr val="0070C0"/>
            </a:solidFill>
            <a:prstDash val="solid"/>
            <a:round/>
            <a:headEnd type="none" w="med" len="med"/>
            <a:tailEnd type="arrow"/>
          </a:ln>
          <a:effectLst/>
        </p:spPr>
      </p:cxnSp>
      <p:cxnSp>
        <p:nvCxnSpPr>
          <p:cNvPr id="24" name="Straight Arrow Connector 23"/>
          <p:cNvCxnSpPr>
            <a:stCxn id="199" idx="2"/>
            <a:endCxn id="40" idx="0"/>
          </p:cNvCxnSpPr>
          <p:nvPr/>
        </p:nvCxnSpPr>
        <p:spPr bwMode="auto">
          <a:xfrm>
            <a:off x="7872375" y="4954633"/>
            <a:ext cx="0" cy="341762"/>
          </a:xfrm>
          <a:prstGeom prst="straightConnector1">
            <a:avLst/>
          </a:prstGeom>
          <a:solidFill>
            <a:srgbClr val="FFCC66"/>
          </a:solidFill>
          <a:ln w="38100" cap="flat" cmpd="sng" algn="ctr">
            <a:solidFill>
              <a:srgbClr val="92D050"/>
            </a:solidFill>
            <a:prstDash val="solid"/>
            <a:round/>
            <a:headEnd type="none" w="med" len="med"/>
            <a:tailEnd type="arrow"/>
          </a:ln>
          <a:effectLst/>
        </p:spPr>
      </p:cxnSp>
      <p:sp>
        <p:nvSpPr>
          <p:cNvPr id="25" name="Rounded Rectangle 24"/>
          <p:cNvSpPr/>
          <p:nvPr/>
        </p:nvSpPr>
        <p:spPr bwMode="auto">
          <a:xfrm>
            <a:off x="3784862" y="4571388"/>
            <a:ext cx="942650" cy="648072"/>
          </a:xfrm>
          <a:prstGeom prst="roundRect">
            <a:avLst/>
          </a:prstGeom>
          <a:gradFill rotWithShape="1">
            <a:gsLst>
              <a:gs pos="0">
                <a:srgbClr val="809BC8">
                  <a:shade val="51000"/>
                  <a:satMod val="130000"/>
                </a:srgbClr>
              </a:gs>
              <a:gs pos="80000">
                <a:srgbClr val="809BC8">
                  <a:shade val="93000"/>
                  <a:satMod val="130000"/>
                </a:srgbClr>
              </a:gs>
              <a:gs pos="100000">
                <a:srgbClr val="809BC8">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36000" tIns="45720" rIns="3600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Verdana" pitchFamily="34" charset="0"/>
                <a:ea typeface="+mn-ea"/>
                <a:cs typeface="+mn-cs"/>
              </a:rPr>
              <a:t>Flip mirror</a:t>
            </a:r>
          </a:p>
        </p:txBody>
      </p:sp>
      <p:sp>
        <p:nvSpPr>
          <p:cNvPr id="31" name="Rounded Rectangle 30"/>
          <p:cNvSpPr/>
          <p:nvPr/>
        </p:nvSpPr>
        <p:spPr bwMode="auto">
          <a:xfrm>
            <a:off x="2363901" y="1851317"/>
            <a:ext cx="4440514" cy="1315965"/>
          </a:xfrm>
          <a:prstGeom prst="roundRect">
            <a:avLst/>
          </a:prstGeom>
          <a:gradFill rotWithShape="1">
            <a:gsLst>
              <a:gs pos="0">
                <a:srgbClr val="809BC8">
                  <a:shade val="51000"/>
                  <a:satMod val="130000"/>
                </a:srgbClr>
              </a:gs>
              <a:gs pos="80000">
                <a:srgbClr val="809BC8">
                  <a:shade val="93000"/>
                  <a:satMod val="130000"/>
                </a:srgbClr>
              </a:gs>
              <a:gs pos="100000">
                <a:srgbClr val="809BC8">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Verdana" pitchFamily="34" charset="0"/>
                <a:ea typeface="+mn-ea"/>
                <a:cs typeface="+mn-cs"/>
              </a:rPr>
              <a:t>Focal-Plane Relay</a:t>
            </a:r>
          </a:p>
        </p:txBody>
      </p:sp>
      <p:sp>
        <p:nvSpPr>
          <p:cNvPr id="32" name="Rounded Rectangle 31"/>
          <p:cNvSpPr/>
          <p:nvPr/>
        </p:nvSpPr>
        <p:spPr bwMode="auto">
          <a:xfrm>
            <a:off x="3674472" y="2256085"/>
            <a:ext cx="1386626" cy="792088"/>
          </a:xfrm>
          <a:prstGeom prst="roundRect">
            <a:avLst/>
          </a:prstGeom>
          <a:gradFill rotWithShape="1">
            <a:gsLst>
              <a:gs pos="0">
                <a:srgbClr val="809BC8">
                  <a:shade val="51000"/>
                  <a:satMod val="130000"/>
                </a:srgbClr>
              </a:gs>
              <a:gs pos="80000">
                <a:srgbClr val="809BC8">
                  <a:shade val="93000"/>
                  <a:satMod val="130000"/>
                </a:srgbClr>
              </a:gs>
              <a:gs pos="100000">
                <a:srgbClr val="809BC8">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Verdana" pitchFamily="34" charset="0"/>
                <a:ea typeface="+mn-ea"/>
                <a:cs typeface="+mn-cs"/>
              </a:rPr>
              <a:t>Beam steering mirror</a:t>
            </a:r>
          </a:p>
        </p:txBody>
      </p:sp>
      <p:cxnSp>
        <p:nvCxnSpPr>
          <p:cNvPr id="33" name="Straight Arrow Connector 32"/>
          <p:cNvCxnSpPr>
            <a:stCxn id="37" idx="2"/>
            <a:endCxn id="31" idx="0"/>
          </p:cNvCxnSpPr>
          <p:nvPr/>
        </p:nvCxnSpPr>
        <p:spPr bwMode="auto">
          <a:xfrm>
            <a:off x="4579949" y="1391959"/>
            <a:ext cx="4209" cy="459358"/>
          </a:xfrm>
          <a:prstGeom prst="straightConnector1">
            <a:avLst/>
          </a:prstGeom>
          <a:solidFill>
            <a:srgbClr val="FFCC66"/>
          </a:solidFill>
          <a:ln w="38100" cap="flat" cmpd="sng" algn="ctr">
            <a:solidFill>
              <a:srgbClr val="000000"/>
            </a:solidFill>
            <a:prstDash val="solid"/>
            <a:round/>
            <a:headEnd type="none" w="med" len="med"/>
            <a:tailEnd type="arrow"/>
          </a:ln>
          <a:effectLst/>
        </p:spPr>
      </p:cxnSp>
      <p:cxnSp>
        <p:nvCxnSpPr>
          <p:cNvPr id="34" name="Straight Arrow Connector 33"/>
          <p:cNvCxnSpPr>
            <a:stCxn id="38" idx="2"/>
          </p:cNvCxnSpPr>
          <p:nvPr/>
        </p:nvCxnSpPr>
        <p:spPr bwMode="auto">
          <a:xfrm>
            <a:off x="6074665" y="1391959"/>
            <a:ext cx="0" cy="444716"/>
          </a:xfrm>
          <a:prstGeom prst="straightConnector1">
            <a:avLst/>
          </a:prstGeom>
          <a:solidFill>
            <a:srgbClr val="FFCC66"/>
          </a:solidFill>
          <a:ln w="38100" cap="flat" cmpd="sng" algn="ctr">
            <a:solidFill>
              <a:srgbClr val="000000"/>
            </a:solidFill>
            <a:prstDash val="solid"/>
            <a:round/>
            <a:headEnd type="none" w="med" len="med"/>
            <a:tailEnd type="arrow"/>
          </a:ln>
          <a:effectLst/>
        </p:spPr>
      </p:cxnSp>
      <p:cxnSp>
        <p:nvCxnSpPr>
          <p:cNvPr id="35" name="Straight Arrow Connector 34"/>
          <p:cNvCxnSpPr>
            <a:stCxn id="36" idx="2"/>
          </p:cNvCxnSpPr>
          <p:nvPr/>
        </p:nvCxnSpPr>
        <p:spPr bwMode="auto">
          <a:xfrm flipH="1">
            <a:off x="3066456" y="1391959"/>
            <a:ext cx="3243" cy="459358"/>
          </a:xfrm>
          <a:prstGeom prst="straightConnector1">
            <a:avLst/>
          </a:prstGeom>
          <a:solidFill>
            <a:srgbClr val="FFCC66"/>
          </a:solidFill>
          <a:ln w="38100" cap="flat" cmpd="sng" algn="ctr">
            <a:solidFill>
              <a:srgbClr val="000000"/>
            </a:solidFill>
            <a:prstDash val="solid"/>
            <a:round/>
            <a:headEnd type="none" w="med" len="med"/>
            <a:tailEnd type="arrow"/>
          </a:ln>
          <a:effectLst/>
        </p:spPr>
      </p:cxnSp>
      <p:sp>
        <p:nvSpPr>
          <p:cNvPr id="36" name="Rounded Rectangle 35"/>
          <p:cNvSpPr/>
          <p:nvPr/>
        </p:nvSpPr>
        <p:spPr bwMode="auto">
          <a:xfrm>
            <a:off x="2601647" y="954348"/>
            <a:ext cx="936104" cy="437611"/>
          </a:xfrm>
          <a:prstGeom prst="roundRect">
            <a:avLst/>
          </a:prstGeom>
          <a:gradFill rotWithShape="1">
            <a:gsLst>
              <a:gs pos="0">
                <a:srgbClr val="0B3D91">
                  <a:shade val="51000"/>
                  <a:satMod val="130000"/>
                </a:srgbClr>
              </a:gs>
              <a:gs pos="80000">
                <a:srgbClr val="0B3D91">
                  <a:shade val="93000"/>
                  <a:satMod val="130000"/>
                </a:srgbClr>
              </a:gs>
              <a:gs pos="100000">
                <a:srgbClr val="0B3D91">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Verdana" pitchFamily="34" charset="0"/>
                <a:ea typeface="+mn-ea"/>
                <a:cs typeface="+mn-cs"/>
              </a:rPr>
              <a:t>CAL</a:t>
            </a:r>
          </a:p>
        </p:txBody>
      </p:sp>
      <p:sp>
        <p:nvSpPr>
          <p:cNvPr id="37" name="Rounded Rectangle 36"/>
          <p:cNvSpPr/>
          <p:nvPr/>
        </p:nvSpPr>
        <p:spPr bwMode="auto">
          <a:xfrm>
            <a:off x="4111897" y="954348"/>
            <a:ext cx="936104" cy="437611"/>
          </a:xfrm>
          <a:prstGeom prst="roundRect">
            <a:avLst/>
          </a:prstGeom>
          <a:gradFill rotWithShape="1">
            <a:gsLst>
              <a:gs pos="0">
                <a:srgbClr val="0B3D91">
                  <a:shade val="51000"/>
                  <a:satMod val="130000"/>
                </a:srgbClr>
              </a:gs>
              <a:gs pos="80000">
                <a:srgbClr val="0B3D91">
                  <a:shade val="93000"/>
                  <a:satMod val="130000"/>
                </a:srgbClr>
              </a:gs>
              <a:gs pos="100000">
                <a:srgbClr val="0B3D91">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Verdana" pitchFamily="34" charset="0"/>
                <a:ea typeface="+mn-ea"/>
                <a:cs typeface="+mn-cs"/>
              </a:rPr>
              <a:t>SKY</a:t>
            </a:r>
            <a:endParaRPr kumimoji="0" lang="en-US" sz="2000" b="1" i="0" u="none" strike="noStrike" kern="0" cap="none" spc="0" normalizeH="0" baseline="0" noProof="0" dirty="0">
              <a:ln>
                <a:noFill/>
              </a:ln>
              <a:solidFill>
                <a:srgbClr val="FFFFFF"/>
              </a:solidFill>
              <a:effectLst/>
              <a:uLnTx/>
              <a:uFillTx/>
              <a:latin typeface="Verdana" pitchFamily="34" charset="0"/>
              <a:ea typeface="+mn-ea"/>
              <a:cs typeface="+mn-cs"/>
            </a:endParaRPr>
          </a:p>
        </p:txBody>
      </p:sp>
      <p:sp>
        <p:nvSpPr>
          <p:cNvPr id="38" name="Rounded Rectangle 37"/>
          <p:cNvSpPr/>
          <p:nvPr/>
        </p:nvSpPr>
        <p:spPr bwMode="auto">
          <a:xfrm>
            <a:off x="5606613" y="954348"/>
            <a:ext cx="936104" cy="437611"/>
          </a:xfrm>
          <a:prstGeom prst="roundRect">
            <a:avLst/>
          </a:prstGeom>
          <a:gradFill rotWithShape="1">
            <a:gsLst>
              <a:gs pos="0">
                <a:srgbClr val="0B3D91">
                  <a:shade val="51000"/>
                  <a:satMod val="130000"/>
                </a:srgbClr>
              </a:gs>
              <a:gs pos="80000">
                <a:srgbClr val="0B3D91">
                  <a:shade val="93000"/>
                  <a:satMod val="130000"/>
                </a:srgbClr>
              </a:gs>
              <a:gs pos="100000">
                <a:srgbClr val="0B3D91">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36000" tIns="45720" rIns="3600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Verdana" pitchFamily="34" charset="0"/>
                <a:ea typeface="+mn-ea"/>
                <a:cs typeface="+mn-cs"/>
              </a:rPr>
              <a:t>ZERO</a:t>
            </a:r>
          </a:p>
        </p:txBody>
      </p:sp>
      <p:sp>
        <p:nvSpPr>
          <p:cNvPr id="39" name="Rounded Rectangle 38"/>
          <p:cNvSpPr/>
          <p:nvPr/>
        </p:nvSpPr>
        <p:spPr bwMode="auto">
          <a:xfrm>
            <a:off x="862492" y="3274160"/>
            <a:ext cx="1080120" cy="648072"/>
          </a:xfrm>
          <a:prstGeom prst="roundRect">
            <a:avLst/>
          </a:prstGeom>
          <a:gradFill rotWithShape="1">
            <a:gsLst>
              <a:gs pos="0">
                <a:schemeClr val="accent5">
                  <a:lumMod val="75000"/>
                </a:schemeClr>
              </a:gs>
              <a:gs pos="73000">
                <a:srgbClr val="FFFF00"/>
              </a:gs>
              <a:gs pos="100000">
                <a:schemeClr val="bg2">
                  <a:lumMod val="75000"/>
                </a:scheme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Verdana" pitchFamily="34" charset="0"/>
                <a:ea typeface="+mn-ea"/>
                <a:cs typeface="+mn-cs"/>
              </a:rPr>
              <a:t>SW</a:t>
            </a:r>
          </a:p>
        </p:txBody>
      </p:sp>
      <p:sp>
        <p:nvSpPr>
          <p:cNvPr id="40" name="Rounded Rectangle 39"/>
          <p:cNvSpPr/>
          <p:nvPr/>
        </p:nvSpPr>
        <p:spPr bwMode="auto">
          <a:xfrm>
            <a:off x="7332315" y="5296395"/>
            <a:ext cx="1080120" cy="648072"/>
          </a:xfrm>
          <a:prstGeom prst="roundRect">
            <a:avLst/>
          </a:prstGeom>
          <a:gradFill rotWithShape="1">
            <a:gsLst>
              <a:gs pos="0">
                <a:srgbClr val="64C204">
                  <a:shade val="51000"/>
                  <a:satMod val="130000"/>
                </a:srgbClr>
              </a:gs>
              <a:gs pos="80000">
                <a:srgbClr val="64C204">
                  <a:shade val="93000"/>
                  <a:satMod val="130000"/>
                </a:srgbClr>
              </a:gs>
              <a:gs pos="100000">
                <a:srgbClr val="64C204">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Verdana" pitchFamily="34" charset="0"/>
                <a:ea typeface="+mn-ea"/>
                <a:cs typeface="+mn-cs"/>
              </a:rPr>
              <a:t>MW</a:t>
            </a:r>
          </a:p>
        </p:txBody>
      </p:sp>
      <p:sp>
        <p:nvSpPr>
          <p:cNvPr id="41" name="Rounded Rectangle 40"/>
          <p:cNvSpPr/>
          <p:nvPr/>
        </p:nvSpPr>
        <p:spPr bwMode="auto">
          <a:xfrm>
            <a:off x="859274" y="5283167"/>
            <a:ext cx="1080120" cy="648072"/>
          </a:xfrm>
          <a:prstGeom prst="roundRect">
            <a:avLst/>
          </a:prstGeom>
          <a:gradFill rotWithShape="1">
            <a:gsLst>
              <a:gs pos="0">
                <a:schemeClr val="accent1">
                  <a:lumMod val="50000"/>
                </a:schemeClr>
              </a:gs>
              <a:gs pos="80000">
                <a:schemeClr val="accent1">
                  <a:lumMod val="75000"/>
                </a:schemeClr>
              </a:gs>
              <a:gs pos="100000">
                <a:schemeClr val="accent1">
                  <a:lumMod val="75000"/>
                </a:scheme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Verdana" pitchFamily="34" charset="0"/>
                <a:ea typeface="+mn-ea"/>
                <a:cs typeface="+mn-cs"/>
              </a:rPr>
              <a:t>LW</a:t>
            </a:r>
          </a:p>
        </p:txBody>
      </p:sp>
      <p:sp>
        <p:nvSpPr>
          <p:cNvPr id="47" name="Rounded Rectangle 46"/>
          <p:cNvSpPr/>
          <p:nvPr/>
        </p:nvSpPr>
        <p:spPr bwMode="auto">
          <a:xfrm>
            <a:off x="7329475" y="3319936"/>
            <a:ext cx="1080120" cy="648072"/>
          </a:xfrm>
          <a:prstGeom prst="roundRect">
            <a:avLst/>
          </a:prstGeom>
          <a:gradFill rotWithShape="1">
            <a:gsLst>
              <a:gs pos="0">
                <a:srgbClr val="FF0000"/>
              </a:gs>
              <a:gs pos="80000">
                <a:srgbClr val="FF6666">
                  <a:shade val="93000"/>
                  <a:satMod val="130000"/>
                </a:srgbClr>
              </a:gs>
              <a:gs pos="100000">
                <a:srgbClr val="FF6666">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ctr" anchorCtr="0" compatLnSpc="1">
            <a:prstTxWarp prst="textNoShape">
              <a:avLst/>
            </a:prstTxWarp>
          </a:bodyPr>
          <a:lstStyle/>
          <a:p>
            <a:pPr algn="ctr" eaLnBrk="0" hangingPunct="0"/>
            <a:r>
              <a:rPr lang="en-US" sz="1800" kern="0" dirty="0">
                <a:solidFill>
                  <a:srgbClr val="FFFFFF"/>
                </a:solidFill>
                <a:cs typeface="+mn-cs"/>
              </a:rPr>
              <a:t>V</a:t>
            </a:r>
            <a:r>
              <a:rPr lang="en-US" sz="1800" kern="0">
                <a:solidFill>
                  <a:srgbClr val="FFFFFF"/>
                </a:solidFill>
                <a:cs typeface="+mn-cs"/>
              </a:rPr>
              <a:t>LW</a:t>
            </a:r>
            <a:endParaRPr lang="en-US" sz="1800" kern="0" dirty="0">
              <a:solidFill>
                <a:srgbClr val="FFFFFF"/>
              </a:solidFill>
              <a:cs typeface="+mn-cs"/>
            </a:endParaRPr>
          </a:p>
        </p:txBody>
      </p:sp>
      <p:cxnSp>
        <p:nvCxnSpPr>
          <p:cNvPr id="48" name="Straight Arrow Connector 47"/>
          <p:cNvCxnSpPr>
            <a:stCxn id="199" idx="0"/>
            <a:endCxn id="47" idx="2"/>
          </p:cNvCxnSpPr>
          <p:nvPr/>
        </p:nvCxnSpPr>
        <p:spPr bwMode="auto">
          <a:xfrm flipH="1" flipV="1">
            <a:off x="7869535" y="3968008"/>
            <a:ext cx="2840" cy="338553"/>
          </a:xfrm>
          <a:prstGeom prst="straightConnector1">
            <a:avLst/>
          </a:prstGeom>
          <a:solidFill>
            <a:srgbClr val="FFCC66"/>
          </a:solidFill>
          <a:ln w="38100" cap="flat" cmpd="sng" algn="ctr">
            <a:solidFill>
              <a:srgbClr val="FF0000"/>
            </a:solidFill>
            <a:prstDash val="solid"/>
            <a:round/>
            <a:headEnd type="none" w="med" len="med"/>
            <a:tailEnd type="arrow"/>
          </a:ln>
          <a:effectLst/>
        </p:spPr>
      </p:cxnSp>
      <p:pic>
        <p:nvPicPr>
          <p:cNvPr id="52" name="Picture 10" descr="G:\SAFARI\Meetings\Consortium\03-2015 Utrecht\PRR talks\GRimages\Offner_Concept\design1_bsm (1) cropped.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68799" y="2320309"/>
            <a:ext cx="1001799" cy="691569"/>
          </a:xfrm>
          <a:prstGeom prst="rect">
            <a:avLst/>
          </a:prstGeom>
          <a:noFill/>
          <a:extLst>
            <a:ext uri="{909E8E84-426E-40DD-AFC4-6F175D3DCCD1}">
              <a14:hiddenFill xmlns:a14="http://schemas.microsoft.com/office/drawing/2010/main">
                <a:solidFill>
                  <a:srgbClr val="FFFFFF"/>
                </a:solidFill>
              </a14:hiddenFill>
            </a:ext>
          </a:extLst>
        </p:spPr>
      </p:pic>
      <p:cxnSp>
        <p:nvCxnSpPr>
          <p:cNvPr id="72" name="Elbow Connector 71"/>
          <p:cNvCxnSpPr>
            <a:cxnSpLocks/>
            <a:endCxn id="25" idx="1"/>
          </p:cNvCxnSpPr>
          <p:nvPr/>
        </p:nvCxnSpPr>
        <p:spPr bwMode="auto">
          <a:xfrm rot="16200000" flipH="1">
            <a:off x="2703883" y="3814445"/>
            <a:ext cx="1728140" cy="433817"/>
          </a:xfrm>
          <a:prstGeom prst="bentConnector2">
            <a:avLst/>
          </a:prstGeom>
          <a:solidFill>
            <a:srgbClr val="FFCC66"/>
          </a:solidFill>
          <a:ln w="38100" cap="flat" cmpd="sng" algn="ctr">
            <a:solidFill>
              <a:srgbClr val="000000"/>
            </a:solidFill>
            <a:prstDash val="solid"/>
            <a:round/>
            <a:headEnd type="none" w="med" len="med"/>
            <a:tailEnd type="arrow"/>
          </a:ln>
          <a:effectLst/>
        </p:spPr>
      </p:cxnSp>
      <p:cxnSp>
        <p:nvCxnSpPr>
          <p:cNvPr id="77" name="Elbow Connector 76"/>
          <p:cNvCxnSpPr>
            <a:cxnSpLocks/>
            <a:stCxn id="175" idx="2"/>
            <a:endCxn id="25" idx="3"/>
          </p:cNvCxnSpPr>
          <p:nvPr/>
        </p:nvCxnSpPr>
        <p:spPr bwMode="auto">
          <a:xfrm rot="5400000">
            <a:off x="5054987" y="4205531"/>
            <a:ext cx="362418" cy="1017368"/>
          </a:xfrm>
          <a:prstGeom prst="bentConnector2">
            <a:avLst/>
          </a:prstGeom>
          <a:solidFill>
            <a:srgbClr val="FFCC66"/>
          </a:solidFill>
          <a:ln w="38100" cap="flat" cmpd="sng" algn="ctr">
            <a:solidFill>
              <a:srgbClr val="000000"/>
            </a:solidFill>
            <a:prstDash val="solid"/>
            <a:round/>
            <a:headEnd type="none" w="med" len="med"/>
            <a:tailEnd type="arrow"/>
          </a:ln>
          <a:effectLst/>
        </p:spPr>
      </p:cxnSp>
      <p:sp>
        <p:nvSpPr>
          <p:cNvPr id="175" name="Rounded Rectangle 174"/>
          <p:cNvSpPr/>
          <p:nvPr/>
        </p:nvSpPr>
        <p:spPr bwMode="auto">
          <a:xfrm>
            <a:off x="5278475" y="3598195"/>
            <a:ext cx="932809" cy="934811"/>
          </a:xfrm>
          <a:prstGeom prst="roundRect">
            <a:avLst/>
          </a:prstGeom>
          <a:gradFill rotWithShape="1">
            <a:gsLst>
              <a:gs pos="0">
                <a:srgbClr val="809BC8">
                  <a:shade val="51000"/>
                  <a:satMod val="130000"/>
                </a:srgbClr>
              </a:gs>
              <a:gs pos="80000">
                <a:srgbClr val="809BC8">
                  <a:shade val="93000"/>
                  <a:satMod val="130000"/>
                </a:srgbClr>
              </a:gs>
              <a:gs pos="100000">
                <a:srgbClr val="809BC8">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36000" tIns="36000" rIns="36000" bIns="3600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Verdana" pitchFamily="34" charset="0"/>
                <a:ea typeface="+mn-ea"/>
                <a:cs typeface="+mn-cs"/>
              </a:rPr>
              <a:t>Martin- Puplett</a:t>
            </a:r>
          </a:p>
        </p:txBody>
      </p:sp>
      <p:cxnSp>
        <p:nvCxnSpPr>
          <p:cNvPr id="176" name="Straight Arrow Connector 175"/>
          <p:cNvCxnSpPr>
            <a:cxnSpLocks/>
            <a:endCxn id="175" idx="0"/>
          </p:cNvCxnSpPr>
          <p:nvPr/>
        </p:nvCxnSpPr>
        <p:spPr bwMode="auto">
          <a:xfrm>
            <a:off x="5744880" y="3181924"/>
            <a:ext cx="0" cy="416271"/>
          </a:xfrm>
          <a:prstGeom prst="straightConnector1">
            <a:avLst/>
          </a:prstGeom>
          <a:solidFill>
            <a:srgbClr val="FFCC66"/>
          </a:solidFill>
          <a:ln w="38100" cap="flat" cmpd="sng" algn="ctr">
            <a:solidFill>
              <a:srgbClr val="000000"/>
            </a:solidFill>
            <a:prstDash val="solid"/>
            <a:round/>
            <a:headEnd type="none" w="med" len="med"/>
            <a:tailEnd type="arrow"/>
          </a:ln>
          <a:effectLst/>
        </p:spPr>
      </p:cxnSp>
      <p:sp>
        <p:nvSpPr>
          <p:cNvPr id="199" name="Rounded Rectangle 198"/>
          <p:cNvSpPr/>
          <p:nvPr/>
        </p:nvSpPr>
        <p:spPr bwMode="auto">
          <a:xfrm>
            <a:off x="7292312" y="4306561"/>
            <a:ext cx="1160126" cy="648072"/>
          </a:xfrm>
          <a:prstGeom prst="roundRect">
            <a:avLst/>
          </a:prstGeom>
          <a:gradFill rotWithShape="1">
            <a:gsLst>
              <a:gs pos="0">
                <a:srgbClr val="809BC8">
                  <a:shade val="51000"/>
                  <a:satMod val="130000"/>
                </a:srgbClr>
              </a:gs>
              <a:gs pos="80000">
                <a:srgbClr val="809BC8">
                  <a:shade val="93000"/>
                  <a:satMod val="130000"/>
                </a:srgbClr>
              </a:gs>
              <a:gs pos="100000">
                <a:srgbClr val="809BC8">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Verdana" pitchFamily="34" charset="0"/>
                <a:ea typeface="+mn-ea"/>
                <a:cs typeface="+mn-cs"/>
              </a:rPr>
              <a:t>Dichroic</a:t>
            </a:r>
            <a:endParaRPr kumimoji="0" lang="en-US" sz="1200" b="0" i="0" u="none" strike="noStrike" kern="0" cap="none" spc="0" normalizeH="0" baseline="0" noProof="0" dirty="0">
              <a:ln>
                <a:noFill/>
              </a:ln>
              <a:solidFill>
                <a:srgbClr val="FFFFFF"/>
              </a:solidFill>
              <a:effectLst/>
              <a:uLnTx/>
              <a:uFillTx/>
              <a:latin typeface="Verdana" pitchFamily="34" charset="0"/>
              <a:ea typeface="+mn-ea"/>
              <a:cs typeface="+mn-cs"/>
            </a:endParaRPr>
          </a:p>
        </p:txBody>
      </p:sp>
      <p:sp>
        <p:nvSpPr>
          <p:cNvPr id="207" name="Rounded Rectangle 206"/>
          <p:cNvSpPr/>
          <p:nvPr/>
        </p:nvSpPr>
        <p:spPr bwMode="auto">
          <a:xfrm>
            <a:off x="3653631" y="5615609"/>
            <a:ext cx="1210063" cy="648072"/>
          </a:xfrm>
          <a:prstGeom prst="roundRect">
            <a:avLst/>
          </a:prstGeom>
          <a:gradFill rotWithShape="1">
            <a:gsLst>
              <a:gs pos="0">
                <a:srgbClr val="809BC8">
                  <a:shade val="51000"/>
                  <a:satMod val="130000"/>
                </a:srgbClr>
              </a:gs>
              <a:gs pos="80000">
                <a:srgbClr val="809BC8">
                  <a:shade val="93000"/>
                  <a:satMod val="130000"/>
                </a:srgbClr>
              </a:gs>
              <a:gs pos="100000">
                <a:srgbClr val="809BC8">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ctr" anchorCtr="0" compatLnSpc="1">
            <a:prstTxWarp prst="textNoShape">
              <a:avLst/>
            </a:prstTxWarp>
          </a:bodyPr>
          <a:lstStyle/>
          <a:p>
            <a:pPr algn="ctr" eaLnBrk="0" hangingPunct="0"/>
            <a:r>
              <a:rPr lang="en-US" sz="1600" kern="0" dirty="0">
                <a:solidFill>
                  <a:srgbClr val="FFFFFF"/>
                </a:solidFill>
                <a:cs typeface="+mn-cs"/>
              </a:rPr>
              <a:t>Grid</a:t>
            </a:r>
          </a:p>
        </p:txBody>
      </p:sp>
      <p:cxnSp>
        <p:nvCxnSpPr>
          <p:cNvPr id="210" name="Elbow Connector 209"/>
          <p:cNvCxnSpPr>
            <a:cxnSpLocks/>
            <a:stCxn id="25" idx="2"/>
            <a:endCxn id="207" idx="0"/>
          </p:cNvCxnSpPr>
          <p:nvPr/>
        </p:nvCxnSpPr>
        <p:spPr bwMode="auto">
          <a:xfrm rot="16200000" flipH="1">
            <a:off x="4059351" y="5416296"/>
            <a:ext cx="396149" cy="2476"/>
          </a:xfrm>
          <a:prstGeom prst="bentConnector3">
            <a:avLst>
              <a:gd name="adj1" fmla="val 50000"/>
            </a:avLst>
          </a:prstGeom>
          <a:solidFill>
            <a:srgbClr val="FFCC66"/>
          </a:solidFill>
          <a:ln w="38100" cap="flat" cmpd="sng" algn="ctr">
            <a:solidFill>
              <a:srgbClr val="000000"/>
            </a:solidFill>
            <a:prstDash val="solid"/>
            <a:round/>
            <a:headEnd type="none" w="med" len="med"/>
            <a:tailEnd type="arrow"/>
          </a:ln>
          <a:effectLst/>
        </p:spPr>
      </p:cxnSp>
      <p:cxnSp>
        <p:nvCxnSpPr>
          <p:cNvPr id="215" name="Elbow Connector 214"/>
          <p:cNvCxnSpPr>
            <a:cxnSpLocks/>
            <a:stCxn id="207" idx="1"/>
            <a:endCxn id="22" idx="3"/>
          </p:cNvCxnSpPr>
          <p:nvPr/>
        </p:nvCxnSpPr>
        <p:spPr bwMode="auto">
          <a:xfrm rot="10800000">
            <a:off x="1982427" y="4630903"/>
            <a:ext cx="1671205" cy="1308743"/>
          </a:xfrm>
          <a:prstGeom prst="bentConnector3">
            <a:avLst>
              <a:gd name="adj1" fmla="val 76618"/>
            </a:avLst>
          </a:prstGeom>
          <a:solidFill>
            <a:srgbClr val="FFCC66"/>
          </a:solidFill>
          <a:ln w="38100" cap="flat" cmpd="sng" algn="ctr">
            <a:solidFill>
              <a:srgbClr val="000000"/>
            </a:solidFill>
            <a:prstDash val="solid"/>
            <a:round/>
            <a:headEnd type="none" w="med" len="med"/>
            <a:tailEnd type="arrow"/>
          </a:ln>
          <a:effectLst/>
        </p:spPr>
      </p:cxnSp>
      <p:pic>
        <p:nvPicPr>
          <p:cNvPr id="85" name="Picture 84"/>
          <p:cNvPicPr>
            <a:picLocks noChangeAspect="1"/>
          </p:cNvPicPr>
          <p:nvPr/>
        </p:nvPicPr>
        <p:blipFill>
          <a:blip r:embed="rId11">
            <a:clrChange>
              <a:clrFrom>
                <a:srgbClr val="000000"/>
              </a:clrFrom>
              <a:clrTo>
                <a:srgbClr val="000000">
                  <a:alpha val="0"/>
                </a:srgbClr>
              </a:clrTo>
            </a:clrChange>
          </a:blip>
          <a:stretch>
            <a:fillRect/>
          </a:stretch>
        </p:blipFill>
        <p:spPr>
          <a:xfrm>
            <a:off x="7367468" y="1607126"/>
            <a:ext cx="1339405" cy="1027413"/>
          </a:xfrm>
          <a:prstGeom prst="rect">
            <a:avLst/>
          </a:prstGeom>
        </p:spPr>
      </p:pic>
      <p:pic>
        <p:nvPicPr>
          <p:cNvPr id="10" name="Picture 9" descr="SAFARI-offner-relay.gif"/>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05278" y="1950009"/>
            <a:ext cx="1429072" cy="1103939"/>
          </a:xfrm>
          <a:prstGeom prst="rect">
            <a:avLst/>
          </a:prstGeom>
        </p:spPr>
      </p:pic>
      <p:cxnSp>
        <p:nvCxnSpPr>
          <p:cNvPr id="100" name="Elbow Connector 99"/>
          <p:cNvCxnSpPr>
            <a:cxnSpLocks/>
            <a:stCxn id="53" idx="2"/>
            <a:endCxn id="47" idx="3"/>
          </p:cNvCxnSpPr>
          <p:nvPr/>
        </p:nvCxnSpPr>
        <p:spPr bwMode="auto">
          <a:xfrm rot="16200000" flipH="1">
            <a:off x="7686752" y="2921129"/>
            <a:ext cx="945932" cy="499754"/>
          </a:xfrm>
          <a:prstGeom prst="bentConnector4">
            <a:avLst>
              <a:gd name="adj1" fmla="val 30585"/>
              <a:gd name="adj2" fmla="val 135693"/>
            </a:avLst>
          </a:prstGeom>
          <a:solidFill>
            <a:schemeClr val="accent1"/>
          </a:solidFill>
          <a:ln w="63500" cap="flat" cmpd="sng" algn="ctr">
            <a:solidFill>
              <a:srgbClr val="0070C0"/>
            </a:solidFill>
            <a:prstDash val="solid"/>
            <a:round/>
            <a:headEnd type="none" w="med" len="med"/>
            <a:tailEnd type="none" w="med" len="med"/>
          </a:ln>
          <a:effectLst/>
        </p:spPr>
      </p:cxnSp>
      <p:cxnSp>
        <p:nvCxnSpPr>
          <p:cNvPr id="119" name="Elbow Connector 118"/>
          <p:cNvCxnSpPr>
            <a:stCxn id="47" idx="3"/>
            <a:endCxn id="40" idx="3"/>
          </p:cNvCxnSpPr>
          <p:nvPr/>
        </p:nvCxnSpPr>
        <p:spPr bwMode="auto">
          <a:xfrm>
            <a:off x="8409595" y="3643972"/>
            <a:ext cx="2840" cy="1976459"/>
          </a:xfrm>
          <a:prstGeom prst="bentConnector3">
            <a:avLst>
              <a:gd name="adj1" fmla="val 6277394"/>
            </a:avLst>
          </a:prstGeom>
          <a:solidFill>
            <a:schemeClr val="accent1"/>
          </a:solidFill>
          <a:ln w="63500" cap="flat" cmpd="sng" algn="ctr">
            <a:solidFill>
              <a:srgbClr val="0070C0"/>
            </a:solidFill>
            <a:prstDash val="solid"/>
            <a:round/>
            <a:headEnd type="none" w="med" len="med"/>
            <a:tailEnd type="none" w="med" len="med"/>
          </a:ln>
          <a:effectLst/>
        </p:spPr>
      </p:cxnSp>
      <p:cxnSp>
        <p:nvCxnSpPr>
          <p:cNvPr id="134" name="Elbow Connector 133"/>
          <p:cNvCxnSpPr>
            <a:stCxn id="39" idx="1"/>
            <a:endCxn id="41" idx="1"/>
          </p:cNvCxnSpPr>
          <p:nvPr/>
        </p:nvCxnSpPr>
        <p:spPr bwMode="auto">
          <a:xfrm rot="10800000" flipV="1">
            <a:off x="859274" y="3598195"/>
            <a:ext cx="3218" cy="2009007"/>
          </a:xfrm>
          <a:prstGeom prst="bentConnector3">
            <a:avLst>
              <a:gd name="adj1" fmla="val 5882163"/>
            </a:avLst>
          </a:prstGeom>
          <a:solidFill>
            <a:schemeClr val="accent1"/>
          </a:solidFill>
          <a:ln w="63500" cap="flat" cmpd="sng" algn="ctr">
            <a:solidFill>
              <a:srgbClr val="0070C0"/>
            </a:solidFill>
            <a:prstDash val="solid"/>
            <a:round/>
            <a:headEnd type="none" w="med" len="med"/>
            <a:tailEnd type="none" w="med" len="med"/>
          </a:ln>
          <a:effectLst/>
        </p:spPr>
      </p:cxnSp>
      <p:sp>
        <p:nvSpPr>
          <p:cNvPr id="68" name="Rectangle 67"/>
          <p:cNvSpPr/>
          <p:nvPr/>
        </p:nvSpPr>
        <p:spPr bwMode="auto">
          <a:xfrm>
            <a:off x="3931106" y="3205664"/>
            <a:ext cx="1167047" cy="13219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000" b="0" i="0" u="none" strike="noStrike" cap="none" normalizeH="0" baseline="0">
              <a:ln>
                <a:noFill/>
              </a:ln>
              <a:solidFill>
                <a:schemeClr val="tx1"/>
              </a:solidFill>
              <a:effectLst/>
              <a:latin typeface="Verdana" pitchFamily="34" charset="0"/>
            </a:endParaRPr>
          </a:p>
        </p:txBody>
      </p:sp>
      <p:pic>
        <p:nvPicPr>
          <p:cNvPr id="162" name="Picture 3"/>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11295" y="3391176"/>
            <a:ext cx="730727" cy="801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1" name="Elbow Connector 214"/>
          <p:cNvCxnSpPr>
            <a:cxnSpLocks/>
            <a:stCxn id="207" idx="3"/>
            <a:endCxn id="199" idx="1"/>
          </p:cNvCxnSpPr>
          <p:nvPr/>
        </p:nvCxnSpPr>
        <p:spPr bwMode="auto">
          <a:xfrm flipV="1">
            <a:off x="4863694" y="4630597"/>
            <a:ext cx="2428618" cy="1309048"/>
          </a:xfrm>
          <a:prstGeom prst="bentConnector3">
            <a:avLst>
              <a:gd name="adj1" fmla="val 84598"/>
            </a:avLst>
          </a:prstGeom>
          <a:solidFill>
            <a:srgbClr val="FFCC66"/>
          </a:solidFill>
          <a:ln w="38100" cap="flat" cmpd="sng" algn="ctr">
            <a:solidFill>
              <a:srgbClr val="000000"/>
            </a:solidFill>
            <a:prstDash val="solid"/>
            <a:round/>
            <a:headEnd type="none" w="med" len="med"/>
            <a:tailEnd type="arrow"/>
          </a:ln>
          <a:effectLst/>
        </p:spPr>
      </p:cxnSp>
    </p:spTree>
    <p:extLst>
      <p:ext uri="{BB962C8B-B14F-4D97-AF65-F5344CB8AC3E}">
        <p14:creationId xmlns:p14="http://schemas.microsoft.com/office/powerpoint/2010/main" val="99503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162"/>
                                        </p:tgtEl>
                                        <p:attrNameLst>
                                          <p:attrName>style.visibility</p:attrName>
                                        </p:attrNameLst>
                                      </p:cBhvr>
                                      <p:to>
                                        <p:strVal val="visible"/>
                                      </p:to>
                                    </p:set>
                                    <p:animEffect transition="in" filter="fade">
                                      <p:cBhvr>
                                        <p:cTn id="19" dur="500"/>
                                        <p:tgtEl>
                                          <p:spTgt spid="162"/>
                                        </p:tgtEl>
                                      </p:cBhvr>
                                    </p:animEffect>
                                  </p:childTnLst>
                                </p:cTn>
                              </p:par>
                            </p:childTnLst>
                          </p:cTn>
                        </p:par>
                        <p:par>
                          <p:cTn id="20" fill="hold">
                            <p:stCondLst>
                              <p:cond delay="3000"/>
                            </p:stCondLst>
                            <p:childTnLst>
                              <p:par>
                                <p:cTn id="21" presetID="42" presetClass="exit" presetSubtype="0" fill="hold" grpId="0" nodeType="afterEffect">
                                  <p:stCondLst>
                                    <p:cond delay="0"/>
                                  </p:stCondLst>
                                  <p:childTnLst>
                                    <p:animEffect transition="out" filter="fade">
                                      <p:cBhvr>
                                        <p:cTn id="22" dur="500"/>
                                        <p:tgtEl>
                                          <p:spTgt spid="68"/>
                                        </p:tgtEl>
                                      </p:cBhvr>
                                    </p:animEffect>
                                    <p:anim calcmode="lin" valueType="num">
                                      <p:cBhvr>
                                        <p:cTn id="23" dur="500"/>
                                        <p:tgtEl>
                                          <p:spTgt spid="68"/>
                                        </p:tgtEl>
                                        <p:attrNameLst>
                                          <p:attrName>ppt_x</p:attrName>
                                        </p:attrNameLst>
                                      </p:cBhvr>
                                      <p:tavLst>
                                        <p:tav tm="0">
                                          <p:val>
                                            <p:strVal val="ppt_x"/>
                                          </p:val>
                                        </p:tav>
                                        <p:tav tm="100000">
                                          <p:val>
                                            <p:strVal val="ppt_x"/>
                                          </p:val>
                                        </p:tav>
                                      </p:tavLst>
                                    </p:anim>
                                    <p:anim calcmode="lin" valueType="num">
                                      <p:cBhvr>
                                        <p:cTn id="24" dur="500"/>
                                        <p:tgtEl>
                                          <p:spTgt spid="68"/>
                                        </p:tgtEl>
                                        <p:attrNameLst>
                                          <p:attrName>ppt_y</p:attrName>
                                        </p:attrNameLst>
                                      </p:cBhvr>
                                      <p:tavLst>
                                        <p:tav tm="0">
                                          <p:val>
                                            <p:strVal val="ppt_y"/>
                                          </p:val>
                                        </p:tav>
                                        <p:tav tm="100000">
                                          <p:val>
                                            <p:strVal val="ppt_y+.1"/>
                                          </p:val>
                                        </p:tav>
                                      </p:tavLst>
                                    </p:anim>
                                    <p:set>
                                      <p:cBhvr>
                                        <p:cTn id="25" dur="1" fill="hold">
                                          <p:stCondLst>
                                            <p:cond delay="499"/>
                                          </p:stCondLst>
                                        </p:cTn>
                                        <p:tgtEl>
                                          <p:spTgt spid="68"/>
                                        </p:tgtEl>
                                        <p:attrNameLst>
                                          <p:attrName>style.visibility</p:attrName>
                                        </p:attrNameLst>
                                      </p:cBhvr>
                                      <p:to>
                                        <p:strVal val="hidden"/>
                                      </p:to>
                                    </p:set>
                                  </p:childTnLst>
                                </p:cTn>
                              </p:par>
                            </p:childTnLst>
                          </p:cTn>
                        </p:par>
                        <p:par>
                          <p:cTn id="26" fill="hold">
                            <p:stCondLst>
                              <p:cond delay="3500"/>
                            </p:stCondLst>
                            <p:childTnLst>
                              <p:par>
                                <p:cTn id="27" presetID="10" presetClass="entr" presetSubtype="0" fill="hold" nodeType="afterEffect">
                                  <p:stCondLst>
                                    <p:cond delay="0"/>
                                  </p:stCondLst>
                                  <p:childTnLst>
                                    <p:set>
                                      <p:cBhvr>
                                        <p:cTn id="28" dur="1" fill="hold">
                                          <p:stCondLst>
                                            <p:cond delay="0"/>
                                          </p:stCondLst>
                                        </p:cTn>
                                        <p:tgtEl>
                                          <p:spTgt spid="101"/>
                                        </p:tgtEl>
                                        <p:attrNameLst>
                                          <p:attrName>style.visibility</p:attrName>
                                        </p:attrNameLst>
                                      </p:cBhvr>
                                      <p:to>
                                        <p:strVal val="visible"/>
                                      </p:to>
                                    </p:set>
                                    <p:animEffect transition="in" filter="fade">
                                      <p:cBhvr>
                                        <p:cTn id="29" dur="500"/>
                                        <p:tgtEl>
                                          <p:spTgt spid="101"/>
                                        </p:tgtEl>
                                      </p:cBhvr>
                                    </p:animEffect>
                                  </p:childTnLst>
                                </p:cTn>
                              </p:par>
                            </p:childTnLst>
                          </p:cTn>
                        </p:par>
                        <p:par>
                          <p:cTn id="30" fill="hold">
                            <p:stCondLst>
                              <p:cond delay="4000"/>
                            </p:stCondLst>
                            <p:childTnLst>
                              <p:par>
                                <p:cTn id="31" presetID="10" presetClass="entr" presetSubtype="0" fill="hold" nodeType="afterEffect">
                                  <p:stCondLst>
                                    <p:cond delay="0"/>
                                  </p:stCondLst>
                                  <p:childTnLst>
                                    <p:set>
                                      <p:cBhvr>
                                        <p:cTn id="32" dur="1" fill="hold">
                                          <p:stCondLst>
                                            <p:cond delay="0"/>
                                          </p:stCondLst>
                                        </p:cTn>
                                        <p:tgtEl>
                                          <p:spTgt spid="242"/>
                                        </p:tgtEl>
                                        <p:attrNameLst>
                                          <p:attrName>style.visibility</p:attrName>
                                        </p:attrNameLst>
                                      </p:cBhvr>
                                      <p:to>
                                        <p:strVal val="visible"/>
                                      </p:to>
                                    </p:set>
                                    <p:animEffect transition="in" filter="fade">
                                      <p:cBhvr>
                                        <p:cTn id="33" dur="500"/>
                                        <p:tgtEl>
                                          <p:spTgt spid="242"/>
                                        </p:tgtEl>
                                      </p:cBhvr>
                                    </p:animEffect>
                                  </p:childTnLst>
                                </p:cTn>
                              </p:par>
                            </p:childTnLst>
                          </p:cTn>
                        </p:par>
                        <p:par>
                          <p:cTn id="34" fill="hold">
                            <p:stCondLst>
                              <p:cond delay="4500"/>
                            </p:stCondLst>
                            <p:childTnLst>
                              <p:par>
                                <p:cTn id="35" presetID="10" presetClass="entr" presetSubtype="0" fill="hold" nodeType="after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fade">
                                      <p:cBhvr>
                                        <p:cTn id="37" dur="500"/>
                                        <p:tgtEl>
                                          <p:spTgt spid="85"/>
                                        </p:tgtEl>
                                      </p:cBhvr>
                                    </p:animEffect>
                                  </p:childTnLst>
                                </p:cTn>
                              </p:par>
                            </p:childTnLst>
                          </p:cTn>
                        </p:par>
                        <p:par>
                          <p:cTn id="38" fill="hold">
                            <p:stCondLst>
                              <p:cond delay="5000"/>
                            </p:stCondLst>
                            <p:childTnLst>
                              <p:par>
                                <p:cTn id="39" presetID="10" presetClass="entr" presetSubtype="0" fill="hold" nodeType="afterEffect">
                                  <p:stCondLst>
                                    <p:cond delay="0"/>
                                  </p:stCondLst>
                                  <p:childTnLst>
                                    <p:set>
                                      <p:cBhvr>
                                        <p:cTn id="40" dur="1" fill="hold">
                                          <p:stCondLst>
                                            <p:cond delay="0"/>
                                          </p:stCondLst>
                                        </p:cTn>
                                        <p:tgtEl>
                                          <p:spTgt spid="74"/>
                                        </p:tgtEl>
                                        <p:attrNameLst>
                                          <p:attrName>style.visibility</p:attrName>
                                        </p:attrNameLst>
                                      </p:cBhvr>
                                      <p:to>
                                        <p:strVal val="visible"/>
                                      </p:to>
                                    </p:set>
                                    <p:animEffect transition="in" filter="fade">
                                      <p:cBhvr>
                                        <p:cTn id="41" dur="500"/>
                                        <p:tgtEl>
                                          <p:spTgt spid="74"/>
                                        </p:tgtEl>
                                      </p:cBhvr>
                                    </p:animEffect>
                                  </p:childTnLst>
                                </p:cTn>
                              </p:par>
                            </p:childTnLst>
                          </p:cTn>
                        </p:par>
                        <p:par>
                          <p:cTn id="42" fill="hold">
                            <p:stCondLst>
                              <p:cond delay="5500"/>
                            </p:stCondLst>
                            <p:childTnLst>
                              <p:par>
                                <p:cTn id="43" presetID="10" presetClass="entr" presetSubtype="0" fill="hold" nodeType="afterEffect">
                                  <p:stCondLst>
                                    <p:cond delay="0"/>
                                  </p:stCondLst>
                                  <p:childTnLst>
                                    <p:set>
                                      <p:cBhvr>
                                        <p:cTn id="44" dur="1" fill="hold">
                                          <p:stCondLst>
                                            <p:cond delay="0"/>
                                          </p:stCondLst>
                                        </p:cTn>
                                        <p:tgtEl>
                                          <p:spTgt spid="75"/>
                                        </p:tgtEl>
                                        <p:attrNameLst>
                                          <p:attrName>style.visibility</p:attrName>
                                        </p:attrNameLst>
                                      </p:cBhvr>
                                      <p:to>
                                        <p:strVal val="visible"/>
                                      </p:to>
                                    </p:set>
                                    <p:animEffect transition="in" filter="fade">
                                      <p:cBhvr>
                                        <p:cTn id="45" dur="500"/>
                                        <p:tgtEl>
                                          <p:spTgt spid="75"/>
                                        </p:tgtEl>
                                      </p:cBhvr>
                                    </p:animEffect>
                                  </p:childTnLst>
                                </p:cTn>
                              </p:par>
                            </p:childTnLst>
                          </p:cTn>
                        </p:par>
                        <p:par>
                          <p:cTn id="46" fill="hold">
                            <p:stCondLst>
                              <p:cond delay="6000"/>
                            </p:stCondLst>
                            <p:childTnLst>
                              <p:par>
                                <p:cTn id="47" presetID="10" presetClass="entr" presetSubtype="0" fill="hold" nodeType="afterEffect">
                                  <p:stCondLst>
                                    <p:cond delay="0"/>
                                  </p:stCondLst>
                                  <p:childTnLst>
                                    <p:set>
                                      <p:cBhvr>
                                        <p:cTn id="48" dur="1" fill="hold">
                                          <p:stCondLst>
                                            <p:cond delay="0"/>
                                          </p:stCondLst>
                                        </p:cTn>
                                        <p:tgtEl>
                                          <p:spTgt spid="76"/>
                                        </p:tgtEl>
                                        <p:attrNameLst>
                                          <p:attrName>style.visibility</p:attrName>
                                        </p:attrNameLst>
                                      </p:cBhvr>
                                      <p:to>
                                        <p:strVal val="visible"/>
                                      </p:to>
                                    </p:set>
                                    <p:animEffect transition="in" filter="fade">
                                      <p:cBhvr>
                                        <p:cTn id="49" dur="500"/>
                                        <p:tgtEl>
                                          <p:spTgt spid="76"/>
                                        </p:tgtEl>
                                      </p:cBhvr>
                                    </p:animEffect>
                                  </p:childTnLst>
                                </p:cTn>
                              </p:par>
                            </p:childTnLst>
                          </p:cTn>
                        </p:par>
                        <p:par>
                          <p:cTn id="50" fill="hold">
                            <p:stCondLst>
                              <p:cond delay="6500"/>
                            </p:stCondLst>
                            <p:childTnLst>
                              <p:par>
                                <p:cTn id="51" presetID="10" presetClass="entr" presetSubtype="0" fill="hold" nodeType="afterEffect">
                                  <p:stCondLst>
                                    <p:cond delay="0"/>
                                  </p:stCondLst>
                                  <p:childTnLst>
                                    <p:set>
                                      <p:cBhvr>
                                        <p:cTn id="52" dur="1" fill="hold">
                                          <p:stCondLst>
                                            <p:cond delay="0"/>
                                          </p:stCondLst>
                                        </p:cTn>
                                        <p:tgtEl>
                                          <p:spTgt spid="78"/>
                                        </p:tgtEl>
                                        <p:attrNameLst>
                                          <p:attrName>style.visibility</p:attrName>
                                        </p:attrNameLst>
                                      </p:cBhvr>
                                      <p:to>
                                        <p:strVal val="visible"/>
                                      </p:to>
                                    </p:set>
                                    <p:animEffect transition="in" filter="fade">
                                      <p:cBhvr>
                                        <p:cTn id="53" dur="500"/>
                                        <p:tgtEl>
                                          <p:spTgt spid="78"/>
                                        </p:tgtEl>
                                      </p:cBhvr>
                                    </p:animEffect>
                                  </p:childTnLst>
                                </p:cTn>
                              </p:par>
                            </p:childTnLst>
                          </p:cTn>
                        </p:par>
                        <p:par>
                          <p:cTn id="54" fill="hold">
                            <p:stCondLst>
                              <p:cond delay="7000"/>
                            </p:stCondLst>
                            <p:childTnLst>
                              <p:par>
                                <p:cTn id="55" presetID="10" presetClass="exit" presetSubtype="0" fill="hold" nodeType="afterEffect">
                                  <p:stCondLst>
                                    <p:cond delay="0"/>
                                  </p:stCondLst>
                                  <p:childTnLst>
                                    <p:animEffect transition="out" filter="fade">
                                      <p:cBhvr>
                                        <p:cTn id="56" dur="500"/>
                                        <p:tgtEl>
                                          <p:spTgt spid="78"/>
                                        </p:tgtEl>
                                      </p:cBhvr>
                                    </p:animEffect>
                                    <p:set>
                                      <p:cBhvr>
                                        <p:cTn id="57" dur="1" fill="hold">
                                          <p:stCondLst>
                                            <p:cond delay="499"/>
                                          </p:stCondLst>
                                        </p:cTn>
                                        <p:tgtEl>
                                          <p:spTgt spid="78"/>
                                        </p:tgtEl>
                                        <p:attrNameLst>
                                          <p:attrName>style.visibility</p:attrName>
                                        </p:attrNameLst>
                                      </p:cBhvr>
                                      <p:to>
                                        <p:strVal val="hidden"/>
                                      </p:to>
                                    </p:set>
                                  </p:childTnLst>
                                </p:cTn>
                              </p:par>
                            </p:childTnLst>
                          </p:cTn>
                        </p:par>
                        <p:par>
                          <p:cTn id="58" fill="hold">
                            <p:stCondLst>
                              <p:cond delay="7500"/>
                            </p:stCondLst>
                            <p:childTnLst>
                              <p:par>
                                <p:cTn id="59" presetID="10" presetClass="exit" presetSubtype="0" fill="hold" nodeType="afterEffect">
                                  <p:stCondLst>
                                    <p:cond delay="0"/>
                                  </p:stCondLst>
                                  <p:childTnLst>
                                    <p:animEffect transition="out" filter="fade">
                                      <p:cBhvr>
                                        <p:cTn id="60" dur="500"/>
                                        <p:tgtEl>
                                          <p:spTgt spid="76"/>
                                        </p:tgtEl>
                                      </p:cBhvr>
                                    </p:animEffect>
                                    <p:set>
                                      <p:cBhvr>
                                        <p:cTn id="61" dur="1" fill="hold">
                                          <p:stCondLst>
                                            <p:cond delay="499"/>
                                          </p:stCondLst>
                                        </p:cTn>
                                        <p:tgtEl>
                                          <p:spTgt spid="76"/>
                                        </p:tgtEl>
                                        <p:attrNameLst>
                                          <p:attrName>style.visibility</p:attrName>
                                        </p:attrNameLst>
                                      </p:cBhvr>
                                      <p:to>
                                        <p:strVal val="hidden"/>
                                      </p:to>
                                    </p:set>
                                  </p:childTnLst>
                                </p:cTn>
                              </p:par>
                            </p:childTnLst>
                          </p:cTn>
                        </p:par>
                        <p:par>
                          <p:cTn id="62" fill="hold">
                            <p:stCondLst>
                              <p:cond delay="8000"/>
                            </p:stCondLst>
                            <p:childTnLst>
                              <p:par>
                                <p:cTn id="63" presetID="10" presetClass="exit" presetSubtype="0" fill="hold" nodeType="afterEffect">
                                  <p:stCondLst>
                                    <p:cond delay="0"/>
                                  </p:stCondLst>
                                  <p:childTnLst>
                                    <p:animEffect transition="out" filter="fade">
                                      <p:cBhvr>
                                        <p:cTn id="64" dur="500"/>
                                        <p:tgtEl>
                                          <p:spTgt spid="75"/>
                                        </p:tgtEl>
                                      </p:cBhvr>
                                    </p:animEffect>
                                    <p:set>
                                      <p:cBhvr>
                                        <p:cTn id="65" dur="1" fill="hold">
                                          <p:stCondLst>
                                            <p:cond delay="499"/>
                                          </p:stCondLst>
                                        </p:cTn>
                                        <p:tgtEl>
                                          <p:spTgt spid="75"/>
                                        </p:tgtEl>
                                        <p:attrNameLst>
                                          <p:attrName>style.visibility</p:attrName>
                                        </p:attrNameLst>
                                      </p:cBhvr>
                                      <p:to>
                                        <p:strVal val="hidden"/>
                                      </p:to>
                                    </p:set>
                                  </p:childTnLst>
                                </p:cTn>
                              </p:par>
                            </p:childTnLst>
                          </p:cTn>
                        </p:par>
                        <p:par>
                          <p:cTn id="66" fill="hold">
                            <p:stCondLst>
                              <p:cond delay="8500"/>
                            </p:stCondLst>
                            <p:childTnLst>
                              <p:par>
                                <p:cTn id="67" presetID="10" presetClass="exit" presetSubtype="0" fill="hold" nodeType="afterEffect">
                                  <p:stCondLst>
                                    <p:cond delay="0"/>
                                  </p:stCondLst>
                                  <p:childTnLst>
                                    <p:animEffect transition="out" filter="fade">
                                      <p:cBhvr>
                                        <p:cTn id="68" dur="500"/>
                                        <p:tgtEl>
                                          <p:spTgt spid="74"/>
                                        </p:tgtEl>
                                      </p:cBhvr>
                                    </p:animEffect>
                                    <p:set>
                                      <p:cBhvr>
                                        <p:cTn id="69" dur="1" fill="hold">
                                          <p:stCondLst>
                                            <p:cond delay="499"/>
                                          </p:stCondLst>
                                        </p:cTn>
                                        <p:tgtEl>
                                          <p:spTgt spid="74"/>
                                        </p:tgtEl>
                                        <p:attrNameLst>
                                          <p:attrName>style.visibility</p:attrName>
                                        </p:attrNameLst>
                                      </p:cBhvr>
                                      <p:to>
                                        <p:strVal val="hidden"/>
                                      </p:to>
                                    </p:set>
                                  </p:childTnLst>
                                </p:cTn>
                              </p:par>
                            </p:childTnLst>
                          </p:cTn>
                        </p:par>
                        <p:par>
                          <p:cTn id="70" fill="hold">
                            <p:stCondLst>
                              <p:cond delay="9000"/>
                            </p:stCondLst>
                            <p:childTnLst>
                              <p:par>
                                <p:cTn id="71" presetID="10" presetClass="entr" presetSubtype="0" fill="hold" nodeType="afterEffect">
                                  <p:stCondLst>
                                    <p:cond delay="0"/>
                                  </p:stCondLst>
                                  <p:childTnLst>
                                    <p:set>
                                      <p:cBhvr>
                                        <p:cTn id="72" dur="1" fill="hold">
                                          <p:stCondLst>
                                            <p:cond delay="0"/>
                                          </p:stCondLst>
                                        </p:cTn>
                                        <p:tgtEl>
                                          <p:spTgt spid="74"/>
                                        </p:tgtEl>
                                        <p:attrNameLst>
                                          <p:attrName>style.visibility</p:attrName>
                                        </p:attrNameLst>
                                      </p:cBhvr>
                                      <p:to>
                                        <p:strVal val="visible"/>
                                      </p:to>
                                    </p:set>
                                    <p:animEffect transition="in" filter="fade">
                                      <p:cBhvr>
                                        <p:cTn id="73" dur="500"/>
                                        <p:tgtEl>
                                          <p:spTgt spid="74"/>
                                        </p:tgtEl>
                                      </p:cBhvr>
                                    </p:animEffect>
                                  </p:childTnLst>
                                </p:cTn>
                              </p:par>
                            </p:childTnLst>
                          </p:cTn>
                        </p:par>
                        <p:par>
                          <p:cTn id="74" fill="hold">
                            <p:stCondLst>
                              <p:cond delay="9500"/>
                            </p:stCondLst>
                            <p:childTnLst>
                              <p:par>
                                <p:cTn id="75" presetID="10" presetClass="entr" presetSubtype="0" fill="hold" nodeType="afterEffect">
                                  <p:stCondLst>
                                    <p:cond delay="0"/>
                                  </p:stCondLst>
                                  <p:childTnLst>
                                    <p:set>
                                      <p:cBhvr>
                                        <p:cTn id="76" dur="1" fill="hold">
                                          <p:stCondLst>
                                            <p:cond delay="0"/>
                                          </p:stCondLst>
                                        </p:cTn>
                                        <p:tgtEl>
                                          <p:spTgt spid="75"/>
                                        </p:tgtEl>
                                        <p:attrNameLst>
                                          <p:attrName>style.visibility</p:attrName>
                                        </p:attrNameLst>
                                      </p:cBhvr>
                                      <p:to>
                                        <p:strVal val="visible"/>
                                      </p:to>
                                    </p:set>
                                    <p:animEffect transition="in" filter="fade">
                                      <p:cBhvr>
                                        <p:cTn id="77" dur="500"/>
                                        <p:tgtEl>
                                          <p:spTgt spid="75"/>
                                        </p:tgtEl>
                                      </p:cBhvr>
                                    </p:animEffect>
                                  </p:childTnLst>
                                </p:cTn>
                              </p:par>
                            </p:childTnLst>
                          </p:cTn>
                        </p:par>
                        <p:par>
                          <p:cTn id="78" fill="hold">
                            <p:stCondLst>
                              <p:cond delay="10000"/>
                            </p:stCondLst>
                            <p:childTnLst>
                              <p:par>
                                <p:cTn id="79" presetID="10" presetClass="entr" presetSubtype="0" fill="hold" nodeType="afterEffect">
                                  <p:stCondLst>
                                    <p:cond delay="0"/>
                                  </p:stCondLst>
                                  <p:childTnLst>
                                    <p:set>
                                      <p:cBhvr>
                                        <p:cTn id="80" dur="1" fill="hold">
                                          <p:stCondLst>
                                            <p:cond delay="0"/>
                                          </p:stCondLst>
                                        </p:cTn>
                                        <p:tgtEl>
                                          <p:spTgt spid="76"/>
                                        </p:tgtEl>
                                        <p:attrNameLst>
                                          <p:attrName>style.visibility</p:attrName>
                                        </p:attrNameLst>
                                      </p:cBhvr>
                                      <p:to>
                                        <p:strVal val="visible"/>
                                      </p:to>
                                    </p:set>
                                    <p:animEffect transition="in" filter="fade">
                                      <p:cBhvr>
                                        <p:cTn id="81" dur="500"/>
                                        <p:tgtEl>
                                          <p:spTgt spid="76"/>
                                        </p:tgtEl>
                                      </p:cBhvr>
                                    </p:animEffect>
                                  </p:childTnLst>
                                </p:cTn>
                              </p:par>
                            </p:childTnLst>
                          </p:cTn>
                        </p:par>
                        <p:par>
                          <p:cTn id="82" fill="hold">
                            <p:stCondLst>
                              <p:cond delay="10500"/>
                            </p:stCondLst>
                            <p:childTnLst>
                              <p:par>
                                <p:cTn id="83" presetID="10" presetClass="entr" presetSubtype="0" fill="hold" nodeType="afterEffect">
                                  <p:stCondLst>
                                    <p:cond delay="0"/>
                                  </p:stCondLst>
                                  <p:childTnLst>
                                    <p:set>
                                      <p:cBhvr>
                                        <p:cTn id="84" dur="1" fill="hold">
                                          <p:stCondLst>
                                            <p:cond delay="0"/>
                                          </p:stCondLst>
                                        </p:cTn>
                                        <p:tgtEl>
                                          <p:spTgt spid="78"/>
                                        </p:tgtEl>
                                        <p:attrNameLst>
                                          <p:attrName>style.visibility</p:attrName>
                                        </p:attrNameLst>
                                      </p:cBhvr>
                                      <p:to>
                                        <p:strVal val="visible"/>
                                      </p:to>
                                    </p:set>
                                    <p:animEffect transition="in" filter="fade">
                                      <p:cBhvr>
                                        <p:cTn id="85"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6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For ultimate </a:t>
            </a:r>
            <a:r>
              <a:rPr lang="nl-NL" dirty="0" err="1"/>
              <a:t>sensitivity</a:t>
            </a:r>
            <a:r>
              <a:rPr lang="nl-NL" dirty="0"/>
              <a:t>;  </a:t>
            </a:r>
            <a:r>
              <a:rPr lang="nl-NL" dirty="0" err="1"/>
              <a:t>Transition</a:t>
            </a:r>
            <a:r>
              <a:rPr lang="nl-NL" dirty="0"/>
              <a:t> </a:t>
            </a:r>
            <a:r>
              <a:rPr lang="nl-NL" dirty="0" err="1"/>
              <a:t>Edge</a:t>
            </a:r>
            <a:r>
              <a:rPr lang="nl-NL" dirty="0"/>
              <a:t> Sensors</a:t>
            </a:r>
            <a:endParaRPr lang="en-GB" dirty="0"/>
          </a:p>
        </p:txBody>
      </p:sp>
      <p:sp>
        <p:nvSpPr>
          <p:cNvPr id="3" name="Footer Placeholder 2"/>
          <p:cNvSpPr>
            <a:spLocks noGrp="1"/>
          </p:cNvSpPr>
          <p:nvPr>
            <p:ph type="ftr" sz="quarter" idx="10"/>
          </p:nvPr>
        </p:nvSpPr>
        <p:spPr/>
        <p:txBody>
          <a:bodyPr/>
          <a:lstStyle/>
          <a:p>
            <a:pPr>
              <a:defRPr/>
            </a:pPr>
            <a:r>
              <a:rPr lang="en-US"/>
              <a:t>The SPICA infrared space observatory - P. Roelfsema - Ithaca/June/2017</a:t>
            </a:r>
          </a:p>
        </p:txBody>
      </p:sp>
      <p:sp>
        <p:nvSpPr>
          <p:cNvPr id="4" name="Slide Number Placeholder 3"/>
          <p:cNvSpPr>
            <a:spLocks noGrp="1"/>
          </p:cNvSpPr>
          <p:nvPr>
            <p:ph type="sldNum" sz="quarter" idx="11"/>
          </p:nvPr>
        </p:nvSpPr>
        <p:spPr/>
        <p:txBody>
          <a:bodyPr/>
          <a:lstStyle/>
          <a:p>
            <a:pPr>
              <a:defRPr/>
            </a:pPr>
            <a:fld id="{8BCABF69-FC49-4461-8924-F868E5F175FE}" type="slidenum">
              <a:rPr lang="en-US" smtClean="0"/>
              <a:pPr>
                <a:defRPr/>
              </a:pPr>
              <a:t>22</a:t>
            </a:fld>
            <a:endParaRPr lang="en-US"/>
          </a:p>
        </p:txBody>
      </p:sp>
      <p:sp>
        <p:nvSpPr>
          <p:cNvPr id="5" name="Rectangle 5"/>
          <p:cNvSpPr>
            <a:spLocks noChangeArrowheads="1"/>
          </p:cNvSpPr>
          <p:nvPr/>
        </p:nvSpPr>
        <p:spPr bwMode="auto">
          <a:xfrm>
            <a:off x="159740" y="3858131"/>
            <a:ext cx="7819489" cy="252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spcBef>
                <a:spcPts val="0"/>
              </a:spcBef>
              <a:spcAft>
                <a:spcPts val="600"/>
              </a:spcAft>
              <a:buFont typeface="Arial" pitchFamily="34" charset="0"/>
              <a:buChar char="•"/>
            </a:pPr>
            <a:r>
              <a:rPr lang="en-US" dirty="0"/>
              <a:t>Limit in NEP: phonon-noise ~T√</a:t>
            </a:r>
            <a:r>
              <a:rPr lang="en-US" i="1" dirty="0"/>
              <a:t>G</a:t>
            </a:r>
            <a:r>
              <a:rPr lang="en-US" dirty="0"/>
              <a:t> </a:t>
            </a:r>
          </a:p>
          <a:p>
            <a:pPr>
              <a:spcBef>
                <a:spcPts val="0"/>
              </a:spcBef>
              <a:spcAft>
                <a:spcPts val="600"/>
              </a:spcAft>
            </a:pPr>
            <a:r>
              <a:rPr lang="en-US" sz="1600" dirty="0"/>
              <a:t> </a:t>
            </a:r>
            <a:endParaRPr lang="en-US" sz="1000" dirty="0"/>
          </a:p>
          <a:p>
            <a:pPr>
              <a:spcBef>
                <a:spcPts val="0"/>
              </a:spcBef>
              <a:spcAft>
                <a:spcPts val="600"/>
              </a:spcAft>
            </a:pPr>
            <a:r>
              <a:rPr lang="en-US" dirty="0"/>
              <a:t>Challenges:</a:t>
            </a:r>
          </a:p>
          <a:p>
            <a:pPr marL="342900" indent="-342900">
              <a:spcBef>
                <a:spcPts val="0"/>
              </a:spcBef>
              <a:spcAft>
                <a:spcPts val="600"/>
              </a:spcAft>
              <a:buFont typeface="Arial" pitchFamily="34" charset="0"/>
              <a:buChar char="•"/>
            </a:pPr>
            <a:r>
              <a:rPr lang="nl-NL" sz="1800" b="1" i="1" dirty="0">
                <a:solidFill>
                  <a:schemeClr val="accent6"/>
                </a:solidFill>
                <a:sym typeface="Wingdings" pitchFamily="2" charset="2"/>
              </a:rPr>
              <a:t>~</a:t>
            </a:r>
            <a:r>
              <a:rPr lang="nl-NL" sz="1800" b="1" i="1" dirty="0" err="1">
                <a:solidFill>
                  <a:schemeClr val="accent6"/>
                </a:solidFill>
                <a:sym typeface="Wingdings" pitchFamily="2" charset="2"/>
              </a:rPr>
              <a:t>milli</a:t>
            </a:r>
            <a:r>
              <a:rPr lang="nl-NL" sz="1800" b="1" i="1" dirty="0">
                <a:solidFill>
                  <a:schemeClr val="accent6"/>
                </a:solidFill>
                <a:sym typeface="Wingdings" pitchFamily="2" charset="2"/>
              </a:rPr>
              <a:t>-K </a:t>
            </a:r>
            <a:r>
              <a:rPr lang="nl-NL" sz="1800" dirty="0">
                <a:sym typeface="Wingdings" pitchFamily="2" charset="2"/>
              </a:rPr>
              <a:t>environment </a:t>
            </a:r>
          </a:p>
          <a:p>
            <a:pPr marL="342900" indent="-342900">
              <a:spcBef>
                <a:spcPts val="0"/>
              </a:spcBef>
              <a:spcAft>
                <a:spcPts val="600"/>
              </a:spcAft>
              <a:buFont typeface="Arial" pitchFamily="34" charset="0"/>
              <a:buChar char="•"/>
            </a:pPr>
            <a:r>
              <a:rPr lang="nl-NL" sz="1800" b="1" i="1" dirty="0" err="1">
                <a:solidFill>
                  <a:schemeClr val="accent6"/>
                </a:solidFill>
                <a:sym typeface="Wingdings" pitchFamily="2" charset="2"/>
              </a:rPr>
              <a:t>Very</a:t>
            </a:r>
            <a:r>
              <a:rPr lang="nl-NL" sz="1800" b="1" i="1" dirty="0">
                <a:solidFill>
                  <a:schemeClr val="accent6"/>
                </a:solidFill>
                <a:sym typeface="Wingdings" pitchFamily="2" charset="2"/>
              </a:rPr>
              <a:t> </a:t>
            </a:r>
            <a:r>
              <a:rPr lang="nl-NL" sz="1800" b="1" i="1" dirty="0" err="1">
                <a:solidFill>
                  <a:schemeClr val="accent6"/>
                </a:solidFill>
                <a:sym typeface="Wingdings" pitchFamily="2" charset="2"/>
              </a:rPr>
              <a:t>sensitive</a:t>
            </a:r>
            <a:r>
              <a:rPr lang="nl-NL" sz="1800" b="1" i="1" dirty="0">
                <a:solidFill>
                  <a:schemeClr val="accent6"/>
                </a:solidFill>
                <a:sym typeface="Wingdings" pitchFamily="2" charset="2"/>
              </a:rPr>
              <a:t> </a:t>
            </a:r>
            <a:r>
              <a:rPr lang="nl-NL" sz="1800" b="1" dirty="0" err="1">
                <a:solidFill>
                  <a:schemeClr val="accent6"/>
                </a:solidFill>
                <a:sym typeface="Wingdings" pitchFamily="2" charset="2"/>
              </a:rPr>
              <a:t>to</a:t>
            </a:r>
            <a:r>
              <a:rPr lang="nl-NL" sz="1800" b="1" dirty="0">
                <a:solidFill>
                  <a:schemeClr val="accent6"/>
                </a:solidFill>
                <a:sym typeface="Wingdings" pitchFamily="2" charset="2"/>
              </a:rPr>
              <a:t> E/B </a:t>
            </a:r>
            <a:r>
              <a:rPr lang="nl-NL" sz="1800" b="1" dirty="0" err="1">
                <a:solidFill>
                  <a:schemeClr val="accent6"/>
                </a:solidFill>
                <a:sym typeface="Wingdings" pitchFamily="2" charset="2"/>
              </a:rPr>
              <a:t>fields</a:t>
            </a:r>
            <a:endParaRPr lang="nl-NL" sz="1800" b="1" i="1" dirty="0">
              <a:solidFill>
                <a:schemeClr val="accent6"/>
              </a:solidFill>
            </a:endParaRPr>
          </a:p>
          <a:p>
            <a:pPr marL="342900" indent="-342900">
              <a:spcBef>
                <a:spcPts val="0"/>
              </a:spcBef>
              <a:spcAft>
                <a:spcPts val="600"/>
              </a:spcAft>
              <a:buFont typeface="Arial" pitchFamily="34" charset="0"/>
              <a:buChar char="•"/>
            </a:pPr>
            <a:r>
              <a:rPr lang="nl-NL" sz="1800" dirty="0"/>
              <a:t>Small pixels (480 μm), low </a:t>
            </a:r>
            <a:r>
              <a:rPr lang="nl-NL" sz="1800" dirty="0" err="1"/>
              <a:t>thermal</a:t>
            </a:r>
            <a:r>
              <a:rPr lang="nl-NL" sz="1800" dirty="0"/>
              <a:t> </a:t>
            </a:r>
            <a:r>
              <a:rPr lang="nl-NL" sz="1800" dirty="0" err="1"/>
              <a:t>conductance</a:t>
            </a:r>
            <a:r>
              <a:rPr lang="nl-NL" sz="1800" dirty="0"/>
              <a:t> G</a:t>
            </a:r>
          </a:p>
          <a:p>
            <a:pPr>
              <a:spcBef>
                <a:spcPts val="0"/>
              </a:spcBef>
              <a:spcAft>
                <a:spcPts val="600"/>
              </a:spcAft>
            </a:pPr>
            <a:r>
              <a:rPr lang="nl-NL" sz="1800" b="1" dirty="0">
                <a:solidFill>
                  <a:schemeClr val="accent6"/>
                </a:solidFill>
                <a:sym typeface="Wingdings" pitchFamily="2" charset="2"/>
              </a:rPr>
              <a:t>                    </a:t>
            </a:r>
            <a:r>
              <a:rPr lang="nl-NL" sz="1800" dirty="0">
                <a:sym typeface="Wingdings" pitchFamily="2" charset="2"/>
              </a:rPr>
              <a:t> </a:t>
            </a:r>
            <a:r>
              <a:rPr lang="nl-NL" sz="1800" dirty="0" err="1">
                <a:sym typeface="Wingdings" pitchFamily="2" charset="2"/>
              </a:rPr>
              <a:t>trying</a:t>
            </a:r>
            <a:r>
              <a:rPr lang="nl-NL" sz="1800" dirty="0">
                <a:sym typeface="Wingdings" pitchFamily="2" charset="2"/>
              </a:rPr>
              <a:t> </a:t>
            </a:r>
            <a:r>
              <a:rPr lang="nl-NL" sz="1800" dirty="0" err="1">
                <a:sym typeface="Wingdings" pitchFamily="2" charset="2"/>
              </a:rPr>
              <a:t>layout</a:t>
            </a:r>
            <a:r>
              <a:rPr lang="nl-NL" sz="1800" dirty="0">
                <a:sym typeface="Wingdings" pitchFamily="2" charset="2"/>
              </a:rPr>
              <a:t> </a:t>
            </a:r>
            <a:r>
              <a:rPr lang="nl-NL" sz="1800" dirty="0" err="1">
                <a:sym typeface="Wingdings" pitchFamily="2" charset="2"/>
              </a:rPr>
              <a:t>with</a:t>
            </a:r>
            <a:r>
              <a:rPr lang="nl-NL" sz="1800" dirty="0">
                <a:sym typeface="Wingdings" pitchFamily="2" charset="2"/>
              </a:rPr>
              <a:t> ‘long </a:t>
            </a:r>
            <a:r>
              <a:rPr lang="nl-NL" sz="1800" dirty="0" err="1">
                <a:sym typeface="Wingdings" pitchFamily="2" charset="2"/>
              </a:rPr>
              <a:t>thin</a:t>
            </a:r>
            <a:r>
              <a:rPr lang="nl-NL" sz="1800" dirty="0">
                <a:sym typeface="Wingdings" pitchFamily="2" charset="2"/>
              </a:rPr>
              <a:t> </a:t>
            </a:r>
            <a:r>
              <a:rPr lang="nl-NL" sz="1800" dirty="0" err="1">
                <a:sym typeface="Wingdings" pitchFamily="2" charset="2"/>
              </a:rPr>
              <a:t>legs</a:t>
            </a:r>
            <a:r>
              <a:rPr lang="nl-NL" sz="1800" dirty="0">
                <a:sym typeface="Wingdings" pitchFamily="2" charset="2"/>
              </a:rPr>
              <a:t>’</a:t>
            </a:r>
          </a:p>
        </p:txBody>
      </p:sp>
      <p:grpSp>
        <p:nvGrpSpPr>
          <p:cNvPr id="6" name="Group 9"/>
          <p:cNvGrpSpPr>
            <a:grpSpLocks/>
          </p:cNvGrpSpPr>
          <p:nvPr/>
        </p:nvGrpSpPr>
        <p:grpSpPr bwMode="auto">
          <a:xfrm>
            <a:off x="331710" y="1156293"/>
            <a:ext cx="4800600" cy="2519363"/>
            <a:chOff x="0" y="1008"/>
            <a:chExt cx="3024" cy="1587"/>
          </a:xfrm>
        </p:grpSpPr>
        <p:pic>
          <p:nvPicPr>
            <p:cNvPr id="7" name="Picture 10" descr="Bolome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8"/>
              <a:ext cx="3024" cy="15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1"/>
            <p:cNvSpPr>
              <a:spLocks noChangeArrowheads="1"/>
            </p:cNvSpPr>
            <p:nvPr/>
          </p:nvSpPr>
          <p:spPr bwMode="auto">
            <a:xfrm>
              <a:off x="1872" y="1632"/>
              <a:ext cx="768" cy="24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FFFFFF"/>
                </a:solidFill>
              </a:endParaRPr>
            </a:p>
          </p:txBody>
        </p:sp>
        <p:sp>
          <p:nvSpPr>
            <p:cNvPr id="9" name="Rectangle 12"/>
            <p:cNvSpPr>
              <a:spLocks noChangeArrowheads="1"/>
            </p:cNvSpPr>
            <p:nvPr/>
          </p:nvSpPr>
          <p:spPr bwMode="auto">
            <a:xfrm>
              <a:off x="1824" y="1670"/>
              <a:ext cx="69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dirty="0">
                  <a:solidFill>
                    <a:srgbClr val="000000"/>
                  </a:solidFill>
                </a:rPr>
                <a:t>Bolometer</a:t>
              </a:r>
            </a:p>
          </p:txBody>
        </p:sp>
      </p:grpSp>
      <p:grpSp>
        <p:nvGrpSpPr>
          <p:cNvPr id="10" name="Group 9"/>
          <p:cNvGrpSpPr>
            <a:grpSpLocks noChangeAspect="1"/>
          </p:cNvGrpSpPr>
          <p:nvPr/>
        </p:nvGrpSpPr>
        <p:grpSpPr>
          <a:xfrm>
            <a:off x="4569870" y="965788"/>
            <a:ext cx="3096605" cy="2419567"/>
            <a:chOff x="245880" y="693534"/>
            <a:chExt cx="6269220" cy="4898530"/>
          </a:xfrm>
        </p:grpSpPr>
        <p:sp>
          <p:nvSpPr>
            <p:cNvPr id="11" name="TextBox 10"/>
            <p:cNvSpPr txBox="1"/>
            <p:nvPr/>
          </p:nvSpPr>
          <p:spPr>
            <a:xfrm>
              <a:off x="3917072" y="2789100"/>
              <a:ext cx="386861" cy="276999"/>
            </a:xfrm>
            <a:prstGeom prst="rect">
              <a:avLst/>
            </a:prstGeom>
            <a:noFill/>
          </p:spPr>
          <p:txBody>
            <a:bodyPr wrap="square" rtlCol="0">
              <a:spAutoFit/>
            </a:bodyPr>
            <a:lstStyle/>
            <a:p>
              <a:r>
                <a:rPr lang="en-GB" sz="1200" b="1" i="1" dirty="0">
                  <a:solidFill>
                    <a:srgbClr val="333333"/>
                  </a:solidFill>
                </a:rPr>
                <a:t>G</a:t>
              </a:r>
            </a:p>
          </p:txBody>
        </p:sp>
        <p:pic>
          <p:nvPicPr>
            <p:cNvPr id="12" name="Picture 4" descr="http://www.superconductors.org/ybcodro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80" y="693534"/>
              <a:ext cx="6269220" cy="4898530"/>
            </a:xfrm>
            <a:prstGeom prst="rect">
              <a:avLst/>
            </a:prstGeom>
            <a:solidFill>
              <a:schemeClr val="bg1"/>
            </a:solidFill>
          </p:spPr>
        </p:pic>
        <p:sp>
          <p:nvSpPr>
            <p:cNvPr id="13" name="Rectangle 12"/>
            <p:cNvSpPr/>
            <p:nvPr/>
          </p:nvSpPr>
          <p:spPr bwMode="auto">
            <a:xfrm>
              <a:off x="847725" y="4985813"/>
              <a:ext cx="5276850" cy="198915"/>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000">
                <a:solidFill>
                  <a:srgbClr val="FFFFFF"/>
                </a:solidFill>
              </a:endParaRPr>
            </a:p>
          </p:txBody>
        </p:sp>
        <p:sp>
          <p:nvSpPr>
            <p:cNvPr id="14" name="Rectangle 13"/>
            <p:cNvSpPr/>
            <p:nvPr/>
          </p:nvSpPr>
          <p:spPr bwMode="auto">
            <a:xfrm>
              <a:off x="719137" y="715982"/>
              <a:ext cx="257175" cy="452938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000">
                <a:solidFill>
                  <a:srgbClr val="FFFFFF"/>
                </a:solidFill>
              </a:endParaRPr>
            </a:p>
          </p:txBody>
        </p:sp>
        <p:sp>
          <p:nvSpPr>
            <p:cNvPr id="15" name="Rectangle 14"/>
            <p:cNvSpPr/>
            <p:nvPr/>
          </p:nvSpPr>
          <p:spPr bwMode="auto">
            <a:xfrm>
              <a:off x="2352675" y="1429553"/>
              <a:ext cx="1686176" cy="5611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000">
                <a:solidFill>
                  <a:srgbClr val="FFFFFF"/>
                </a:solidFill>
              </a:endParaRPr>
            </a:p>
          </p:txBody>
        </p:sp>
      </p:grpSp>
      <p:pic>
        <p:nvPicPr>
          <p:cNvPr id="16"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2238" y="3422641"/>
            <a:ext cx="3228482" cy="22097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Oval 16"/>
          <p:cNvSpPr/>
          <p:nvPr/>
        </p:nvSpPr>
        <p:spPr bwMode="auto">
          <a:xfrm>
            <a:off x="6026930" y="1693263"/>
            <a:ext cx="356282" cy="1163933"/>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000">
              <a:solidFill>
                <a:srgbClr val="FFFFFF"/>
              </a:solidFill>
            </a:endParaRPr>
          </a:p>
        </p:txBody>
      </p:sp>
      <p:pic>
        <p:nvPicPr>
          <p:cNvPr id="18" name="Picture 2" descr="C:\Users\pjotr\Pictures\Astronomy\human hair 200 times magnifie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073756">
            <a:off x="6645748" y="3570803"/>
            <a:ext cx="3684455" cy="59050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8835" y="4931265"/>
            <a:ext cx="1817536" cy="1362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Arrow Connector 19"/>
          <p:cNvCxnSpPr>
            <a:stCxn id="17" idx="3"/>
          </p:cNvCxnSpPr>
          <p:nvPr/>
        </p:nvCxnSpPr>
        <p:spPr bwMode="auto">
          <a:xfrm flipH="1" flipV="1">
            <a:off x="3019426" y="2415974"/>
            <a:ext cx="3059680" cy="270768"/>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sp>
        <p:nvSpPr>
          <p:cNvPr id="21" name="TextBox 20"/>
          <p:cNvSpPr txBox="1"/>
          <p:nvPr/>
        </p:nvSpPr>
        <p:spPr>
          <a:xfrm>
            <a:off x="4076612" y="2836624"/>
            <a:ext cx="614654" cy="307777"/>
          </a:xfrm>
          <a:prstGeom prst="rect">
            <a:avLst/>
          </a:prstGeom>
          <a:noFill/>
        </p:spPr>
        <p:txBody>
          <a:bodyPr wrap="square" rtlCol="0">
            <a:spAutoFit/>
          </a:bodyPr>
          <a:lstStyle/>
          <a:p>
            <a:r>
              <a:rPr lang="en-GB" sz="1400" i="1" dirty="0">
                <a:solidFill>
                  <a:srgbClr val="DADADA">
                    <a:lumMod val="10000"/>
                  </a:srgbClr>
                </a:solidFill>
              </a:rPr>
              <a:t>- G</a:t>
            </a:r>
          </a:p>
        </p:txBody>
      </p:sp>
      <p:sp>
        <p:nvSpPr>
          <p:cNvPr id="22" name="TextBox 21"/>
          <p:cNvSpPr txBox="1"/>
          <p:nvPr/>
        </p:nvSpPr>
        <p:spPr>
          <a:xfrm>
            <a:off x="4803630" y="3031049"/>
            <a:ext cx="2862845" cy="338554"/>
          </a:xfrm>
          <a:prstGeom prst="rect">
            <a:avLst/>
          </a:prstGeom>
          <a:solidFill>
            <a:schemeClr val="bg1"/>
          </a:solidFill>
        </p:spPr>
        <p:txBody>
          <a:bodyPr wrap="square" rtlCol="0">
            <a:spAutoFit/>
          </a:bodyPr>
          <a:lstStyle/>
          <a:p>
            <a:pPr algn="r"/>
            <a:r>
              <a:rPr lang="en-GB" sz="1600" dirty="0">
                <a:solidFill>
                  <a:srgbClr val="DADADA">
                    <a:lumMod val="10000"/>
                  </a:srgbClr>
                </a:solidFill>
              </a:rPr>
              <a:t>Temperature </a:t>
            </a:r>
            <a:r>
              <a:rPr lang="en-GB" sz="1600" dirty="0">
                <a:solidFill>
                  <a:srgbClr val="DADADA">
                    <a:lumMod val="10000"/>
                  </a:srgbClr>
                </a:solidFill>
                <a:sym typeface="Wingdings" pitchFamily="2" charset="2"/>
              </a:rPr>
              <a:t> </a:t>
            </a:r>
            <a:r>
              <a:rPr lang="en-GB" sz="1200" dirty="0">
                <a:solidFill>
                  <a:srgbClr val="DADADA">
                    <a:lumMod val="10000"/>
                  </a:srgbClr>
                </a:solidFill>
                <a:sym typeface="Wingdings" pitchFamily="2" charset="2"/>
              </a:rPr>
              <a:t>(~50 </a:t>
            </a:r>
            <a:r>
              <a:rPr lang="en-GB" sz="1200" dirty="0" err="1">
                <a:solidFill>
                  <a:srgbClr val="DADADA">
                    <a:lumMod val="10000"/>
                  </a:srgbClr>
                </a:solidFill>
                <a:sym typeface="Wingdings" pitchFamily="2" charset="2"/>
              </a:rPr>
              <a:t>milli</a:t>
            </a:r>
            <a:r>
              <a:rPr lang="en-GB" sz="1200" dirty="0">
                <a:solidFill>
                  <a:srgbClr val="DADADA">
                    <a:lumMod val="10000"/>
                  </a:srgbClr>
                </a:solidFill>
                <a:sym typeface="Wingdings" pitchFamily="2" charset="2"/>
              </a:rPr>
              <a:t>-K)</a:t>
            </a:r>
            <a:endParaRPr lang="en-GB" sz="1200" dirty="0">
              <a:solidFill>
                <a:srgbClr val="DADADA">
                  <a:lumMod val="10000"/>
                </a:srgbClr>
              </a:solidFill>
            </a:endParaRPr>
          </a:p>
        </p:txBody>
      </p:sp>
      <p:sp>
        <p:nvSpPr>
          <p:cNvPr id="23" name="TextBox 22"/>
          <p:cNvSpPr txBox="1"/>
          <p:nvPr/>
        </p:nvSpPr>
        <p:spPr>
          <a:xfrm rot="16200000">
            <a:off x="3967116" y="1589296"/>
            <a:ext cx="1585570" cy="338554"/>
          </a:xfrm>
          <a:prstGeom prst="rect">
            <a:avLst/>
          </a:prstGeom>
          <a:solidFill>
            <a:schemeClr val="bg1"/>
          </a:solidFill>
        </p:spPr>
        <p:txBody>
          <a:bodyPr wrap="square" rtlCol="0">
            <a:spAutoFit/>
          </a:bodyPr>
          <a:lstStyle/>
          <a:p>
            <a:pPr algn="r"/>
            <a:r>
              <a:rPr lang="en-GB" sz="1600" dirty="0">
                <a:solidFill>
                  <a:srgbClr val="DADADA">
                    <a:lumMod val="10000"/>
                  </a:srgbClr>
                </a:solidFill>
              </a:rPr>
              <a:t>Resistance</a:t>
            </a:r>
            <a:r>
              <a:rPr lang="en-GB" sz="1600" dirty="0">
                <a:solidFill>
                  <a:srgbClr val="DADADA">
                    <a:lumMod val="10000"/>
                  </a:srgbClr>
                </a:solidFill>
                <a:sym typeface="Wingdings" pitchFamily="2" charset="2"/>
              </a:rPr>
              <a:t></a:t>
            </a:r>
            <a:endParaRPr lang="en-GB" sz="1600" dirty="0">
              <a:solidFill>
                <a:srgbClr val="DADADA">
                  <a:lumMod val="10000"/>
                </a:srgbClr>
              </a:solidFill>
            </a:endParaRPr>
          </a:p>
        </p:txBody>
      </p:sp>
      <p:sp>
        <p:nvSpPr>
          <p:cNvPr id="58" name="TextBox 57"/>
          <p:cNvSpPr txBox="1"/>
          <p:nvPr/>
        </p:nvSpPr>
        <p:spPr>
          <a:xfrm rot="17982882">
            <a:off x="7969111" y="3191330"/>
            <a:ext cx="1585391" cy="307777"/>
          </a:xfrm>
          <a:prstGeom prst="rect">
            <a:avLst/>
          </a:prstGeom>
          <a:noFill/>
        </p:spPr>
        <p:txBody>
          <a:bodyPr wrap="square" rtlCol="0">
            <a:spAutoFit/>
          </a:bodyPr>
          <a:lstStyle/>
          <a:p>
            <a:r>
              <a:rPr lang="en-GB" sz="1400" b="1" i="1" dirty="0"/>
              <a:t>human hair</a:t>
            </a:r>
          </a:p>
        </p:txBody>
      </p:sp>
      <p:sp>
        <p:nvSpPr>
          <p:cNvPr id="25" name="Oval 24">
            <a:extLst>
              <a:ext uri="{FF2B5EF4-FFF2-40B4-BE49-F238E27FC236}">
                <a16:creationId xmlns:a16="http://schemas.microsoft.com/office/drawing/2014/main" id="{59F51C59-8533-42AE-9606-E5039E8530C7}"/>
              </a:ext>
            </a:extLst>
          </p:cNvPr>
          <p:cNvSpPr/>
          <p:nvPr/>
        </p:nvSpPr>
        <p:spPr bwMode="auto">
          <a:xfrm>
            <a:off x="365544" y="4931265"/>
            <a:ext cx="1623894" cy="456282"/>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Verdana" pitchFamily="34" charset="0"/>
            </a:endParaRPr>
          </a:p>
        </p:txBody>
      </p:sp>
      <p:sp>
        <p:nvSpPr>
          <p:cNvPr id="26" name="Oval 25">
            <a:extLst>
              <a:ext uri="{FF2B5EF4-FFF2-40B4-BE49-F238E27FC236}">
                <a16:creationId xmlns:a16="http://schemas.microsoft.com/office/drawing/2014/main" id="{8FA4121A-0E23-4456-87A3-07D27B6BCA17}"/>
              </a:ext>
            </a:extLst>
          </p:cNvPr>
          <p:cNvSpPr/>
          <p:nvPr/>
        </p:nvSpPr>
        <p:spPr bwMode="auto">
          <a:xfrm>
            <a:off x="429521" y="5267282"/>
            <a:ext cx="3901101" cy="456282"/>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2540412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l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388" y="2808900"/>
            <a:ext cx="2188031" cy="1750425"/>
          </a:xfrm>
          <a:prstGeom prst="rect">
            <a:avLst/>
          </a:prstGeom>
        </p:spPr>
      </p:pic>
      <p:sp>
        <p:nvSpPr>
          <p:cNvPr id="2" name="Title 1"/>
          <p:cNvSpPr>
            <a:spLocks noGrp="1"/>
          </p:cNvSpPr>
          <p:nvPr>
            <p:ph type="title"/>
          </p:nvPr>
        </p:nvSpPr>
        <p:spPr/>
        <p:txBody>
          <a:bodyPr/>
          <a:lstStyle/>
          <a:p>
            <a:r>
              <a:rPr lang="en-US" dirty="0"/>
              <a:t>TES NEP – SAFARI goal is within reach! </a:t>
            </a:r>
          </a:p>
        </p:txBody>
      </p:sp>
      <p:sp>
        <p:nvSpPr>
          <p:cNvPr id="10" name="Content Placeholder 9"/>
          <p:cNvSpPr>
            <a:spLocks noGrp="1"/>
          </p:cNvSpPr>
          <p:nvPr>
            <p:ph idx="1"/>
          </p:nvPr>
        </p:nvSpPr>
        <p:spPr>
          <a:xfrm>
            <a:off x="179512" y="1124744"/>
            <a:ext cx="8732756" cy="1236412"/>
          </a:xfrm>
        </p:spPr>
        <p:txBody>
          <a:bodyPr/>
          <a:lstStyle/>
          <a:p>
            <a:r>
              <a:rPr lang="en-US" sz="1800" dirty="0">
                <a:sym typeface="Wingdings" panose="05000000000000000000" pitchFamily="2" charset="2"/>
              </a:rPr>
              <a:t>SAFARI </a:t>
            </a:r>
            <a:r>
              <a:rPr lang="en-US" sz="1800" i="1" dirty="0">
                <a:solidFill>
                  <a:schemeClr val="accent6"/>
                </a:solidFill>
                <a:sym typeface="Wingdings" panose="05000000000000000000" pitchFamily="2" charset="2"/>
              </a:rPr>
              <a:t>requirement</a:t>
            </a:r>
            <a:r>
              <a:rPr lang="en-US" sz="1800" dirty="0">
                <a:sym typeface="Wingdings" panose="05000000000000000000" pitchFamily="2" charset="2"/>
              </a:rPr>
              <a:t>: ~2x10</a:t>
            </a:r>
            <a:r>
              <a:rPr lang="en-US" sz="1800" baseline="30000" dirty="0">
                <a:sym typeface="Wingdings" panose="05000000000000000000" pitchFamily="2" charset="2"/>
              </a:rPr>
              <a:t>-19</a:t>
            </a:r>
            <a:r>
              <a:rPr lang="en-US" sz="1800" dirty="0">
                <a:sym typeface="Wingdings" panose="05000000000000000000" pitchFamily="2" charset="2"/>
              </a:rPr>
              <a:t> W/√Hz</a:t>
            </a:r>
          </a:p>
          <a:p>
            <a:r>
              <a:rPr lang="en-US" sz="1800" dirty="0"/>
              <a:t>Ongoing TES research: achieve best possible device layout</a:t>
            </a:r>
          </a:p>
          <a:p>
            <a:pPr lvl="1"/>
            <a:r>
              <a:rPr lang="en-US" sz="1600" dirty="0"/>
              <a:t>Working towards larger array sizes</a:t>
            </a:r>
          </a:p>
          <a:p>
            <a:pPr lvl="1"/>
            <a:r>
              <a:rPr lang="en-US" sz="1600" dirty="0"/>
              <a:t>Production process</a:t>
            </a:r>
          </a:p>
          <a:p>
            <a:pPr lvl="1"/>
            <a:r>
              <a:rPr lang="en-US" sz="1600" dirty="0"/>
              <a:t>Optical characterization</a:t>
            </a:r>
          </a:p>
        </p:txBody>
      </p:sp>
      <p:sp>
        <p:nvSpPr>
          <p:cNvPr id="3" name="Footer Placeholder 2"/>
          <p:cNvSpPr>
            <a:spLocks noGrp="1"/>
          </p:cNvSpPr>
          <p:nvPr>
            <p:ph type="ftr" sz="quarter" idx="10"/>
          </p:nvPr>
        </p:nvSpPr>
        <p:spPr/>
        <p:txBody>
          <a:bodyPr/>
          <a:lstStyle/>
          <a:p>
            <a:pPr>
              <a:defRPr/>
            </a:pPr>
            <a:r>
              <a:rPr lang="en-US"/>
              <a:t>The SPICA infrared space observatory - P. Roelfsema - Ithaca/June/2017</a:t>
            </a:r>
          </a:p>
        </p:txBody>
      </p:sp>
      <p:sp>
        <p:nvSpPr>
          <p:cNvPr id="4" name="Slide Number Placeholder 3"/>
          <p:cNvSpPr>
            <a:spLocks noGrp="1"/>
          </p:cNvSpPr>
          <p:nvPr>
            <p:ph type="sldNum" sz="quarter" idx="11"/>
          </p:nvPr>
        </p:nvSpPr>
        <p:spPr/>
        <p:txBody>
          <a:bodyPr/>
          <a:lstStyle/>
          <a:p>
            <a:pPr>
              <a:defRPr/>
            </a:pPr>
            <a:fld id="{8BCABF69-FC49-4461-8924-F868E5F175FE}" type="slidenum">
              <a:rPr lang="en-US" smtClean="0"/>
              <a:pPr>
                <a:defRPr/>
              </a:pPr>
              <a:t>23</a:t>
            </a:fld>
            <a:endParaRPr lang="en-US"/>
          </a:p>
        </p:txBody>
      </p:sp>
      <p:pic>
        <p:nvPicPr>
          <p:cNvPr id="6" name="Picture 5"/>
          <p:cNvPicPr>
            <a:picLocks noChangeAspect="1"/>
          </p:cNvPicPr>
          <p:nvPr/>
        </p:nvPicPr>
        <p:blipFill>
          <a:blip r:embed="rId3"/>
          <a:stretch>
            <a:fillRect/>
          </a:stretch>
        </p:blipFill>
        <p:spPr>
          <a:xfrm>
            <a:off x="1320707" y="4258994"/>
            <a:ext cx="2093424" cy="1893115"/>
          </a:xfrm>
          <a:prstGeom prst="rect">
            <a:avLst/>
          </a:prstGeom>
        </p:spPr>
      </p:pic>
      <p:pic>
        <p:nvPicPr>
          <p:cNvPr id="9" name="Picture 8"/>
          <p:cNvPicPr>
            <a:picLocks noChangeAspect="1"/>
          </p:cNvPicPr>
          <p:nvPr/>
        </p:nvPicPr>
        <p:blipFill>
          <a:blip r:embed="rId4"/>
          <a:stretch>
            <a:fillRect/>
          </a:stretch>
        </p:blipFill>
        <p:spPr>
          <a:xfrm>
            <a:off x="3470613" y="2304790"/>
            <a:ext cx="5619367" cy="3908408"/>
          </a:xfrm>
          <a:prstGeom prst="rect">
            <a:avLst/>
          </a:prstGeom>
        </p:spPr>
      </p:pic>
      <p:sp>
        <p:nvSpPr>
          <p:cNvPr id="5" name="Oval 4"/>
          <p:cNvSpPr/>
          <p:nvPr/>
        </p:nvSpPr>
        <p:spPr bwMode="auto">
          <a:xfrm>
            <a:off x="4307306" y="3675094"/>
            <a:ext cx="1167063" cy="37145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272490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209492" y="4325221"/>
            <a:ext cx="2527300" cy="2197100"/>
          </a:xfrm>
          <a:prstGeom prst="rect">
            <a:avLst/>
          </a:prstGeom>
        </p:spPr>
      </p:pic>
      <p:pic>
        <p:nvPicPr>
          <p:cNvPr id="8" name="Picture 7"/>
          <p:cNvPicPr>
            <a:picLocks noChangeAspect="1"/>
          </p:cNvPicPr>
          <p:nvPr/>
        </p:nvPicPr>
        <p:blipFill>
          <a:blip r:embed="rId3"/>
          <a:stretch>
            <a:fillRect/>
          </a:stretch>
        </p:blipFill>
        <p:spPr>
          <a:xfrm>
            <a:off x="1869134" y="4363576"/>
            <a:ext cx="3314700" cy="2171700"/>
          </a:xfrm>
          <a:prstGeom prst="rect">
            <a:avLst/>
          </a:prstGeom>
        </p:spPr>
      </p:pic>
      <p:pic>
        <p:nvPicPr>
          <p:cNvPr id="6" name="Picture 7" descr="G:\SAFARI\Plan D\M5\Pictures\1Flamda detector module.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7315199" y="1053029"/>
            <a:ext cx="1716397" cy="114829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Detectors: integrated TES/grating modules</a:t>
            </a:r>
          </a:p>
        </p:txBody>
      </p:sp>
      <p:sp>
        <p:nvSpPr>
          <p:cNvPr id="4" name="Footer Placeholder 3"/>
          <p:cNvSpPr>
            <a:spLocks noGrp="1"/>
          </p:cNvSpPr>
          <p:nvPr>
            <p:ph type="ftr" sz="quarter" idx="10"/>
          </p:nvPr>
        </p:nvSpPr>
        <p:spPr/>
        <p:txBody>
          <a:bodyPr/>
          <a:lstStyle/>
          <a:p>
            <a:pPr>
              <a:defRPr/>
            </a:pPr>
            <a:r>
              <a:rPr lang="en-US"/>
              <a:t>The SPICA infrared space observatory - P. Roelfsema - Ithaca/June/2017</a:t>
            </a:r>
            <a:endParaRPr lang="en-US" dirty="0"/>
          </a:p>
        </p:txBody>
      </p:sp>
      <p:sp>
        <p:nvSpPr>
          <p:cNvPr id="5" name="Slide Number Placeholder 4"/>
          <p:cNvSpPr>
            <a:spLocks noGrp="1"/>
          </p:cNvSpPr>
          <p:nvPr>
            <p:ph type="sldNum" sz="quarter" idx="11"/>
          </p:nvPr>
        </p:nvSpPr>
        <p:spPr/>
        <p:txBody>
          <a:bodyPr/>
          <a:lstStyle/>
          <a:p>
            <a:pPr>
              <a:defRPr/>
            </a:pPr>
            <a:fld id="{6B04ACD0-9CA4-495C-8459-966B8D246C55}" type="slidenum">
              <a:rPr lang="en-US" smtClean="0"/>
              <a:pPr>
                <a:defRPr/>
              </a:pPr>
              <a:t>24</a:t>
            </a:fld>
            <a:endParaRPr lang="en-US" dirty="0"/>
          </a:p>
        </p:txBody>
      </p:sp>
      <p:pic>
        <p:nvPicPr>
          <p:cNvPr id="7" name="Picture 6" descr="G:\SAFARI\Plan D\M5\Pictures\1Flamda grating module.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8909" y="2539272"/>
            <a:ext cx="2092688" cy="2048163"/>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0" name="Straight Connector 9"/>
          <p:cNvCxnSpPr/>
          <p:nvPr/>
        </p:nvCxnSpPr>
        <p:spPr bwMode="auto">
          <a:xfrm>
            <a:off x="7490129" y="1960474"/>
            <a:ext cx="249353" cy="1221638"/>
          </a:xfrm>
          <a:prstGeom prst="line">
            <a:avLst/>
          </a:prstGeom>
          <a:solidFill>
            <a:schemeClr val="accent1"/>
          </a:solidFill>
          <a:ln w="25400" cap="flat" cmpd="sng" algn="ctr">
            <a:solidFill>
              <a:schemeClr val="accent6">
                <a:lumMod val="60000"/>
                <a:lumOff val="40000"/>
              </a:schemeClr>
            </a:solidFill>
            <a:prstDash val="solid"/>
            <a:round/>
            <a:headEnd type="none" w="med" len="med"/>
            <a:tailEnd type="none" w="med" len="med"/>
          </a:ln>
          <a:effectLst/>
        </p:spPr>
      </p:cxnSp>
      <p:cxnSp>
        <p:nvCxnSpPr>
          <p:cNvPr id="12" name="Straight Connector 11"/>
          <p:cNvCxnSpPr/>
          <p:nvPr/>
        </p:nvCxnSpPr>
        <p:spPr bwMode="auto">
          <a:xfrm flipH="1">
            <a:off x="8712201" y="1960474"/>
            <a:ext cx="124561" cy="1382572"/>
          </a:xfrm>
          <a:prstGeom prst="line">
            <a:avLst/>
          </a:prstGeom>
          <a:solidFill>
            <a:schemeClr val="accent1"/>
          </a:solidFill>
          <a:ln w="25400" cap="flat" cmpd="sng" algn="ctr">
            <a:solidFill>
              <a:schemeClr val="accent6">
                <a:lumMod val="60000"/>
                <a:lumOff val="40000"/>
              </a:schemeClr>
            </a:solidFill>
            <a:prstDash val="solid"/>
            <a:round/>
            <a:headEnd type="none" w="med" len="med"/>
            <a:tailEnd type="none" w="med" len="med"/>
          </a:ln>
          <a:effectLst/>
        </p:spPr>
      </p:cxnSp>
      <p:sp>
        <p:nvSpPr>
          <p:cNvPr id="3" name="Content Placeholder 2"/>
          <p:cNvSpPr>
            <a:spLocks noGrp="1"/>
          </p:cNvSpPr>
          <p:nvPr>
            <p:ph idx="1"/>
          </p:nvPr>
        </p:nvSpPr>
        <p:spPr/>
        <p:txBody>
          <a:bodyPr/>
          <a:lstStyle/>
          <a:p>
            <a:r>
              <a:rPr lang="en-GB" dirty="0"/>
              <a:t>Linear TES arrays with FDM readout</a:t>
            </a:r>
          </a:p>
          <a:p>
            <a:pPr lvl="1"/>
            <a:r>
              <a:rPr lang="en-US" sz="1800" dirty="0">
                <a:sym typeface="Wingdings" panose="05000000000000000000" pitchFamily="2" charset="2"/>
              </a:rPr>
              <a:t>Detector at </a:t>
            </a:r>
            <a:r>
              <a:rPr lang="en-GB" sz="1800" dirty="0">
                <a:sym typeface="Wingdings" panose="05000000000000000000" pitchFamily="2" charset="2"/>
              </a:rPr>
              <a:t>1.5 F</a:t>
            </a:r>
            <a:r>
              <a:rPr lang="el-GR" sz="1800" dirty="0">
                <a:sym typeface="Wingdings" panose="05000000000000000000" pitchFamily="2" charset="2"/>
              </a:rPr>
              <a:t>λ</a:t>
            </a:r>
            <a:r>
              <a:rPr lang="en-US" sz="1800" dirty="0">
                <a:sym typeface="Wingdings" panose="05000000000000000000" pitchFamily="2" charset="2"/>
              </a:rPr>
              <a:t> separation in spectral domain</a:t>
            </a:r>
            <a:endParaRPr lang="en-GB" sz="1800" dirty="0">
              <a:sym typeface="Wingdings" panose="05000000000000000000" pitchFamily="2" charset="2"/>
            </a:endParaRPr>
          </a:p>
          <a:p>
            <a:pPr lvl="1"/>
            <a:r>
              <a:rPr lang="en-GB" sz="1800" dirty="0"/>
              <a:t>Profit from </a:t>
            </a:r>
            <a:r>
              <a:rPr lang="en-GB" sz="1800" b="1" dirty="0">
                <a:solidFill>
                  <a:schemeClr val="accent6"/>
                </a:solidFill>
              </a:rPr>
              <a:t>already achieved </a:t>
            </a:r>
            <a:r>
              <a:rPr lang="en-GB" sz="1800" dirty="0"/>
              <a:t>TES/FDM </a:t>
            </a:r>
            <a:r>
              <a:rPr lang="en-GB" sz="1800" b="1" dirty="0">
                <a:solidFill>
                  <a:schemeClr val="accent6"/>
                </a:solidFill>
              </a:rPr>
              <a:t>performance</a:t>
            </a:r>
          </a:p>
          <a:p>
            <a:pPr lvl="2"/>
            <a:r>
              <a:rPr lang="en-GB" sz="1600" dirty="0"/>
              <a:t>Further TES improvement will give </a:t>
            </a:r>
            <a:r>
              <a:rPr lang="en-GB" sz="1600" b="1" dirty="0">
                <a:solidFill>
                  <a:schemeClr val="accent6"/>
                </a:solidFill>
              </a:rPr>
              <a:t>still</a:t>
            </a:r>
            <a:r>
              <a:rPr lang="en-GB" sz="1600" dirty="0">
                <a:solidFill>
                  <a:schemeClr val="accent6"/>
                </a:solidFill>
              </a:rPr>
              <a:t> </a:t>
            </a:r>
            <a:r>
              <a:rPr lang="en-GB" sz="1600" b="1" dirty="0">
                <a:solidFill>
                  <a:schemeClr val="accent6"/>
                </a:solidFill>
              </a:rPr>
              <a:t>better sensitivity</a:t>
            </a:r>
          </a:p>
          <a:p>
            <a:pPr marL="457200" lvl="1" indent="0">
              <a:buNone/>
            </a:pPr>
            <a:endParaRPr lang="en-GB" sz="1800" dirty="0">
              <a:sym typeface="Wingdings" panose="05000000000000000000" pitchFamily="2" charset="2"/>
            </a:endParaRPr>
          </a:p>
          <a:p>
            <a:pPr indent="-285750"/>
            <a:r>
              <a:rPr lang="en-GB" sz="1800" dirty="0">
                <a:sym typeface="Wingdings" panose="05000000000000000000" pitchFamily="2" charset="2"/>
              </a:rPr>
              <a:t>Integrated FPA/Grating unit</a:t>
            </a:r>
          </a:p>
          <a:p>
            <a:pPr lvl="1"/>
            <a:r>
              <a:rPr lang="en-GB" sz="1800" dirty="0">
                <a:sym typeface="Wingdings" panose="05000000000000000000" pitchFamily="2" charset="2"/>
              </a:rPr>
              <a:t>Grating optics at 1.7K</a:t>
            </a:r>
          </a:p>
          <a:p>
            <a:pPr lvl="1"/>
            <a:r>
              <a:rPr lang="en-GB" sz="1800" b="1" dirty="0">
                <a:solidFill>
                  <a:schemeClr val="accent6"/>
                </a:solidFill>
                <a:sym typeface="Wingdings" panose="05000000000000000000" pitchFamily="2" charset="2"/>
              </a:rPr>
              <a:t>Shielding integrated </a:t>
            </a:r>
            <a:r>
              <a:rPr lang="en-GB" sz="1800" dirty="0">
                <a:sym typeface="Wingdings" panose="05000000000000000000" pitchFamily="2" charset="2"/>
              </a:rPr>
              <a:t>in structure</a:t>
            </a:r>
          </a:p>
          <a:p>
            <a:pPr lvl="2"/>
            <a:r>
              <a:rPr lang="en-GB" sz="1600" dirty="0">
                <a:sym typeface="Wingdings" panose="05000000000000000000" pitchFamily="2" charset="2"/>
              </a:rPr>
              <a:t>Builds on SAFARI/FTS development</a:t>
            </a:r>
          </a:p>
          <a:p>
            <a:pPr lvl="1"/>
            <a:r>
              <a:rPr lang="en-GB" sz="1800" dirty="0">
                <a:sym typeface="Wingdings" panose="05000000000000000000" pitchFamily="2" charset="2"/>
              </a:rPr>
              <a:t>Detector modules suspended inside at 50mk</a:t>
            </a:r>
          </a:p>
          <a:p>
            <a:pPr lvl="1"/>
            <a:endParaRPr lang="en-GB" sz="1800" dirty="0">
              <a:sym typeface="Wingdings" panose="05000000000000000000" pitchFamily="2" charset="2"/>
            </a:endParaRPr>
          </a:p>
        </p:txBody>
      </p:sp>
    </p:spTree>
    <p:extLst>
      <p:ext uri="{BB962C8B-B14F-4D97-AF65-F5344CB8AC3E}">
        <p14:creationId xmlns:p14="http://schemas.microsoft.com/office/powerpoint/2010/main" val="320378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58" y="260350"/>
            <a:ext cx="8785225" cy="706438"/>
          </a:xfrm>
        </p:spPr>
        <p:txBody>
          <a:bodyPr/>
          <a:lstStyle/>
          <a:p>
            <a:r>
              <a:rPr lang="en-GB" dirty="0"/>
              <a:t>High Resolution - Martin-Puplett interferometer</a:t>
            </a:r>
          </a:p>
        </p:txBody>
      </p:sp>
      <p:sp>
        <p:nvSpPr>
          <p:cNvPr id="3" name="Content Placeholder 2"/>
          <p:cNvSpPr>
            <a:spLocks noGrp="1"/>
          </p:cNvSpPr>
          <p:nvPr>
            <p:ph idx="1"/>
          </p:nvPr>
        </p:nvSpPr>
        <p:spPr>
          <a:xfrm>
            <a:off x="179512" y="1124744"/>
            <a:ext cx="6824192" cy="2414325"/>
          </a:xfrm>
        </p:spPr>
        <p:txBody>
          <a:bodyPr/>
          <a:lstStyle/>
          <a:p>
            <a:r>
              <a:rPr lang="en-GB" sz="1800" dirty="0"/>
              <a:t>Mechanism as in original SAFARI concept</a:t>
            </a:r>
          </a:p>
          <a:p>
            <a:r>
              <a:rPr lang="en-GB" sz="1800" dirty="0"/>
              <a:t>Sensitivity factor of ~2 below R=300 mode</a:t>
            </a:r>
          </a:p>
          <a:p>
            <a:r>
              <a:rPr lang="en-GB" sz="1800" dirty="0"/>
              <a:t>Compact layout achieves R~11000-2000</a:t>
            </a:r>
          </a:p>
        </p:txBody>
      </p:sp>
      <p:sp>
        <p:nvSpPr>
          <p:cNvPr id="4" name="Footer Placeholder 3"/>
          <p:cNvSpPr>
            <a:spLocks noGrp="1"/>
          </p:cNvSpPr>
          <p:nvPr>
            <p:ph type="ftr" sz="quarter" idx="10"/>
          </p:nvPr>
        </p:nvSpPr>
        <p:spPr/>
        <p:txBody>
          <a:bodyPr/>
          <a:lstStyle/>
          <a:p>
            <a:pPr>
              <a:defRPr/>
            </a:pPr>
            <a:r>
              <a:rPr lang="en-US"/>
              <a:t>The SPICA infrared space observatory - P. Roelfsema - Ithaca/June/2017</a:t>
            </a:r>
            <a:endParaRPr lang="en-US" dirty="0"/>
          </a:p>
        </p:txBody>
      </p:sp>
      <p:sp>
        <p:nvSpPr>
          <p:cNvPr id="5" name="Slide Number Placeholder 4"/>
          <p:cNvSpPr>
            <a:spLocks noGrp="1"/>
          </p:cNvSpPr>
          <p:nvPr>
            <p:ph type="sldNum" sz="quarter" idx="11"/>
          </p:nvPr>
        </p:nvSpPr>
        <p:spPr/>
        <p:txBody>
          <a:bodyPr/>
          <a:lstStyle/>
          <a:p>
            <a:pPr>
              <a:defRPr/>
            </a:pPr>
            <a:fld id="{6B04ACD0-9CA4-495C-8459-966B8D246C55}" type="slidenum">
              <a:rPr lang="en-US" smtClean="0"/>
              <a:pPr>
                <a:defRPr/>
              </a:pPr>
              <a:t>25</a:t>
            </a:fld>
            <a:endParaRPr lang="en-US"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279" y="2217956"/>
            <a:ext cx="1973271" cy="2109235"/>
          </a:xfrm>
          <a:prstGeom prst="rect">
            <a:avLst/>
          </a:prstGeom>
          <a:solidFill>
            <a:schemeClr val="bg1"/>
          </a:solidFill>
          <a:ln>
            <a:noFill/>
          </a:ln>
          <a:effectLst/>
        </p:spPr>
      </p:pic>
      <p:pic>
        <p:nvPicPr>
          <p:cNvPr id="1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331" y="4459053"/>
            <a:ext cx="2904785" cy="16006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7"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331" y="4460656"/>
            <a:ext cx="2904785" cy="16006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331" y="4459052"/>
            <a:ext cx="2904785" cy="16006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9"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4331" y="4459051"/>
            <a:ext cx="2904785" cy="16006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4331" y="4459050"/>
            <a:ext cx="2904785" cy="16006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Picture 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6907" y="4461156"/>
            <a:ext cx="1461857" cy="16027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9"/>
          <a:stretch>
            <a:fillRect/>
          </a:stretch>
        </p:blipFill>
        <p:spPr>
          <a:xfrm>
            <a:off x="4065373" y="2274266"/>
            <a:ext cx="4883610" cy="3785442"/>
          </a:xfrm>
          <a:prstGeom prst="rect">
            <a:avLst/>
          </a:prstGeom>
          <a:effectLst/>
        </p:spPr>
      </p:pic>
    </p:spTree>
    <p:extLst>
      <p:ext uri="{BB962C8B-B14F-4D97-AF65-F5344CB8AC3E}">
        <p14:creationId xmlns:p14="http://schemas.microsoft.com/office/powerpoint/2010/main" val="3417876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000"/>
                            </p:stCondLst>
                            <p:childTnLst>
                              <p:par>
                                <p:cTn id="21" presetID="10" presetClass="exit" presetSubtype="0" fill="hold" nodeType="afterEffect">
                                  <p:stCondLst>
                                    <p:cond delay="0"/>
                                  </p:stCondLst>
                                  <p:childTnLst>
                                    <p:animEffect transition="out" filter="fade">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cTn>
                              </p:par>
                            </p:childTnLst>
                          </p:cTn>
                        </p:par>
                        <p:par>
                          <p:cTn id="24" fill="hold">
                            <p:stCondLst>
                              <p:cond delay="2500"/>
                            </p:stCondLst>
                            <p:childTnLst>
                              <p:par>
                                <p:cTn id="25" presetID="10" presetClass="exit" presetSubtype="0" fill="hold" nodeType="afterEffect">
                                  <p:stCondLst>
                                    <p:cond delay="0"/>
                                  </p:stCondLst>
                                  <p:childTnLst>
                                    <p:animEffect transition="out" filter="fade">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childTnLst>
                          </p:cTn>
                        </p:par>
                        <p:par>
                          <p:cTn id="28" fill="hold">
                            <p:stCondLst>
                              <p:cond delay="3000"/>
                            </p:stCondLst>
                            <p:childTnLst>
                              <p:par>
                                <p:cTn id="29" presetID="10" presetClass="exit" presetSubtype="0" fill="hold" nodeType="afterEffect">
                                  <p:stCondLst>
                                    <p:cond delay="0"/>
                                  </p:stCondLst>
                                  <p:childTnLst>
                                    <p:animEffect transition="out" filter="fade">
                                      <p:cBhvr>
                                        <p:cTn id="30" dur="500"/>
                                        <p:tgtEl>
                                          <p:spTgt spid="18"/>
                                        </p:tgtEl>
                                      </p:cBhvr>
                                    </p:animEffect>
                                    <p:set>
                                      <p:cBhvr>
                                        <p:cTn id="31" dur="1" fill="hold">
                                          <p:stCondLst>
                                            <p:cond delay="499"/>
                                          </p:stCondLst>
                                        </p:cTn>
                                        <p:tgtEl>
                                          <p:spTgt spid="18"/>
                                        </p:tgtEl>
                                        <p:attrNameLst>
                                          <p:attrName>style.visibility</p:attrName>
                                        </p:attrNameLst>
                                      </p:cBhvr>
                                      <p:to>
                                        <p:strVal val="hidden"/>
                                      </p:to>
                                    </p:set>
                                  </p:childTnLst>
                                </p:cTn>
                              </p:par>
                            </p:childTnLst>
                          </p:cTn>
                        </p:par>
                        <p:par>
                          <p:cTn id="32" fill="hold">
                            <p:stCondLst>
                              <p:cond delay="3500"/>
                            </p:stCondLst>
                            <p:childTnLst>
                              <p:par>
                                <p:cTn id="33" presetID="10" presetClass="exit" presetSubtype="0" fill="hold" nodeType="afterEffect">
                                  <p:stCondLst>
                                    <p:cond delay="0"/>
                                  </p:stCondLst>
                                  <p:childTnLst>
                                    <p:animEffect transition="out" filter="fade">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Development work – detector system elements</a:t>
            </a:r>
            <a:endParaRPr lang="en-GB" dirty="0"/>
          </a:p>
        </p:txBody>
      </p:sp>
      <p:sp>
        <p:nvSpPr>
          <p:cNvPr id="3" name="Content Placeholder 2"/>
          <p:cNvSpPr>
            <a:spLocks noGrp="1"/>
          </p:cNvSpPr>
          <p:nvPr>
            <p:ph idx="1"/>
          </p:nvPr>
        </p:nvSpPr>
        <p:spPr/>
        <p:txBody>
          <a:bodyPr/>
          <a:lstStyle/>
          <a:p>
            <a:r>
              <a:rPr lang="en-US" dirty="0"/>
              <a:t>Cooler EM built and tested, </a:t>
            </a:r>
            <a:r>
              <a:rPr lang="en-US" dirty="0">
                <a:sym typeface="Wingdings" panose="05000000000000000000" pitchFamily="2" charset="2"/>
              </a:rPr>
              <a:t>also with JAXA coolers</a:t>
            </a:r>
          </a:p>
          <a:p>
            <a:endParaRPr lang="en-US" dirty="0"/>
          </a:p>
          <a:p>
            <a:endParaRPr lang="en-US" dirty="0"/>
          </a:p>
          <a:p>
            <a:endParaRPr lang="en-US" dirty="0"/>
          </a:p>
          <a:p>
            <a:endParaRPr lang="en-US" dirty="0"/>
          </a:p>
          <a:p>
            <a:endParaRPr lang="en-US" dirty="0"/>
          </a:p>
          <a:p>
            <a:endParaRPr lang="en-US" dirty="0"/>
          </a:p>
          <a:p>
            <a:r>
              <a:rPr lang="en-US" dirty="0"/>
              <a:t>FDM 132 pix/channel demonstrated</a:t>
            </a:r>
          </a:p>
          <a:p>
            <a:pPr lvl="1"/>
            <a:r>
              <a:rPr lang="en-US" sz="1600" dirty="0"/>
              <a:t>Requirement: 160 pix/channel</a:t>
            </a:r>
          </a:p>
          <a:p>
            <a:endParaRPr lang="en-GB" dirty="0"/>
          </a:p>
        </p:txBody>
      </p:sp>
      <p:sp>
        <p:nvSpPr>
          <p:cNvPr id="4" name="Footer Placeholder 3"/>
          <p:cNvSpPr>
            <a:spLocks noGrp="1"/>
          </p:cNvSpPr>
          <p:nvPr>
            <p:ph type="ftr" sz="quarter" idx="10"/>
          </p:nvPr>
        </p:nvSpPr>
        <p:spPr/>
        <p:txBody>
          <a:bodyPr/>
          <a:lstStyle/>
          <a:p>
            <a:pPr>
              <a:defRPr/>
            </a:pPr>
            <a:r>
              <a:rPr lang="en-US"/>
              <a:t>The SPICA infrared space observatory - P. Roelfsema - Ithaca/June/2017</a:t>
            </a:r>
          </a:p>
        </p:txBody>
      </p:sp>
      <p:sp>
        <p:nvSpPr>
          <p:cNvPr id="5" name="Slide Number Placeholder 4"/>
          <p:cNvSpPr>
            <a:spLocks noGrp="1"/>
          </p:cNvSpPr>
          <p:nvPr>
            <p:ph type="sldNum" sz="quarter" idx="11"/>
          </p:nvPr>
        </p:nvSpPr>
        <p:spPr/>
        <p:txBody>
          <a:bodyPr/>
          <a:lstStyle/>
          <a:p>
            <a:pPr>
              <a:defRPr/>
            </a:pPr>
            <a:fld id="{6B04ACD0-9CA4-495C-8459-966B8D246C55}" type="slidenum">
              <a:rPr lang="en-US" smtClean="0"/>
              <a:pPr>
                <a:defRPr/>
              </a:pPr>
              <a:t>26</a:t>
            </a:fld>
            <a:endParaRPr lang="en-US"/>
          </a:p>
        </p:txBody>
      </p:sp>
      <p:grpSp>
        <p:nvGrpSpPr>
          <p:cNvPr id="9" name="Group 8"/>
          <p:cNvGrpSpPr/>
          <p:nvPr/>
        </p:nvGrpSpPr>
        <p:grpSpPr>
          <a:xfrm>
            <a:off x="6307829" y="3799039"/>
            <a:ext cx="2479772" cy="2236071"/>
            <a:chOff x="4035143" y="864494"/>
            <a:chExt cx="2835677" cy="2604466"/>
          </a:xfrm>
        </p:grpSpPr>
        <p:pic>
          <p:nvPicPr>
            <p:cNvPr id="10" name="Picture 2" descr="G:\Projects\saffari\Detector\2014\2014-11-25\DSC_2813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675" t="20724" r="26690" b="28645"/>
            <a:stretch/>
          </p:blipFill>
          <p:spPr bwMode="auto">
            <a:xfrm>
              <a:off x="4035143" y="864494"/>
              <a:ext cx="2835677" cy="26044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037926" y="2291839"/>
              <a:ext cx="932076" cy="609421"/>
            </a:xfrm>
            <a:prstGeom prst="rect">
              <a:avLst/>
            </a:prstGeom>
            <a:solidFill>
              <a:srgbClr val="000000">
                <a:alpha val="30196"/>
              </a:srgbClr>
            </a:solidFill>
          </p:spPr>
          <p:txBody>
            <a:bodyPr wrap="square" rtlCol="0">
              <a:spAutoFit/>
            </a:bodyPr>
            <a:lstStyle/>
            <a:p>
              <a:r>
                <a:rPr lang="en-US" sz="1400" dirty="0">
                  <a:effectLst>
                    <a:outerShdw blurRad="38100" dist="38100" dir="2700000" algn="tl">
                      <a:srgbClr val="000000">
                        <a:alpha val="43137"/>
                      </a:srgbClr>
                    </a:outerShdw>
                  </a:effectLst>
                </a:rPr>
                <a:t>TES array</a:t>
              </a:r>
            </a:p>
          </p:txBody>
        </p:sp>
        <p:sp>
          <p:nvSpPr>
            <p:cNvPr id="12" name="TextBox 11"/>
            <p:cNvSpPr txBox="1"/>
            <p:nvPr/>
          </p:nvSpPr>
          <p:spPr>
            <a:xfrm>
              <a:off x="5969942" y="1874339"/>
              <a:ext cx="729005" cy="501876"/>
            </a:xfrm>
            <a:prstGeom prst="rect">
              <a:avLst/>
            </a:prstGeom>
            <a:solidFill>
              <a:srgbClr val="000000">
                <a:alpha val="30196"/>
              </a:srgbClr>
            </a:solidFill>
          </p:spPr>
          <p:txBody>
            <a:bodyPr wrap="square" rtlCol="0">
              <a:spAutoFit/>
            </a:bodyPr>
            <a:lstStyle/>
            <a:p>
              <a:r>
                <a:rPr lang="en-US" sz="1100" dirty="0">
                  <a:effectLst>
                    <a:outerShdw blurRad="38100" dist="38100" dir="2700000" algn="tl">
                      <a:srgbClr val="000000">
                        <a:alpha val="43137"/>
                      </a:srgbClr>
                    </a:outerShdw>
                  </a:effectLst>
                </a:rPr>
                <a:t>LC </a:t>
              </a:r>
            </a:p>
            <a:p>
              <a:r>
                <a:rPr lang="en-US" sz="1100" dirty="0">
                  <a:effectLst>
                    <a:outerShdw blurRad="38100" dist="38100" dir="2700000" algn="tl">
                      <a:srgbClr val="000000">
                        <a:alpha val="43137"/>
                      </a:srgbClr>
                    </a:outerShdw>
                  </a:effectLst>
                </a:rPr>
                <a:t>array</a:t>
              </a:r>
            </a:p>
          </p:txBody>
        </p:sp>
        <p:sp>
          <p:nvSpPr>
            <p:cNvPr id="13" name="TextBox 12"/>
            <p:cNvSpPr txBox="1"/>
            <p:nvPr/>
          </p:nvSpPr>
          <p:spPr>
            <a:xfrm>
              <a:off x="4576392" y="864494"/>
              <a:ext cx="1611568" cy="304711"/>
            </a:xfrm>
            <a:prstGeom prst="rect">
              <a:avLst/>
            </a:prstGeom>
            <a:solidFill>
              <a:srgbClr val="212121">
                <a:alpha val="30196"/>
              </a:srgbClr>
            </a:solidFill>
          </p:spPr>
          <p:txBody>
            <a:bodyPr wrap="square" rtlCol="0">
              <a:spAutoFit/>
            </a:bodyPr>
            <a:lstStyle/>
            <a:p>
              <a:r>
                <a:rPr lang="en-US" sz="1100" dirty="0">
                  <a:effectLst>
                    <a:outerShdw blurRad="38100" dist="38100" dir="2700000" algn="tl">
                      <a:srgbClr val="000000">
                        <a:alpha val="43137"/>
                      </a:srgbClr>
                    </a:outerShdw>
                  </a:effectLst>
                </a:rPr>
                <a:t>PTBC5 SQUID</a:t>
              </a:r>
            </a:p>
          </p:txBody>
        </p:sp>
        <p:cxnSp>
          <p:nvCxnSpPr>
            <p:cNvPr id="14" name="Straight Arrow Connector 13"/>
            <p:cNvCxnSpPr>
              <a:stCxn id="13" idx="2"/>
            </p:cNvCxnSpPr>
            <p:nvPr/>
          </p:nvCxnSpPr>
          <p:spPr bwMode="auto">
            <a:xfrm>
              <a:off x="5382177" y="1169205"/>
              <a:ext cx="70804" cy="54012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5" name="TextBox 14"/>
            <p:cNvSpPr txBox="1"/>
            <p:nvPr/>
          </p:nvSpPr>
          <p:spPr>
            <a:xfrm>
              <a:off x="4223936" y="1913958"/>
              <a:ext cx="784862" cy="501876"/>
            </a:xfrm>
            <a:prstGeom prst="rect">
              <a:avLst/>
            </a:prstGeom>
            <a:solidFill>
              <a:srgbClr val="000000">
                <a:alpha val="30196"/>
              </a:srgbClr>
            </a:solidFill>
          </p:spPr>
          <p:txBody>
            <a:bodyPr wrap="square" rtlCol="0">
              <a:spAutoFit/>
            </a:bodyPr>
            <a:lstStyle/>
            <a:p>
              <a:r>
                <a:rPr lang="en-US" sz="1100" dirty="0">
                  <a:effectLst>
                    <a:outerShdw blurRad="38100" dist="38100" dir="2700000" algn="tl">
                      <a:srgbClr val="000000">
                        <a:alpha val="43137"/>
                      </a:srgbClr>
                    </a:outerShdw>
                  </a:effectLst>
                </a:rPr>
                <a:t>LC </a:t>
              </a:r>
            </a:p>
            <a:p>
              <a:r>
                <a:rPr lang="en-US" sz="1100" dirty="0">
                  <a:effectLst>
                    <a:outerShdw blurRad="38100" dist="38100" dir="2700000" algn="tl">
                      <a:srgbClr val="000000">
                        <a:alpha val="43137"/>
                      </a:srgbClr>
                    </a:outerShdw>
                  </a:effectLst>
                </a:rPr>
                <a:t>array</a:t>
              </a:r>
            </a:p>
          </p:txBody>
        </p:sp>
      </p:grpSp>
      <p:pic>
        <p:nvPicPr>
          <p:cNvPr id="16" name="Picture 15" descr="C:\Users\Public\Documents\Data\FDM\run79\2015-09-21\NWA_ACB.png"/>
          <p:cNvPicPr/>
          <p:nvPr/>
        </p:nvPicPr>
        <p:blipFill rotWithShape="1">
          <a:blip r:embed="rId3">
            <a:extLst>
              <a:ext uri="{28A0092B-C50C-407E-A947-70E740481C1C}">
                <a14:useLocalDpi xmlns:a14="http://schemas.microsoft.com/office/drawing/2010/main" val="0"/>
              </a:ext>
            </a:extLst>
          </a:blip>
          <a:srcRect r="7921"/>
          <a:stretch/>
        </p:blipFill>
        <p:spPr bwMode="auto">
          <a:xfrm>
            <a:off x="420838" y="4440114"/>
            <a:ext cx="5409356" cy="1594996"/>
          </a:xfrm>
          <a:prstGeom prst="rect">
            <a:avLst/>
          </a:prstGeom>
          <a:noFill/>
          <a:ln>
            <a:noFill/>
          </a:ln>
        </p:spPr>
      </p:pic>
      <p:pic>
        <p:nvPicPr>
          <p:cNvPr id="17" name="Picture 1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1033" y="1503451"/>
            <a:ext cx="3289556" cy="2137632"/>
          </a:xfrm>
          <a:prstGeom prst="rect">
            <a:avLst/>
          </a:prstGeom>
          <a:noFill/>
          <a:ln>
            <a:noFill/>
          </a:ln>
        </p:spPr>
      </p:pic>
      <p:pic>
        <p:nvPicPr>
          <p:cNvPr id="18" name="Picture 17"/>
          <p:cNvPicPr>
            <a:picLocks noChangeAspect="1"/>
          </p:cNvPicPr>
          <p:nvPr/>
        </p:nvPicPr>
        <p:blipFill>
          <a:blip r:embed="rId5"/>
          <a:stretch>
            <a:fillRect/>
          </a:stretch>
        </p:blipFill>
        <p:spPr>
          <a:xfrm>
            <a:off x="6905715" y="1503451"/>
            <a:ext cx="1813611" cy="1985102"/>
          </a:xfrm>
          <a:prstGeom prst="rect">
            <a:avLst/>
          </a:prstGeom>
        </p:spPr>
      </p:pic>
    </p:spTree>
    <p:extLst>
      <p:ext uri="{BB962C8B-B14F-4D97-AF65-F5344CB8AC3E}">
        <p14:creationId xmlns:p14="http://schemas.microsoft.com/office/powerpoint/2010/main" val="549425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Large consortium, many responsibilities</a:t>
            </a:r>
            <a:endParaRPr lang="en-GB" dirty="0"/>
          </a:p>
        </p:txBody>
      </p:sp>
      <p:sp>
        <p:nvSpPr>
          <p:cNvPr id="4" name="Footer Placeholder 3"/>
          <p:cNvSpPr>
            <a:spLocks noGrp="1"/>
          </p:cNvSpPr>
          <p:nvPr>
            <p:ph type="ftr" sz="quarter" idx="10"/>
          </p:nvPr>
        </p:nvSpPr>
        <p:spPr>
          <a:xfrm>
            <a:off x="1439645" y="6603850"/>
            <a:ext cx="6593106" cy="260350"/>
          </a:xfrm>
        </p:spPr>
        <p:txBody>
          <a:bodyPr/>
          <a:lstStyle/>
          <a:p>
            <a:pPr>
              <a:defRPr/>
            </a:pPr>
            <a:r>
              <a:rPr lang="en-US"/>
              <a:t>The SPICA infrared space observatory - P. Roelfsema - Ithaca/June/2017</a:t>
            </a:r>
          </a:p>
        </p:txBody>
      </p:sp>
      <p:sp>
        <p:nvSpPr>
          <p:cNvPr id="5" name="Slide Number Placeholder 4"/>
          <p:cNvSpPr>
            <a:spLocks noGrp="1"/>
          </p:cNvSpPr>
          <p:nvPr>
            <p:ph type="sldNum" sz="quarter" idx="11"/>
          </p:nvPr>
        </p:nvSpPr>
        <p:spPr>
          <a:xfrm>
            <a:off x="8104188" y="6603850"/>
            <a:ext cx="504825" cy="260350"/>
          </a:xfrm>
        </p:spPr>
        <p:txBody>
          <a:bodyPr/>
          <a:lstStyle/>
          <a:p>
            <a:pPr>
              <a:defRPr/>
            </a:pPr>
            <a:fld id="{E73D1E89-9FB2-40C1-9645-FD0DE7D7E244}" type="slidenum">
              <a:rPr lang="en-US" smtClean="0"/>
              <a:pPr>
                <a:defRPr/>
              </a:pPr>
              <a:t>27</a:t>
            </a:fld>
            <a:endParaRPr lang="en-US"/>
          </a:p>
        </p:txBody>
      </p:sp>
      <p:pic>
        <p:nvPicPr>
          <p:cNvPr id="10" name="Content Placeholder 9"/>
          <p:cNvPicPr>
            <a:picLocks noGrp="1" noChangeAspect="1"/>
          </p:cNvPicPr>
          <p:nvPr>
            <p:ph idx="1"/>
          </p:nvPr>
        </p:nvPicPr>
        <p:blipFill>
          <a:blip r:embed="rId2"/>
          <a:stretch>
            <a:fillRect/>
          </a:stretch>
        </p:blipFill>
        <p:spPr>
          <a:xfrm>
            <a:off x="629138" y="966787"/>
            <a:ext cx="7979875" cy="5527391"/>
          </a:xfrm>
          <a:prstGeom prst="rect">
            <a:avLst/>
          </a:prstGeom>
        </p:spPr>
      </p:pic>
      <p:sp>
        <p:nvSpPr>
          <p:cNvPr id="2" name="Oval 1">
            <a:extLst>
              <a:ext uri="{FF2B5EF4-FFF2-40B4-BE49-F238E27FC236}">
                <a16:creationId xmlns:a16="http://schemas.microsoft.com/office/drawing/2014/main" id="{62AF2BDD-4BEF-46B5-97DA-CA3D189C8BDB}"/>
              </a:ext>
            </a:extLst>
          </p:cNvPr>
          <p:cNvSpPr/>
          <p:nvPr/>
        </p:nvSpPr>
        <p:spPr bwMode="auto">
          <a:xfrm>
            <a:off x="6625969" y="2063578"/>
            <a:ext cx="1680518" cy="1050325"/>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Verdana" pitchFamily="34" charset="0"/>
            </a:endParaRPr>
          </a:p>
        </p:txBody>
      </p:sp>
      <p:sp>
        <p:nvSpPr>
          <p:cNvPr id="8" name="Oval 7">
            <a:extLst>
              <a:ext uri="{FF2B5EF4-FFF2-40B4-BE49-F238E27FC236}">
                <a16:creationId xmlns:a16="http://schemas.microsoft.com/office/drawing/2014/main" id="{02C98970-5A31-4A74-A414-03390AF7E1ED}"/>
              </a:ext>
            </a:extLst>
          </p:cNvPr>
          <p:cNvSpPr/>
          <p:nvPr/>
        </p:nvSpPr>
        <p:spPr bwMode="auto">
          <a:xfrm>
            <a:off x="5294573" y="6113953"/>
            <a:ext cx="477672" cy="435061"/>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Verdana" pitchFamily="34" charset="0"/>
            </a:endParaRPr>
          </a:p>
        </p:txBody>
      </p:sp>
      <p:cxnSp>
        <p:nvCxnSpPr>
          <p:cNvPr id="9" name="Straight Arrow Connector 8">
            <a:extLst>
              <a:ext uri="{FF2B5EF4-FFF2-40B4-BE49-F238E27FC236}">
                <a16:creationId xmlns:a16="http://schemas.microsoft.com/office/drawing/2014/main" id="{03FC06B7-66EE-4050-B425-17EA45A8817E}"/>
              </a:ext>
            </a:extLst>
          </p:cNvPr>
          <p:cNvCxnSpPr>
            <a:cxnSpLocks/>
          </p:cNvCxnSpPr>
          <p:nvPr/>
        </p:nvCxnSpPr>
        <p:spPr bwMode="auto">
          <a:xfrm flipH="1">
            <a:off x="8104188" y="1953906"/>
            <a:ext cx="302526" cy="283837"/>
          </a:xfrm>
          <a:prstGeom prst="straightConnector1">
            <a:avLst/>
          </a:prstGeom>
          <a:noFill/>
          <a:ln w="25400" cap="flat" cmpd="sng" algn="ctr">
            <a:solidFill>
              <a:srgbClr val="FF0000"/>
            </a:solidFill>
            <a:prstDash val="solid"/>
            <a:round/>
            <a:headEnd type="none" w="med" len="med"/>
            <a:tailEnd type="triangle" w="lg" len="lg"/>
          </a:ln>
          <a:effectLst/>
        </p:spPr>
      </p:cxnSp>
      <p:sp>
        <p:nvSpPr>
          <p:cNvPr id="13" name="TextBox 12">
            <a:extLst>
              <a:ext uri="{FF2B5EF4-FFF2-40B4-BE49-F238E27FC236}">
                <a16:creationId xmlns:a16="http://schemas.microsoft.com/office/drawing/2014/main" id="{196D77D1-92C1-4623-8A17-5FE3637F7592}"/>
              </a:ext>
            </a:extLst>
          </p:cNvPr>
          <p:cNvSpPr txBox="1"/>
          <p:nvPr/>
        </p:nvSpPr>
        <p:spPr>
          <a:xfrm>
            <a:off x="8281774" y="1608632"/>
            <a:ext cx="600501" cy="400110"/>
          </a:xfrm>
          <a:prstGeom prst="rect">
            <a:avLst/>
          </a:prstGeom>
          <a:noFill/>
        </p:spPr>
        <p:txBody>
          <a:bodyPr wrap="square" rtlCol="0">
            <a:spAutoFit/>
          </a:bodyPr>
          <a:lstStyle/>
          <a:p>
            <a:r>
              <a:rPr lang="en-US" dirty="0">
                <a:solidFill>
                  <a:srgbClr val="FF0000"/>
                </a:solidFill>
              </a:rPr>
              <a:t>JPL</a:t>
            </a:r>
            <a:endParaRPr lang="en-GB" dirty="0">
              <a:solidFill>
                <a:srgbClr val="FF0000"/>
              </a:solidFill>
            </a:endParaRPr>
          </a:p>
        </p:txBody>
      </p:sp>
    </p:spTree>
    <p:extLst>
      <p:ext uri="{BB962C8B-B14F-4D97-AF65-F5344CB8AC3E}">
        <p14:creationId xmlns:p14="http://schemas.microsoft.com/office/powerpoint/2010/main" val="2185962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018751" y="180950"/>
            <a:ext cx="5145721" cy="4220119"/>
          </a:xfrm>
          <a:prstGeom prst="rect">
            <a:avLst/>
          </a:prstGeom>
        </p:spPr>
      </p:pic>
      <p:pic>
        <p:nvPicPr>
          <p:cNvPr id="8" name="Picture 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0896" t="23830" r="30789" b="21110"/>
          <a:stretch/>
        </p:blipFill>
        <p:spPr>
          <a:xfrm flipH="1">
            <a:off x="6164472" y="660873"/>
            <a:ext cx="2291864" cy="2544936"/>
          </a:xfrm>
          <a:prstGeom prst="rect">
            <a:avLst/>
          </a:prstGeom>
        </p:spPr>
      </p:pic>
      <p:pic>
        <p:nvPicPr>
          <p:cNvPr id="20" name="Picture 19"/>
          <p:cNvPicPr>
            <a:picLocks noChangeAspect="1"/>
          </p:cNvPicPr>
          <p:nvPr/>
        </p:nvPicPr>
        <p:blipFill>
          <a:blip r:embed="rId4"/>
          <a:stretch>
            <a:fillRect/>
          </a:stretch>
        </p:blipFill>
        <p:spPr>
          <a:xfrm rot="1717169">
            <a:off x="5148279" y="1400620"/>
            <a:ext cx="1410162" cy="423244"/>
          </a:xfrm>
          <a:prstGeom prst="rect">
            <a:avLst/>
          </a:prstGeom>
        </p:spPr>
      </p:pic>
      <p:pic>
        <p:nvPicPr>
          <p:cNvPr id="4" name="Picture 3"/>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815487" y="137476"/>
            <a:ext cx="5365924" cy="4266564"/>
          </a:xfrm>
          <a:prstGeom prst="rect">
            <a:avLst/>
          </a:prstGeom>
        </p:spPr>
      </p:pic>
      <p:pic>
        <p:nvPicPr>
          <p:cNvPr id="11" name="Picture 10" descr="000-013-0860 (7).jpg"/>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83607" y1="51697" x2="78361" y2="63576"/>
                        <a14:foregroundMark x1="41733" y1="19576" x2="52834" y2="20242"/>
                        <a14:foregroundMark x1="20890" y1="51091" x2="25293" y2="63879"/>
                        <a14:backgroundMark x1="77611" y1="62364" x2="77611" y2="62364"/>
                      </a14:backgroundRemoval>
                    </a14:imgEffect>
                  </a14:imgLayer>
                </a14:imgProps>
              </a:ext>
              <a:ext uri="{28A0092B-C50C-407E-A947-70E740481C1C}">
                <a14:useLocalDpi xmlns:a14="http://schemas.microsoft.com/office/drawing/2010/main" val="0"/>
              </a:ext>
            </a:extLst>
          </a:blip>
          <a:srcRect l="15979" t="13271" r="14022" b="18210"/>
          <a:stretch/>
        </p:blipFill>
        <p:spPr>
          <a:xfrm>
            <a:off x="2919613" y="4605194"/>
            <a:ext cx="2186476" cy="1653826"/>
          </a:xfrm>
          <a:prstGeom prst="rect">
            <a:avLst/>
          </a:prstGeom>
        </p:spPr>
      </p:pic>
      <p:sp>
        <p:nvSpPr>
          <p:cNvPr id="12" name="TextBox 11"/>
          <p:cNvSpPr txBox="1"/>
          <p:nvPr/>
        </p:nvSpPr>
        <p:spPr>
          <a:xfrm>
            <a:off x="185770" y="855225"/>
            <a:ext cx="2257226" cy="400110"/>
          </a:xfrm>
          <a:prstGeom prst="rect">
            <a:avLst/>
          </a:prstGeom>
          <a:noFill/>
        </p:spPr>
        <p:txBody>
          <a:bodyPr wrap="square" rtlCol="0">
            <a:spAutoFit/>
          </a:bodyPr>
          <a:lstStyle/>
          <a:p>
            <a:r>
              <a:rPr lang="en-US" dirty="0"/>
              <a:t>Focal Plane Unit</a:t>
            </a:r>
          </a:p>
        </p:txBody>
      </p:sp>
      <p:sp>
        <p:nvSpPr>
          <p:cNvPr id="13" name="TextBox 12"/>
          <p:cNvSpPr txBox="1"/>
          <p:nvPr/>
        </p:nvSpPr>
        <p:spPr>
          <a:xfrm>
            <a:off x="2805292" y="6095478"/>
            <a:ext cx="2677398" cy="400110"/>
          </a:xfrm>
          <a:prstGeom prst="rect">
            <a:avLst/>
          </a:prstGeom>
          <a:noFill/>
        </p:spPr>
        <p:txBody>
          <a:bodyPr wrap="square" rtlCol="0">
            <a:spAutoFit/>
          </a:bodyPr>
          <a:lstStyle/>
          <a:p>
            <a:r>
              <a:rPr lang="en-US" dirty="0"/>
              <a:t>Detector assembly</a:t>
            </a:r>
          </a:p>
        </p:txBody>
      </p:sp>
      <p:sp>
        <p:nvSpPr>
          <p:cNvPr id="14" name="TextBox 13"/>
          <p:cNvSpPr txBox="1"/>
          <p:nvPr/>
        </p:nvSpPr>
        <p:spPr>
          <a:xfrm>
            <a:off x="5631278" y="5993415"/>
            <a:ext cx="2455040" cy="400110"/>
          </a:xfrm>
          <a:prstGeom prst="rect">
            <a:avLst/>
          </a:prstGeom>
          <a:noFill/>
        </p:spPr>
        <p:txBody>
          <a:bodyPr wrap="square" rtlCol="0">
            <a:spAutoFit/>
          </a:bodyPr>
          <a:lstStyle/>
          <a:p>
            <a:r>
              <a:rPr lang="en-US" dirty="0"/>
              <a:t>Grating module</a:t>
            </a:r>
          </a:p>
        </p:txBody>
      </p:sp>
      <p:pic>
        <p:nvPicPr>
          <p:cNvPr id="16" name="Picture 15" descr="https://personal.sron.nl/~russ/images/SPICA.logo.gif"/>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92751" y="306930"/>
            <a:ext cx="2063585" cy="353943"/>
          </a:xfrm>
          <a:prstGeom prst="rect">
            <a:avLst/>
          </a:prstGeom>
          <a:noFill/>
          <a:ln>
            <a:noFill/>
          </a:ln>
        </p:spPr>
      </p:pic>
      <p:pic>
        <p:nvPicPr>
          <p:cNvPr id="19" name="Picture 18"/>
          <p:cNvPicPr>
            <a:picLocks noChangeAspect="1"/>
          </p:cNvPicPr>
          <p:nvPr/>
        </p:nvPicPr>
        <p:blipFill>
          <a:blip r:embed="rId4"/>
          <a:stretch>
            <a:fillRect/>
          </a:stretch>
        </p:blipFill>
        <p:spPr>
          <a:xfrm rot="11432433" flipV="1">
            <a:off x="4971872" y="2997856"/>
            <a:ext cx="1298875" cy="582186"/>
          </a:xfrm>
          <a:prstGeom prst="rect">
            <a:avLst/>
          </a:prstGeom>
        </p:spPr>
      </p:pic>
      <p:sp>
        <p:nvSpPr>
          <p:cNvPr id="2" name="Footer Placeholder 1"/>
          <p:cNvSpPr>
            <a:spLocks noGrp="1"/>
          </p:cNvSpPr>
          <p:nvPr>
            <p:ph type="ftr" sz="quarter" idx="10"/>
          </p:nvPr>
        </p:nvSpPr>
        <p:spPr/>
        <p:txBody>
          <a:bodyPr/>
          <a:lstStyle/>
          <a:p>
            <a:pPr>
              <a:defRPr/>
            </a:pPr>
            <a:r>
              <a:rPr lang="en-US"/>
              <a:t>The SPICA infrared space observatory - P. Roelfsema - Ithaca/June/2017</a:t>
            </a:r>
          </a:p>
        </p:txBody>
      </p:sp>
      <p:sp>
        <p:nvSpPr>
          <p:cNvPr id="3" name="Slide Number Placeholder 2"/>
          <p:cNvSpPr>
            <a:spLocks noGrp="1"/>
          </p:cNvSpPr>
          <p:nvPr>
            <p:ph type="sldNum" sz="quarter" idx="11"/>
          </p:nvPr>
        </p:nvSpPr>
        <p:spPr/>
        <p:txBody>
          <a:bodyPr/>
          <a:lstStyle/>
          <a:p>
            <a:pPr>
              <a:defRPr/>
            </a:pPr>
            <a:fld id="{6C520124-13CD-4B0E-9FE6-A30B0064E349}" type="slidenum">
              <a:rPr lang="en-US" smtClean="0"/>
              <a:pPr>
                <a:defRPr/>
              </a:pPr>
              <a:t>28</a:t>
            </a:fld>
            <a:endParaRPr lang="en-US"/>
          </a:p>
        </p:txBody>
      </p:sp>
      <p:pic>
        <p:nvPicPr>
          <p:cNvPr id="17" name="Picture 2" descr="Untitle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4465" y="4872625"/>
            <a:ext cx="1983345" cy="726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192686" y="5620291"/>
            <a:ext cx="2677398" cy="400110"/>
          </a:xfrm>
          <a:prstGeom prst="rect">
            <a:avLst/>
          </a:prstGeom>
          <a:noFill/>
        </p:spPr>
        <p:txBody>
          <a:bodyPr wrap="square" rtlCol="0">
            <a:spAutoFit/>
          </a:bodyPr>
          <a:lstStyle/>
          <a:p>
            <a:r>
              <a:rPr lang="en-US" dirty="0"/>
              <a:t>Detector arrays</a:t>
            </a:r>
          </a:p>
        </p:txBody>
      </p:sp>
      <p:pic>
        <p:nvPicPr>
          <p:cNvPr id="22" name="Picture 21"/>
          <p:cNvPicPr>
            <a:picLocks noChangeAspect="1"/>
          </p:cNvPicPr>
          <p:nvPr/>
        </p:nvPicPr>
        <p:blipFill>
          <a:blip r:embed="rId4"/>
          <a:stretch>
            <a:fillRect/>
          </a:stretch>
        </p:blipFill>
        <p:spPr>
          <a:xfrm rot="1374045">
            <a:off x="2262729" y="4990703"/>
            <a:ext cx="1231245" cy="374219"/>
          </a:xfrm>
          <a:prstGeom prst="rect">
            <a:avLst/>
          </a:prstGeom>
        </p:spPr>
      </p:pic>
      <p:pic>
        <p:nvPicPr>
          <p:cNvPr id="6" name="Picture 5"/>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5532219" y="3041083"/>
            <a:ext cx="3472788" cy="3186081"/>
          </a:xfrm>
          <a:prstGeom prst="rect">
            <a:avLst/>
          </a:prstGeom>
        </p:spPr>
      </p:pic>
      <p:pic>
        <p:nvPicPr>
          <p:cNvPr id="18" name="Picture 17"/>
          <p:cNvPicPr>
            <a:picLocks noChangeAspect="1"/>
          </p:cNvPicPr>
          <p:nvPr/>
        </p:nvPicPr>
        <p:blipFill>
          <a:blip r:embed="rId4"/>
          <a:stretch>
            <a:fillRect/>
          </a:stretch>
        </p:blipFill>
        <p:spPr>
          <a:xfrm rot="20131471" flipV="1">
            <a:off x="5076645" y="5529501"/>
            <a:ext cx="1512509" cy="511419"/>
          </a:xfrm>
          <a:prstGeom prst="rect">
            <a:avLst/>
          </a:prstGeom>
        </p:spPr>
      </p:pic>
      <p:pic>
        <p:nvPicPr>
          <p:cNvPr id="15" name="Picture 14"/>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9896" y="338245"/>
            <a:ext cx="1828389" cy="609463"/>
          </a:xfrm>
          <a:prstGeom prst="rect">
            <a:avLst/>
          </a:prstGeom>
        </p:spPr>
      </p:pic>
      <p:sp>
        <p:nvSpPr>
          <p:cNvPr id="7" name="TextBox 6"/>
          <p:cNvSpPr txBox="1"/>
          <p:nvPr/>
        </p:nvSpPr>
        <p:spPr>
          <a:xfrm>
            <a:off x="7416302" y="2338856"/>
            <a:ext cx="1685999" cy="707886"/>
          </a:xfrm>
          <a:prstGeom prst="rect">
            <a:avLst/>
          </a:prstGeom>
          <a:noFill/>
        </p:spPr>
        <p:txBody>
          <a:bodyPr wrap="square" rtlCol="0">
            <a:spAutoFit/>
          </a:bodyPr>
          <a:lstStyle/>
          <a:p>
            <a:pPr algn="r"/>
            <a:r>
              <a:rPr lang="nl-NL" b="1" i="1" dirty="0">
                <a:solidFill>
                  <a:schemeClr val="accent6"/>
                </a:solidFill>
              </a:rPr>
              <a:t>Ready </a:t>
            </a:r>
            <a:r>
              <a:rPr lang="nl-NL" b="1" i="1" dirty="0" err="1">
                <a:solidFill>
                  <a:schemeClr val="accent6"/>
                </a:solidFill>
              </a:rPr>
              <a:t>for</a:t>
            </a:r>
            <a:r>
              <a:rPr lang="nl-NL" b="1" i="1" dirty="0">
                <a:solidFill>
                  <a:schemeClr val="accent6"/>
                </a:solidFill>
              </a:rPr>
              <a:t> </a:t>
            </a:r>
            <a:r>
              <a:rPr lang="nl-NL" b="1" i="1" dirty="0" err="1">
                <a:solidFill>
                  <a:schemeClr val="accent6"/>
                </a:solidFill>
              </a:rPr>
              <a:t>phase</a:t>
            </a:r>
            <a:r>
              <a:rPr lang="nl-NL" b="1" i="1" dirty="0">
                <a:solidFill>
                  <a:schemeClr val="accent6"/>
                </a:solidFill>
              </a:rPr>
              <a:t> A</a:t>
            </a:r>
            <a:endParaRPr lang="en-US" b="1" i="1" dirty="0">
              <a:solidFill>
                <a:schemeClr val="accent6"/>
              </a:solidFill>
            </a:endParaRPr>
          </a:p>
        </p:txBody>
      </p:sp>
    </p:spTree>
    <p:extLst>
      <p:ext uri="{BB962C8B-B14F-4D97-AF65-F5344CB8AC3E}">
        <p14:creationId xmlns:p14="http://schemas.microsoft.com/office/powerpoint/2010/main" val="384332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par>
                          <p:cTn id="43" fill="hold">
                            <p:stCondLst>
                              <p:cond delay="3000"/>
                            </p:stCondLst>
                            <p:childTnLst>
                              <p:par>
                                <p:cTn id="44" presetID="10" presetClass="entr" presetSubtype="0" fill="hold"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par>
                          <p:cTn id="47" fill="hold">
                            <p:stCondLst>
                              <p:cond delay="3500"/>
                            </p:stCondLst>
                            <p:childTnLst>
                              <p:par>
                                <p:cTn id="48" presetID="10" presetClass="entr" presetSubtype="0" fill="hold" nodeType="after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childTnLst>
                          </p:cTn>
                        </p:par>
                        <p:par>
                          <p:cTn id="51" fill="hold">
                            <p:stCondLst>
                              <p:cond delay="4000"/>
                            </p:stCondLst>
                            <p:childTnLst>
                              <p:par>
                                <p:cTn id="52" presetID="10" presetClass="entr" presetSubtype="0" fill="hold" nodeType="after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childTnLst>
                          </p:cTn>
                        </p:par>
                        <p:par>
                          <p:cTn id="55" fill="hold">
                            <p:stCondLst>
                              <p:cond delay="4500"/>
                            </p:stCondLst>
                            <p:childTnLst>
                              <p:par>
                                <p:cTn id="56" presetID="10" presetClass="entr" presetSubtype="0" fill="hold" nodeType="after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cTn>
                              </p:par>
                              <p:par>
                                <p:cTn id="59" presetID="10"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childTnLst>
                          </p:cTn>
                        </p:par>
                        <p:par>
                          <p:cTn id="62" fill="hold">
                            <p:stCondLst>
                              <p:cond delay="5000"/>
                            </p:stCondLst>
                            <p:childTnLst>
                              <p:par>
                                <p:cTn id="63" presetID="10" presetClass="entr" presetSubtype="0" fill="hold" grpId="0"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21"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GB" dirty="0"/>
          </a:p>
        </p:txBody>
      </p:sp>
      <p:sp>
        <p:nvSpPr>
          <p:cNvPr id="4" name="Footer Placeholder 3"/>
          <p:cNvSpPr>
            <a:spLocks noGrp="1"/>
          </p:cNvSpPr>
          <p:nvPr>
            <p:ph type="ftr" sz="quarter" idx="10"/>
          </p:nvPr>
        </p:nvSpPr>
        <p:spPr/>
        <p:txBody>
          <a:bodyPr/>
          <a:lstStyle/>
          <a:p>
            <a:pPr>
              <a:defRPr/>
            </a:pPr>
            <a:r>
              <a:rPr lang="en-US"/>
              <a:t>The SPICA infrared space observatory - P. Roelfsema - Ithaca/June/2017</a:t>
            </a:r>
            <a:endParaRPr lang="en-US" dirty="0"/>
          </a:p>
        </p:txBody>
      </p:sp>
      <p:sp>
        <p:nvSpPr>
          <p:cNvPr id="5" name="Slide Number Placeholder 4"/>
          <p:cNvSpPr>
            <a:spLocks noGrp="1"/>
          </p:cNvSpPr>
          <p:nvPr>
            <p:ph type="sldNum" sz="quarter" idx="11"/>
          </p:nvPr>
        </p:nvSpPr>
        <p:spPr/>
        <p:txBody>
          <a:bodyPr/>
          <a:lstStyle/>
          <a:p>
            <a:pPr>
              <a:defRPr/>
            </a:pPr>
            <a:fld id="{6B04ACD0-9CA4-495C-8459-966B8D246C55}" type="slidenum">
              <a:rPr lang="en-US" smtClean="0"/>
              <a:pPr>
                <a:defRPr/>
              </a:pPr>
              <a:t>29</a:t>
            </a:fld>
            <a:endParaRPr lang="en-US" dirty="0"/>
          </a:p>
        </p:txBody>
      </p:sp>
      <p:pic>
        <p:nvPicPr>
          <p:cNvPr id="6" name="Picture 5"/>
          <p:cNvPicPr>
            <a:picLocks noChangeAspect="1"/>
          </p:cNvPicPr>
          <p:nvPr/>
        </p:nvPicPr>
        <p:blipFill rotWithShape="1">
          <a:blip r:embed="rId3"/>
          <a:srcRect r="18212"/>
          <a:stretch/>
        </p:blipFill>
        <p:spPr>
          <a:xfrm>
            <a:off x="7248170" y="0"/>
            <a:ext cx="1895830" cy="6539452"/>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9904" t="4799" r="24444" b="4509"/>
          <a:stretch/>
        </p:blipFill>
        <p:spPr>
          <a:xfrm>
            <a:off x="27113" y="4192066"/>
            <a:ext cx="1672734" cy="2044452"/>
          </a:xfrm>
          <a:prstGeom prst="rect">
            <a:avLst/>
          </a:prstGeom>
        </p:spPr>
      </p:pic>
      <p:sp>
        <p:nvSpPr>
          <p:cNvPr id="9" name="Content Placeholder 2"/>
          <p:cNvSpPr txBox="1">
            <a:spLocks/>
          </p:cNvSpPr>
          <p:nvPr/>
        </p:nvSpPr>
        <p:spPr bwMode="auto">
          <a:xfrm>
            <a:off x="331912" y="1277144"/>
            <a:ext cx="8785225" cy="495937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2"/>
              </a:buClr>
              <a:buSzPct val="80000"/>
              <a:buFontTx/>
              <a:buChar char="•"/>
              <a:defRPr sz="2000">
                <a:solidFill>
                  <a:schemeClr val="tx2"/>
                </a:solidFill>
                <a:effectLst/>
                <a:latin typeface="+mn-lt"/>
                <a:ea typeface="+mn-ea"/>
                <a:cs typeface="+mn-cs"/>
              </a:defRPr>
            </a:lvl1pPr>
            <a:lvl2pPr marL="742950" indent="-285750" algn="l" rtl="0" eaLnBrk="1" fontAlgn="base" hangingPunct="1">
              <a:spcBef>
                <a:spcPct val="20000"/>
              </a:spcBef>
              <a:spcAft>
                <a:spcPct val="0"/>
              </a:spcAft>
              <a:buClr>
                <a:schemeClr val="tx2"/>
              </a:buClr>
              <a:buSzPct val="80000"/>
              <a:buFontTx/>
              <a:buChar char="•"/>
              <a:defRPr sz="2000">
                <a:solidFill>
                  <a:schemeClr val="tx2"/>
                </a:solidFill>
                <a:effectLst/>
                <a:latin typeface="+mn-lt"/>
              </a:defRPr>
            </a:lvl2pPr>
            <a:lvl3pPr marL="1143000" indent="-228600" algn="l" rtl="0" eaLnBrk="1" fontAlgn="base" hangingPunct="1">
              <a:spcBef>
                <a:spcPct val="20000"/>
              </a:spcBef>
              <a:spcAft>
                <a:spcPct val="0"/>
              </a:spcAft>
              <a:buClr>
                <a:schemeClr val="tx2"/>
              </a:buClr>
              <a:buSzPct val="80000"/>
              <a:buFontTx/>
              <a:buChar char="•"/>
              <a:defRPr sz="2000">
                <a:solidFill>
                  <a:schemeClr val="tx2"/>
                </a:solidFill>
                <a:effectLst/>
                <a:latin typeface="+mn-lt"/>
              </a:defRPr>
            </a:lvl3pPr>
            <a:lvl4pPr marL="1600200" indent="-228600" algn="l" rtl="0" eaLnBrk="1" fontAlgn="base" hangingPunct="1">
              <a:spcBef>
                <a:spcPct val="20000"/>
              </a:spcBef>
              <a:spcAft>
                <a:spcPct val="0"/>
              </a:spcAft>
              <a:buClr>
                <a:schemeClr val="tx2"/>
              </a:buClr>
              <a:buSzPct val="80000"/>
              <a:buFontTx/>
              <a:buChar char="•"/>
              <a:defRPr sz="2000">
                <a:solidFill>
                  <a:schemeClr val="tx2"/>
                </a:solidFill>
                <a:effectLst/>
                <a:latin typeface="Tahoma" pitchFamily="34" charset="0"/>
              </a:defRPr>
            </a:lvl4pPr>
            <a:lvl5pPr marL="2057400" indent="-228600" algn="l" rtl="0" eaLnBrk="1" fontAlgn="base" hangingPunct="1">
              <a:spcBef>
                <a:spcPct val="20000"/>
              </a:spcBef>
              <a:spcAft>
                <a:spcPct val="0"/>
              </a:spcAft>
              <a:buClr>
                <a:schemeClr val="tx2"/>
              </a:buClr>
              <a:buSzPct val="80000"/>
              <a:buFontTx/>
              <a:buChar char="•"/>
              <a:defRPr sz="2000">
                <a:solidFill>
                  <a:schemeClr val="tx2"/>
                </a:solidFill>
                <a:effectLst/>
                <a:latin typeface="Tahoma" pitchFamily="34" charset="0"/>
              </a:defRPr>
            </a:lvl5pPr>
            <a:lvl6pPr marL="25146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Tahoma" pitchFamily="34" charset="0"/>
              </a:defRPr>
            </a:lvl6pPr>
            <a:lvl7pPr marL="29718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Tahoma" pitchFamily="34" charset="0"/>
              </a:defRPr>
            </a:lvl7pPr>
            <a:lvl8pPr marL="34290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Tahoma" pitchFamily="34" charset="0"/>
              </a:defRPr>
            </a:lvl8pPr>
            <a:lvl9pPr marL="38862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Tahoma" pitchFamily="34" charset="0"/>
              </a:defRPr>
            </a:lvl9pPr>
          </a:lstStyle>
          <a:p>
            <a:pPr>
              <a:buClr>
                <a:schemeClr val="accent6"/>
              </a:buClr>
            </a:pPr>
            <a:r>
              <a:rPr lang="en-US" sz="1800" kern="0" dirty="0">
                <a:solidFill>
                  <a:schemeClr val="accent6"/>
                </a:solidFill>
              </a:rPr>
              <a:t>SPICA: the next mid-far infrared space observatory </a:t>
            </a:r>
          </a:p>
          <a:p>
            <a:pPr lvl="1"/>
            <a:r>
              <a:rPr lang="en-US" sz="1600" kern="0" dirty="0">
                <a:solidFill>
                  <a:srgbClr val="000000"/>
                </a:solidFill>
              </a:rPr>
              <a:t>2.5 m diameter mirror, actively cooled to 8 K</a:t>
            </a:r>
          </a:p>
          <a:p>
            <a:pPr lvl="1">
              <a:buFont typeface="Wingdings" panose="05000000000000000000" pitchFamily="2" charset="2"/>
              <a:buChar char="à"/>
            </a:pPr>
            <a:r>
              <a:rPr lang="en-US" b="1" i="1" kern="0" dirty="0">
                <a:solidFill>
                  <a:schemeClr val="accent6"/>
                </a:solidFill>
                <a:ea typeface="+mn-ea"/>
                <a:cs typeface="+mn-cs"/>
                <a:sym typeface="Wingdings" panose="05000000000000000000" pitchFamily="2" charset="2"/>
              </a:rPr>
              <a:t>u</a:t>
            </a:r>
            <a:r>
              <a:rPr lang="en-US" b="1" i="1" kern="0" dirty="0">
                <a:solidFill>
                  <a:schemeClr val="accent6"/>
                </a:solidFill>
                <a:ea typeface="+mn-ea"/>
                <a:cs typeface="+mn-cs"/>
              </a:rPr>
              <a:t>nprecedented sensitivity </a:t>
            </a:r>
            <a:r>
              <a:rPr lang="en-US" sz="1800" kern="0" dirty="0">
                <a:solidFill>
                  <a:schemeClr val="accent6"/>
                </a:solidFill>
                <a:ea typeface="+mn-ea"/>
                <a:cs typeface="+mn-cs"/>
              </a:rPr>
              <a:t>in </a:t>
            </a:r>
            <a:r>
              <a:rPr lang="en-US" b="1" i="1" kern="0" dirty="0">
                <a:solidFill>
                  <a:schemeClr val="accent6"/>
                </a:solidFill>
                <a:cs typeface="+mn-cs"/>
              </a:rPr>
              <a:t>mid/far IR</a:t>
            </a:r>
          </a:p>
          <a:p>
            <a:pPr marL="457200" lvl="1" indent="0">
              <a:buNone/>
            </a:pPr>
            <a:r>
              <a:rPr lang="en-US" sz="1400" i="1" kern="0" dirty="0">
                <a:solidFill>
                  <a:schemeClr val="tx1"/>
                </a:solidFill>
                <a:cs typeface="+mn-cs"/>
              </a:rPr>
              <a:t>              …do the things that were impossible/difficult with Herschel</a:t>
            </a:r>
            <a:endParaRPr lang="en-US" sz="1400" i="1" kern="0" dirty="0">
              <a:solidFill>
                <a:schemeClr val="tx1"/>
              </a:solidFill>
            </a:endParaRPr>
          </a:p>
          <a:p>
            <a:pPr lvl="1">
              <a:buClr>
                <a:schemeClr val="accent6"/>
              </a:buClr>
            </a:pPr>
            <a:r>
              <a:rPr lang="en-US" sz="1600" kern="0" dirty="0">
                <a:solidFill>
                  <a:srgbClr val="000000"/>
                </a:solidFill>
              </a:rPr>
              <a:t>F</a:t>
            </a:r>
            <a:r>
              <a:rPr lang="en-US" sz="1600" kern="0" dirty="0">
                <a:solidFill>
                  <a:srgbClr val="000000"/>
                </a:solidFill>
                <a:cs typeface="Arial" charset="0"/>
              </a:rPr>
              <a:t>ocus: spectroscopy of the obscured universe, </a:t>
            </a:r>
          </a:p>
          <a:p>
            <a:pPr marL="1771650" lvl="4" indent="0">
              <a:buClr>
                <a:schemeClr val="accent6"/>
              </a:buClr>
              <a:buNone/>
            </a:pPr>
            <a:r>
              <a:rPr lang="en-US" sz="1600" kern="0" dirty="0">
                <a:solidFill>
                  <a:srgbClr val="000000"/>
                </a:solidFill>
              </a:rPr>
              <a:t>straddling the gap between JWST and ALMA</a:t>
            </a:r>
          </a:p>
          <a:p>
            <a:pPr lvl="1"/>
            <a:r>
              <a:rPr lang="en-US" sz="1600" kern="0" dirty="0">
                <a:solidFill>
                  <a:srgbClr val="000000"/>
                </a:solidFill>
              </a:rPr>
              <a:t>ESA/JAXA project with PI-provided instruments</a:t>
            </a:r>
          </a:p>
          <a:p>
            <a:pPr lvl="1"/>
            <a:r>
              <a:rPr lang="en-US" sz="1600" kern="0" dirty="0">
                <a:solidFill>
                  <a:srgbClr val="000000"/>
                </a:solidFill>
              </a:rPr>
              <a:t>Open for astronomical community</a:t>
            </a:r>
          </a:p>
          <a:p>
            <a:pPr marL="1771650" lvl="4" indent="0">
              <a:buClr>
                <a:schemeClr val="accent6"/>
              </a:buClr>
              <a:buNone/>
            </a:pPr>
            <a:r>
              <a:rPr lang="en-US" sz="1600" kern="0" dirty="0">
                <a:solidFill>
                  <a:srgbClr val="000000"/>
                </a:solidFill>
              </a:rPr>
              <a:t>open for further collaboration(s)</a:t>
            </a:r>
          </a:p>
          <a:p>
            <a:pPr>
              <a:buClr>
                <a:schemeClr val="accent6"/>
              </a:buClr>
            </a:pPr>
            <a:endParaRPr lang="en-US" sz="1000" kern="0" dirty="0">
              <a:solidFill>
                <a:schemeClr val="accent6"/>
              </a:solidFill>
            </a:endParaRPr>
          </a:p>
          <a:p>
            <a:pPr lvl="2">
              <a:buClr>
                <a:schemeClr val="accent6"/>
              </a:buClr>
            </a:pPr>
            <a:r>
              <a:rPr lang="en-US" sz="1800" kern="0" dirty="0">
                <a:solidFill>
                  <a:schemeClr val="accent6"/>
                </a:solidFill>
              </a:rPr>
              <a:t>SPICA is proposed as a candidate for </a:t>
            </a:r>
            <a:r>
              <a:rPr lang="en-US" sz="1400" dirty="0">
                <a:solidFill>
                  <a:schemeClr val="accent6"/>
                </a:solidFill>
                <a:cs typeface="+mn-cs"/>
              </a:rPr>
              <a:t>ESA</a:t>
            </a:r>
            <a:r>
              <a:rPr lang="en-US" sz="1800" kern="0" dirty="0">
                <a:solidFill>
                  <a:schemeClr val="accent6"/>
                </a:solidFill>
              </a:rPr>
              <a:t> M5</a:t>
            </a:r>
          </a:p>
          <a:p>
            <a:pPr lvl="3"/>
            <a:r>
              <a:rPr lang="en-US" sz="1600" kern="0" dirty="0">
                <a:solidFill>
                  <a:srgbClr val="000000"/>
                </a:solidFill>
              </a:rPr>
              <a:t>Candidate selection December, final selection Q1/2021</a:t>
            </a:r>
          </a:p>
          <a:p>
            <a:pPr lvl="3"/>
            <a:r>
              <a:rPr lang="en-US" sz="1600" kern="0" dirty="0">
                <a:solidFill>
                  <a:srgbClr val="000000"/>
                </a:solidFill>
              </a:rPr>
              <a:t>Launch ~2030</a:t>
            </a:r>
          </a:p>
          <a:p>
            <a:pPr marL="1828800" lvl="4" indent="0">
              <a:buNone/>
            </a:pPr>
            <a:r>
              <a:rPr lang="en-US" sz="1600" b="1" i="1" kern="0" dirty="0">
                <a:solidFill>
                  <a:srgbClr val="000000"/>
                </a:solidFill>
              </a:rPr>
              <a:t>v</a:t>
            </a:r>
            <a:r>
              <a:rPr lang="en-US" sz="1600" b="1" i="1" kern="0" dirty="0">
                <a:solidFill>
                  <a:schemeClr val="accent6"/>
                </a:solidFill>
              </a:rPr>
              <a:t>ery well placed</a:t>
            </a:r>
            <a:r>
              <a:rPr lang="en-US" sz="1600" kern="0" dirty="0">
                <a:solidFill>
                  <a:srgbClr val="000000"/>
                </a:solidFill>
              </a:rPr>
              <a:t> to actually fly in the ‘30-ies </a:t>
            </a:r>
            <a:endParaRPr lang="en-US" sz="1800" dirty="0">
              <a:solidFill>
                <a:schemeClr val="accent6"/>
              </a:solidFill>
            </a:endParaRPr>
          </a:p>
          <a:p>
            <a:pPr marL="0" indent="0">
              <a:buNone/>
            </a:pPr>
            <a:endParaRPr lang="en-US" sz="1000" dirty="0">
              <a:solidFill>
                <a:schemeClr val="accent6"/>
              </a:solidFill>
            </a:endParaRPr>
          </a:p>
          <a:p>
            <a:pPr marL="0" indent="0">
              <a:buNone/>
            </a:pPr>
            <a:r>
              <a:rPr lang="en-US" sz="1600" dirty="0">
                <a:solidFill>
                  <a:schemeClr val="accent6"/>
                </a:solidFill>
              </a:rPr>
              <a:t>                 SPICA curious/supporter/joiner? </a:t>
            </a:r>
            <a:endParaRPr lang="en-US" sz="1600" b="1" u="sng" dirty="0">
              <a:solidFill>
                <a:srgbClr val="C00000"/>
              </a:solidFill>
            </a:endParaRPr>
          </a:p>
          <a:p>
            <a:pPr marL="0" indent="0">
              <a:buNone/>
            </a:pPr>
            <a:r>
              <a:rPr lang="en-US" sz="1600" dirty="0">
                <a:solidFill>
                  <a:schemeClr val="accent6"/>
                </a:solidFill>
              </a:rPr>
              <a:t>                      </a:t>
            </a:r>
            <a:r>
              <a:rPr lang="en-US" sz="1400" dirty="0">
                <a:solidFill>
                  <a:schemeClr val="accent6"/>
                </a:solidFill>
              </a:rPr>
              <a:t> </a:t>
            </a:r>
            <a:r>
              <a:rPr lang="en-US" sz="1600" kern="0" dirty="0">
                <a:solidFill>
                  <a:srgbClr val="000000"/>
                </a:solidFill>
                <a:latin typeface="Tahoma" pitchFamily="34" charset="0"/>
                <a:cs typeface="Arial" charset="0"/>
              </a:rPr>
              <a:t>P.R.Roelfsema@sron.nl or bradford@submm.caltech.edu </a:t>
            </a:r>
          </a:p>
          <a:p>
            <a:pPr marL="0" indent="0">
              <a:buNone/>
            </a:pPr>
            <a:r>
              <a:rPr lang="en-US" sz="1600" kern="0" dirty="0">
                <a:solidFill>
                  <a:srgbClr val="000000"/>
                </a:solidFill>
                <a:latin typeface="Tahoma" pitchFamily="34" charset="0"/>
                <a:cs typeface="Arial" charset="0"/>
              </a:rPr>
              <a:t>                                                      </a:t>
            </a:r>
            <a:r>
              <a:rPr lang="en-US" sz="1400" kern="0" dirty="0">
                <a:solidFill>
                  <a:srgbClr val="000000"/>
                </a:solidFill>
                <a:latin typeface="Tahoma" pitchFamily="34" charset="0"/>
                <a:cs typeface="Arial" charset="0"/>
              </a:rPr>
              <a:t>                          www.spica-mission.org</a:t>
            </a:r>
            <a:endParaRPr lang="en-US" sz="1600" kern="0" dirty="0">
              <a:solidFill>
                <a:srgbClr val="000000"/>
              </a:solidFill>
              <a:latin typeface="Tahoma" pitchFamily="34" charset="0"/>
              <a:cs typeface="Arial" charset="0"/>
            </a:endParaRPr>
          </a:p>
        </p:txBody>
      </p:sp>
      <p:pic>
        <p:nvPicPr>
          <p:cNvPr id="10" name="Picture 9"/>
          <p:cNvPicPr>
            <a:picLocks noChangeAspect="1"/>
          </p:cNvPicPr>
          <p:nvPr/>
        </p:nvPicPr>
        <p:blipFill rotWithShape="1">
          <a:blip r:embed="rId5">
            <a:clrChange>
              <a:clrFrom>
                <a:srgbClr val="000000"/>
              </a:clrFrom>
              <a:clrTo>
                <a:srgbClr val="000000">
                  <a:alpha val="0"/>
                </a:srgbClr>
              </a:clrTo>
            </a:clrChange>
          </a:blip>
          <a:srcRect b="21737"/>
          <a:stretch/>
        </p:blipFill>
        <p:spPr>
          <a:xfrm>
            <a:off x="7408066" y="165702"/>
            <a:ext cx="1506325" cy="271026"/>
          </a:xfrm>
          <a:prstGeom prst="rect">
            <a:avLst/>
          </a:prstGeom>
        </p:spPr>
      </p:pic>
    </p:spTree>
    <p:extLst>
      <p:ext uri="{BB962C8B-B14F-4D97-AF65-F5344CB8AC3E}">
        <p14:creationId xmlns:p14="http://schemas.microsoft.com/office/powerpoint/2010/main" val="50865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Afbeelding 6" descr="nieuws3655a_w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334"/>
            <a:ext cx="9266854" cy="32859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7" name="Rechthoek 11"/>
          <p:cNvSpPr>
            <a:spLocks noChangeArrowheads="1"/>
          </p:cNvSpPr>
          <p:nvPr/>
        </p:nvSpPr>
        <p:spPr bwMode="auto">
          <a:xfrm>
            <a:off x="0" y="549275"/>
            <a:ext cx="9144000" cy="16927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3200" dirty="0">
                <a:solidFill>
                  <a:schemeClr val="accent6"/>
                </a:solidFill>
              </a:rPr>
              <a:t>SRON</a:t>
            </a:r>
          </a:p>
          <a:p>
            <a:pPr algn="ctr"/>
            <a:r>
              <a:rPr lang="nl-NL" dirty="0"/>
              <a:t>Dutch </a:t>
            </a:r>
            <a:r>
              <a:rPr lang="nl-NL" dirty="0" err="1"/>
              <a:t>national</a:t>
            </a:r>
            <a:r>
              <a:rPr lang="nl-NL" dirty="0"/>
              <a:t> expertise </a:t>
            </a:r>
            <a:r>
              <a:rPr lang="nl-NL" dirty="0" err="1"/>
              <a:t>institute</a:t>
            </a:r>
            <a:r>
              <a:rPr lang="nl-NL" dirty="0"/>
              <a:t> </a:t>
            </a:r>
            <a:r>
              <a:rPr lang="nl-NL" dirty="0" err="1"/>
              <a:t>for</a:t>
            </a:r>
            <a:r>
              <a:rPr lang="nl-NL" dirty="0"/>
              <a:t> </a:t>
            </a:r>
            <a:r>
              <a:rPr lang="nl-NL" dirty="0" err="1"/>
              <a:t>scientific</a:t>
            </a:r>
            <a:r>
              <a:rPr lang="nl-NL" dirty="0"/>
              <a:t> </a:t>
            </a:r>
            <a:r>
              <a:rPr lang="nl-NL" dirty="0" err="1"/>
              <a:t>space</a:t>
            </a:r>
            <a:r>
              <a:rPr lang="nl-NL" dirty="0"/>
              <a:t> research</a:t>
            </a:r>
          </a:p>
          <a:p>
            <a:pPr algn="ctr"/>
            <a:endParaRPr lang="en-US" sz="2800" dirty="0">
              <a:solidFill>
                <a:schemeClr val="accent6"/>
              </a:solidFill>
            </a:endParaRPr>
          </a:p>
          <a:p>
            <a:pPr algn="ctr"/>
            <a:r>
              <a:rPr lang="en-US" sz="2400" i="1" dirty="0">
                <a:solidFill>
                  <a:schemeClr val="accent6"/>
                </a:solidFill>
              </a:rPr>
              <a:t>enabling breakthroughs in scientific research from space</a:t>
            </a:r>
            <a:endParaRPr lang="nl-NL" sz="2400" i="1" dirty="0">
              <a:solidFill>
                <a:schemeClr val="accent6"/>
              </a:solidFill>
            </a:endParaRPr>
          </a:p>
        </p:txBody>
      </p:sp>
      <p:sp>
        <p:nvSpPr>
          <p:cNvPr id="2" name="Footer Placeholder 1"/>
          <p:cNvSpPr>
            <a:spLocks noGrp="1"/>
          </p:cNvSpPr>
          <p:nvPr>
            <p:ph type="ftr" sz="quarter" idx="10"/>
          </p:nvPr>
        </p:nvSpPr>
        <p:spPr/>
        <p:txBody>
          <a:bodyPr/>
          <a:lstStyle/>
          <a:p>
            <a:r>
              <a:rPr lang="en-US"/>
              <a:t>The SPICA infrared space observatory - P. Roelfsema - Ithaca/June/2017</a:t>
            </a:r>
            <a:endParaRPr lang="en-GB"/>
          </a:p>
        </p:txBody>
      </p:sp>
      <p:sp>
        <p:nvSpPr>
          <p:cNvPr id="3" name="Slide Number Placeholder 2"/>
          <p:cNvSpPr>
            <a:spLocks noGrp="1"/>
          </p:cNvSpPr>
          <p:nvPr>
            <p:ph type="sldNum" sz="quarter" idx="11"/>
          </p:nvPr>
        </p:nvSpPr>
        <p:spPr/>
        <p:txBody>
          <a:bodyPr/>
          <a:lstStyle/>
          <a:p>
            <a:fld id="{FC1AADDB-504A-479E-8C40-41B4A0D15833}" type="slidenum">
              <a:rPr lang="en-GB" smtClean="0"/>
              <a:t>3</a:t>
            </a:fld>
            <a:endParaRPr lang="en-GB"/>
          </a:p>
        </p:txBody>
      </p:sp>
      <p:sp>
        <p:nvSpPr>
          <p:cNvPr id="7" name="Rectangle 3"/>
          <p:cNvSpPr txBox="1">
            <a:spLocks noChangeArrowheads="1"/>
          </p:cNvSpPr>
          <p:nvPr/>
        </p:nvSpPr>
        <p:spPr>
          <a:xfrm>
            <a:off x="0" y="2809335"/>
            <a:ext cx="9266854" cy="3296357"/>
          </a:xfrm>
          <a:prstGeom prst="rect">
            <a:avLst/>
          </a:prstGeom>
        </p:spPr>
        <p:txBody>
          <a:bodyPr/>
          <a:lstStyle>
            <a:lvl1pPr marL="342900" indent="-342900" algn="l" rtl="0" eaLnBrk="1" fontAlgn="base" hangingPunct="1">
              <a:spcBef>
                <a:spcPct val="20000"/>
              </a:spcBef>
              <a:spcAft>
                <a:spcPct val="0"/>
              </a:spcAft>
              <a:buClr>
                <a:schemeClr val="tx1"/>
              </a:buClr>
              <a:buSzPct val="80000"/>
              <a:buChar char="•"/>
              <a:defRPr sz="2000">
                <a:solidFill>
                  <a:schemeClr val="tx2"/>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tx1"/>
              </a:buClr>
              <a:buSzPct val="80000"/>
              <a:buChar char="•"/>
              <a:defRPr sz="2000">
                <a:solidFill>
                  <a:schemeClr val="tx2"/>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tx1"/>
              </a:buClr>
              <a:buSzPct val="80000"/>
              <a:buChar char="•"/>
              <a:defRPr sz="2000">
                <a:solidFill>
                  <a:schemeClr val="tx2"/>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SzPct val="80000"/>
              <a:buChar char="•"/>
              <a:defRPr sz="2000">
                <a:solidFill>
                  <a:schemeClr val="tx1"/>
                </a:solidFill>
                <a:effectLst>
                  <a:outerShdw blurRad="38100" dist="38100" dir="2700000" algn="tl">
                    <a:srgbClr val="000000"/>
                  </a:outerShdw>
                </a:effectLst>
                <a:latin typeface="Tahoma" pitchFamily="34" charset="0"/>
              </a:defRPr>
            </a:lvl4pPr>
            <a:lvl5pPr marL="20574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Tahoma" pitchFamily="34" charset="0"/>
              </a:defRPr>
            </a:lvl5pPr>
            <a:lvl6pPr marL="25146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Tahoma" pitchFamily="34" charset="0"/>
              </a:defRPr>
            </a:lvl6pPr>
            <a:lvl7pPr marL="29718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Tahoma" pitchFamily="34" charset="0"/>
              </a:defRPr>
            </a:lvl7pPr>
            <a:lvl8pPr marL="34290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Tahoma" pitchFamily="34" charset="0"/>
              </a:defRPr>
            </a:lvl8pPr>
            <a:lvl9pPr marL="38862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Tahoma" pitchFamily="34" charset="0"/>
              </a:defRPr>
            </a:lvl9pPr>
          </a:lstStyle>
          <a:p>
            <a:pPr marL="177800" indent="-87313" defTabSz="1343025">
              <a:spcBef>
                <a:spcPts val="0"/>
              </a:spcBef>
              <a:buFontTx/>
              <a:buNone/>
              <a:tabLst>
                <a:tab pos="0" algn="l"/>
                <a:tab pos="1878013" algn="l"/>
                <a:tab pos="3408363" algn="l"/>
                <a:tab pos="4660900" algn="l"/>
                <a:tab pos="6818313" algn="l"/>
                <a:tab pos="8159750" algn="l"/>
              </a:tabLst>
              <a:defRPr/>
            </a:pPr>
            <a:r>
              <a:rPr lang="en-US" sz="1600" b="1" kern="0" dirty="0">
                <a:solidFill>
                  <a:schemeClr val="tx1"/>
                </a:solidFill>
                <a:latin typeface="Verdana" charset="0"/>
              </a:rPr>
              <a:t>	</a:t>
            </a:r>
            <a:r>
              <a:rPr lang="en-US" sz="1400" b="1" kern="0" dirty="0">
                <a:solidFill>
                  <a:schemeClr val="bg2"/>
                </a:solidFill>
              </a:rPr>
              <a:t>ESRO-2</a:t>
            </a:r>
            <a:r>
              <a:rPr lang="en-US" sz="1400" kern="0" dirty="0">
                <a:solidFill>
                  <a:schemeClr val="bg2"/>
                </a:solidFill>
              </a:rPr>
              <a:t>	 ESRO	1968</a:t>
            </a:r>
            <a:r>
              <a:rPr lang="en-US" sz="1400" b="1" kern="0" dirty="0">
                <a:solidFill>
                  <a:schemeClr val="bg2"/>
                </a:solidFill>
              </a:rPr>
              <a:t> 	BEPPOSAX</a:t>
            </a:r>
            <a:r>
              <a:rPr lang="en-US" sz="1400" kern="0" dirty="0">
                <a:solidFill>
                  <a:schemeClr val="bg2"/>
                </a:solidFill>
              </a:rPr>
              <a:t>	NIVR/ASI	1996</a:t>
            </a:r>
          </a:p>
          <a:p>
            <a:pPr marL="177800" indent="-87313" defTabSz="1343025">
              <a:spcBef>
                <a:spcPts val="0"/>
              </a:spcBef>
              <a:buFontTx/>
              <a:buNone/>
              <a:tabLst>
                <a:tab pos="0" algn="l"/>
                <a:tab pos="1878013" algn="l"/>
                <a:tab pos="3408363" algn="l"/>
                <a:tab pos="4660900" algn="l"/>
                <a:tab pos="6818313" algn="l"/>
                <a:tab pos="8159750" algn="l"/>
              </a:tabLst>
              <a:defRPr/>
            </a:pPr>
            <a:r>
              <a:rPr lang="en-US" sz="1400" b="1" kern="0" dirty="0">
                <a:solidFill>
                  <a:schemeClr val="bg2"/>
                </a:solidFill>
              </a:rPr>
              <a:t>	OGO-5</a:t>
            </a:r>
            <a:r>
              <a:rPr lang="en-US" sz="1400" kern="0" dirty="0">
                <a:solidFill>
                  <a:schemeClr val="bg2"/>
                </a:solidFill>
              </a:rPr>
              <a:t>	 NASA	1968	</a:t>
            </a:r>
            <a:r>
              <a:rPr lang="en-US" sz="1400" b="1" kern="0" dirty="0">
                <a:solidFill>
                  <a:schemeClr val="bg2"/>
                </a:solidFill>
              </a:rPr>
              <a:t>XMM-NEWTON</a:t>
            </a:r>
            <a:r>
              <a:rPr lang="en-US" sz="1400" kern="0" dirty="0">
                <a:solidFill>
                  <a:schemeClr val="bg2"/>
                </a:solidFill>
              </a:rPr>
              <a:t>	ESA	1999</a:t>
            </a:r>
            <a:endParaRPr lang="en-US" sz="1400" b="1" kern="0" dirty="0">
              <a:solidFill>
                <a:schemeClr val="bg2"/>
              </a:solidFill>
            </a:endParaRPr>
          </a:p>
          <a:p>
            <a:pPr marL="177800" indent="-87313" defTabSz="1343025">
              <a:spcBef>
                <a:spcPts val="0"/>
              </a:spcBef>
              <a:buFontTx/>
              <a:buNone/>
              <a:tabLst>
                <a:tab pos="0" algn="l"/>
                <a:tab pos="1878013" algn="l"/>
                <a:tab pos="3408363" algn="l"/>
                <a:tab pos="4660900" algn="l"/>
                <a:tab pos="6818313" algn="l"/>
                <a:tab pos="8159750" algn="l"/>
              </a:tabLst>
              <a:defRPr/>
            </a:pPr>
            <a:r>
              <a:rPr lang="en-US" sz="1400" b="1" kern="0" dirty="0">
                <a:solidFill>
                  <a:schemeClr val="bg2"/>
                </a:solidFill>
              </a:rPr>
              <a:t> TD-1A</a:t>
            </a:r>
            <a:r>
              <a:rPr lang="en-US" sz="1400" kern="0" dirty="0">
                <a:solidFill>
                  <a:schemeClr val="bg2"/>
                </a:solidFill>
              </a:rPr>
              <a:t>	 ESRO	1972</a:t>
            </a:r>
            <a:r>
              <a:rPr lang="en-US" sz="1400" b="1" kern="0" dirty="0">
                <a:solidFill>
                  <a:schemeClr val="bg2"/>
                </a:solidFill>
              </a:rPr>
              <a:t> 	CHANDRA</a:t>
            </a:r>
            <a:r>
              <a:rPr lang="en-US" sz="1400" kern="0" dirty="0">
                <a:solidFill>
                  <a:schemeClr val="bg2"/>
                </a:solidFill>
              </a:rPr>
              <a:t>	NASA	1999</a:t>
            </a:r>
          </a:p>
          <a:p>
            <a:pPr marL="177800" indent="-87313" defTabSz="1343025">
              <a:spcBef>
                <a:spcPts val="0"/>
              </a:spcBef>
              <a:buFontTx/>
              <a:buNone/>
              <a:tabLst>
                <a:tab pos="0" algn="l"/>
                <a:tab pos="1878013" algn="l"/>
                <a:tab pos="3408363" algn="l"/>
                <a:tab pos="4660900" algn="l"/>
                <a:tab pos="6818313" algn="l"/>
                <a:tab pos="8159750" algn="l"/>
              </a:tabLst>
              <a:defRPr/>
            </a:pPr>
            <a:r>
              <a:rPr lang="en-US" sz="1400" b="1" kern="0" dirty="0">
                <a:solidFill>
                  <a:schemeClr val="bg2"/>
                </a:solidFill>
              </a:rPr>
              <a:t>	ESRO-4</a:t>
            </a:r>
            <a:r>
              <a:rPr lang="en-US" sz="1400" kern="0" dirty="0">
                <a:solidFill>
                  <a:schemeClr val="bg2"/>
                </a:solidFill>
              </a:rPr>
              <a:t>	 ESRO	1972	</a:t>
            </a:r>
            <a:r>
              <a:rPr lang="en-US" sz="1400" b="1" kern="0" dirty="0">
                <a:solidFill>
                  <a:schemeClr val="bg2"/>
                </a:solidFill>
              </a:rPr>
              <a:t>ENVISAT	</a:t>
            </a:r>
            <a:r>
              <a:rPr lang="en-US" sz="1400" kern="0" dirty="0">
                <a:solidFill>
                  <a:schemeClr val="bg2"/>
                </a:solidFill>
              </a:rPr>
              <a:t>ESA	2002</a:t>
            </a:r>
          </a:p>
          <a:p>
            <a:pPr marL="177800" indent="-87313" defTabSz="1343025">
              <a:spcBef>
                <a:spcPts val="0"/>
              </a:spcBef>
              <a:buFontTx/>
              <a:buNone/>
              <a:tabLst>
                <a:tab pos="0" algn="l"/>
                <a:tab pos="1878013" algn="l"/>
                <a:tab pos="3408363" algn="l"/>
                <a:tab pos="4660900" algn="l"/>
                <a:tab pos="6818313" algn="l"/>
                <a:tab pos="8159750" algn="l"/>
              </a:tabLst>
              <a:defRPr/>
            </a:pPr>
            <a:r>
              <a:rPr lang="en-US" sz="1400" b="1" kern="0" dirty="0">
                <a:solidFill>
                  <a:schemeClr val="bg2"/>
                </a:solidFill>
              </a:rPr>
              <a:t>	ANS</a:t>
            </a:r>
            <a:r>
              <a:rPr lang="en-US" sz="1400" kern="0" dirty="0">
                <a:solidFill>
                  <a:schemeClr val="bg2"/>
                </a:solidFill>
              </a:rPr>
              <a:t>	 NIVR	1974	</a:t>
            </a:r>
            <a:r>
              <a:rPr lang="en-US" sz="1400" b="1" kern="0" dirty="0">
                <a:solidFill>
                  <a:schemeClr val="bg2"/>
                </a:solidFill>
              </a:rPr>
              <a:t>INTEGRAL</a:t>
            </a:r>
            <a:r>
              <a:rPr lang="en-US" sz="1400" kern="0" dirty="0">
                <a:solidFill>
                  <a:schemeClr val="bg2"/>
                </a:solidFill>
              </a:rPr>
              <a:t>	ESA	2002</a:t>
            </a:r>
          </a:p>
          <a:p>
            <a:pPr marL="177800" indent="-87313" defTabSz="1343025">
              <a:spcBef>
                <a:spcPts val="0"/>
              </a:spcBef>
              <a:buFontTx/>
              <a:buNone/>
              <a:tabLst>
                <a:tab pos="0" algn="l"/>
                <a:tab pos="1878013" algn="l"/>
                <a:tab pos="3408363" algn="l"/>
                <a:tab pos="4660900" algn="l"/>
                <a:tab pos="6818313" algn="l"/>
                <a:tab pos="8159750" algn="l"/>
              </a:tabLst>
              <a:defRPr/>
            </a:pPr>
            <a:r>
              <a:rPr lang="en-US" sz="1400" b="1" kern="0" dirty="0">
                <a:solidFill>
                  <a:schemeClr val="bg2"/>
                </a:solidFill>
              </a:rPr>
              <a:t>	COS-B</a:t>
            </a:r>
            <a:r>
              <a:rPr lang="en-US" sz="1400" kern="0" dirty="0">
                <a:solidFill>
                  <a:schemeClr val="bg2"/>
                </a:solidFill>
              </a:rPr>
              <a:t>	 ESA	1975	</a:t>
            </a:r>
            <a:r>
              <a:rPr lang="en-US" sz="1400" b="1" kern="0" dirty="0">
                <a:solidFill>
                  <a:srgbClr val="FF0000"/>
                </a:solidFill>
              </a:rPr>
              <a:t>AKARI	</a:t>
            </a:r>
            <a:r>
              <a:rPr lang="en-US" sz="1400" kern="0" dirty="0">
                <a:solidFill>
                  <a:srgbClr val="FF0000"/>
                </a:solidFill>
              </a:rPr>
              <a:t>JAXA	2006</a:t>
            </a:r>
          </a:p>
          <a:p>
            <a:pPr marL="177800" indent="-87313" defTabSz="1343025">
              <a:spcBef>
                <a:spcPts val="0"/>
              </a:spcBef>
              <a:buFontTx/>
              <a:buNone/>
              <a:tabLst>
                <a:tab pos="0" algn="l"/>
                <a:tab pos="1878013" algn="l"/>
                <a:tab pos="3408363" algn="l"/>
                <a:tab pos="4660900" algn="l"/>
                <a:tab pos="6818313" algn="l"/>
                <a:tab pos="8159750" algn="l"/>
              </a:tabLst>
              <a:defRPr/>
            </a:pPr>
            <a:r>
              <a:rPr lang="en-US" sz="1400" b="1" kern="0" dirty="0">
                <a:solidFill>
                  <a:schemeClr val="bg2"/>
                </a:solidFill>
              </a:rPr>
              <a:t>	ISEE-3</a:t>
            </a:r>
            <a:r>
              <a:rPr lang="en-US" sz="1400" kern="0" dirty="0">
                <a:solidFill>
                  <a:schemeClr val="bg2"/>
                </a:solidFill>
              </a:rPr>
              <a:t>	 NASA	1978	</a:t>
            </a:r>
            <a:r>
              <a:rPr lang="en-US" sz="1400" b="1" kern="0" dirty="0">
                <a:solidFill>
                  <a:schemeClr val="bg2"/>
                </a:solidFill>
              </a:rPr>
              <a:t>GOCE</a:t>
            </a:r>
            <a:r>
              <a:rPr lang="en-US" sz="1400" kern="0" dirty="0">
                <a:solidFill>
                  <a:schemeClr val="bg2"/>
                </a:solidFill>
              </a:rPr>
              <a:t>	ESA	2009</a:t>
            </a:r>
          </a:p>
          <a:p>
            <a:pPr marL="177800" indent="-87313" defTabSz="1343025">
              <a:spcBef>
                <a:spcPts val="0"/>
              </a:spcBef>
              <a:buFontTx/>
              <a:buNone/>
              <a:tabLst>
                <a:tab pos="0" algn="l"/>
                <a:tab pos="1878013" algn="l"/>
                <a:tab pos="3408363" algn="l"/>
                <a:tab pos="4660900" algn="l"/>
                <a:tab pos="6818313" algn="l"/>
                <a:tab pos="8159750" algn="l"/>
              </a:tabLst>
              <a:defRPr/>
            </a:pPr>
            <a:r>
              <a:rPr lang="en-US" sz="1400" b="1" kern="0" dirty="0">
                <a:solidFill>
                  <a:schemeClr val="bg2"/>
                </a:solidFill>
              </a:rPr>
              <a:t>	EINSTEIN</a:t>
            </a:r>
            <a:r>
              <a:rPr lang="en-US" sz="1400" kern="0" dirty="0">
                <a:solidFill>
                  <a:schemeClr val="bg2"/>
                </a:solidFill>
              </a:rPr>
              <a:t>	 NASA	1978	</a:t>
            </a:r>
            <a:r>
              <a:rPr lang="en-US" sz="1400" b="1" kern="0" dirty="0">
                <a:solidFill>
                  <a:srgbClr val="FF0000"/>
                </a:solidFill>
              </a:rPr>
              <a:t>HERSCHEL</a:t>
            </a:r>
            <a:r>
              <a:rPr lang="en-US" sz="1400" kern="0" dirty="0">
                <a:solidFill>
                  <a:srgbClr val="FF0000"/>
                </a:solidFill>
              </a:rPr>
              <a:t>	ESA	2009</a:t>
            </a:r>
          </a:p>
          <a:p>
            <a:pPr marL="177800" indent="-87313" defTabSz="1343025">
              <a:spcBef>
                <a:spcPts val="0"/>
              </a:spcBef>
              <a:buFontTx/>
              <a:buNone/>
              <a:tabLst>
                <a:tab pos="0" algn="l"/>
                <a:tab pos="1878013" algn="l"/>
                <a:tab pos="3408363" algn="l"/>
                <a:tab pos="4660900" algn="l"/>
                <a:tab pos="6818313" algn="l"/>
                <a:tab pos="8159750" algn="l"/>
              </a:tabLst>
              <a:defRPr/>
            </a:pPr>
            <a:r>
              <a:rPr lang="en-US" sz="1400" b="1" kern="0" dirty="0">
                <a:solidFill>
                  <a:schemeClr val="bg2"/>
                </a:solidFill>
              </a:rPr>
              <a:t>	SMM</a:t>
            </a:r>
            <a:r>
              <a:rPr lang="en-US" sz="1400" kern="0" dirty="0">
                <a:solidFill>
                  <a:schemeClr val="bg2"/>
                </a:solidFill>
              </a:rPr>
              <a:t>	 NASA	1980	</a:t>
            </a:r>
            <a:r>
              <a:rPr lang="en-US" sz="1400" b="1" kern="0" dirty="0">
                <a:solidFill>
                  <a:schemeClr val="bg2"/>
                </a:solidFill>
              </a:rPr>
              <a:t>LISA PF</a:t>
            </a:r>
            <a:r>
              <a:rPr lang="en-US" sz="1400" kern="0" dirty="0">
                <a:solidFill>
                  <a:schemeClr val="bg2"/>
                </a:solidFill>
              </a:rPr>
              <a:t>	ESA             	2015</a:t>
            </a:r>
          </a:p>
          <a:p>
            <a:pPr marL="177800" indent="-87313" defTabSz="1343025">
              <a:spcBef>
                <a:spcPts val="0"/>
              </a:spcBef>
              <a:buFontTx/>
              <a:buNone/>
              <a:tabLst>
                <a:tab pos="0" algn="l"/>
                <a:tab pos="1878013" algn="l"/>
                <a:tab pos="3408363" algn="l"/>
                <a:tab pos="4660900" algn="l"/>
                <a:tab pos="6818313" algn="l"/>
                <a:tab pos="8159750" algn="l"/>
              </a:tabLst>
              <a:defRPr/>
            </a:pPr>
            <a:r>
              <a:rPr lang="en-US" sz="1400" b="1" kern="0" dirty="0">
                <a:solidFill>
                  <a:schemeClr val="bg2"/>
                </a:solidFill>
              </a:rPr>
              <a:t>	</a:t>
            </a:r>
            <a:r>
              <a:rPr lang="en-US" sz="1400" b="1" kern="0" dirty="0">
                <a:solidFill>
                  <a:srgbClr val="FF0000"/>
                </a:solidFill>
              </a:rPr>
              <a:t>IRAS</a:t>
            </a:r>
            <a:r>
              <a:rPr lang="en-US" sz="1400" kern="0" dirty="0">
                <a:solidFill>
                  <a:srgbClr val="FF0000"/>
                </a:solidFill>
              </a:rPr>
              <a:t>	 NIVR/NASA	1983</a:t>
            </a:r>
            <a:r>
              <a:rPr lang="en-US" sz="1400" kern="0" dirty="0">
                <a:solidFill>
                  <a:schemeClr val="bg2"/>
                </a:solidFill>
              </a:rPr>
              <a:t>	</a:t>
            </a:r>
            <a:r>
              <a:rPr lang="en-US" sz="1400" b="1" kern="0" dirty="0">
                <a:solidFill>
                  <a:schemeClr val="bg2"/>
                </a:solidFill>
              </a:rPr>
              <a:t>SENTINEL 5 Prec.</a:t>
            </a:r>
            <a:r>
              <a:rPr lang="en-US" sz="1400" kern="0" dirty="0">
                <a:solidFill>
                  <a:schemeClr val="bg2"/>
                </a:solidFill>
              </a:rPr>
              <a:t>	ESA	2017</a:t>
            </a:r>
          </a:p>
          <a:p>
            <a:pPr marL="177800" indent="-87313" defTabSz="1343025">
              <a:spcBef>
                <a:spcPts val="0"/>
              </a:spcBef>
              <a:buFontTx/>
              <a:buNone/>
              <a:tabLst>
                <a:tab pos="0" algn="l"/>
                <a:tab pos="1878013" algn="l"/>
                <a:tab pos="3408363" algn="l"/>
                <a:tab pos="4660900" algn="l"/>
                <a:tab pos="6818313" algn="l"/>
                <a:tab pos="8159750" algn="l"/>
              </a:tabLst>
              <a:defRPr/>
            </a:pPr>
            <a:r>
              <a:rPr lang="en-US" sz="1400" b="1" kern="0" dirty="0">
                <a:solidFill>
                  <a:schemeClr val="bg2"/>
                </a:solidFill>
              </a:rPr>
              <a:t>	EXOSAT</a:t>
            </a:r>
            <a:r>
              <a:rPr lang="en-US" sz="1400" kern="0" dirty="0">
                <a:solidFill>
                  <a:schemeClr val="bg2"/>
                </a:solidFill>
              </a:rPr>
              <a:t>	 ESA	1983	</a:t>
            </a:r>
            <a:r>
              <a:rPr lang="en-US" sz="1400" b="1" kern="0" dirty="0">
                <a:solidFill>
                  <a:schemeClr val="bg2"/>
                </a:solidFill>
              </a:rPr>
              <a:t>HITOMI</a:t>
            </a:r>
            <a:r>
              <a:rPr lang="en-US" sz="1400" kern="0" dirty="0">
                <a:solidFill>
                  <a:schemeClr val="bg2"/>
                </a:solidFill>
              </a:rPr>
              <a:t>	JAXA	2016</a:t>
            </a:r>
          </a:p>
          <a:p>
            <a:pPr marL="177800" indent="-87313" defTabSz="1343025">
              <a:spcBef>
                <a:spcPts val="0"/>
              </a:spcBef>
              <a:buFontTx/>
              <a:buNone/>
              <a:tabLst>
                <a:tab pos="0" algn="l"/>
                <a:tab pos="1878013" algn="l"/>
                <a:tab pos="3408363" algn="l"/>
                <a:tab pos="4660900" algn="l"/>
                <a:tab pos="6818313" algn="l"/>
                <a:tab pos="8159750" algn="l"/>
              </a:tabLst>
              <a:defRPr/>
            </a:pPr>
            <a:r>
              <a:rPr lang="en-US" sz="1400" b="1" kern="0" dirty="0">
                <a:solidFill>
                  <a:schemeClr val="bg2"/>
                </a:solidFill>
              </a:rPr>
              <a:t> MIR/COMIS</a:t>
            </a:r>
            <a:r>
              <a:rPr lang="en-US" sz="1400" kern="0" dirty="0">
                <a:solidFill>
                  <a:schemeClr val="bg2"/>
                </a:solidFill>
              </a:rPr>
              <a:t>	 IKI	1987	</a:t>
            </a:r>
            <a:r>
              <a:rPr lang="en-US" sz="1400" b="1" kern="0" dirty="0">
                <a:solidFill>
                  <a:schemeClr val="bg2"/>
                </a:solidFill>
              </a:rPr>
              <a:t>SENTINEL 5</a:t>
            </a:r>
            <a:r>
              <a:rPr lang="en-US" sz="1400" kern="0" dirty="0">
                <a:solidFill>
                  <a:schemeClr val="bg2"/>
                </a:solidFill>
              </a:rPr>
              <a:t>	ESA	2019</a:t>
            </a:r>
          </a:p>
          <a:p>
            <a:pPr marL="177800" indent="-87313" defTabSz="1343025">
              <a:spcBef>
                <a:spcPts val="0"/>
              </a:spcBef>
              <a:buFontTx/>
              <a:buNone/>
              <a:tabLst>
                <a:tab pos="0" algn="l"/>
                <a:tab pos="1878013" algn="l"/>
                <a:tab pos="3408363" algn="l"/>
                <a:tab pos="4660900" algn="l"/>
                <a:tab pos="6818313" algn="l"/>
                <a:tab pos="8159750" algn="l"/>
              </a:tabLst>
              <a:defRPr/>
            </a:pPr>
            <a:r>
              <a:rPr lang="en-US" sz="1400" b="1" kern="0" dirty="0">
                <a:solidFill>
                  <a:schemeClr val="bg2"/>
                </a:solidFill>
              </a:rPr>
              <a:t> HIPPARCOS</a:t>
            </a:r>
            <a:r>
              <a:rPr lang="en-US" sz="1400" kern="0" dirty="0">
                <a:solidFill>
                  <a:schemeClr val="bg2"/>
                </a:solidFill>
              </a:rPr>
              <a:t>	 ESA	1989 	</a:t>
            </a:r>
            <a:r>
              <a:rPr lang="en-US" sz="1400" b="1" kern="0" dirty="0">
                <a:solidFill>
                  <a:schemeClr val="bg2"/>
                </a:solidFill>
              </a:rPr>
              <a:t>PLATO</a:t>
            </a:r>
            <a:r>
              <a:rPr lang="en-US" sz="1400" kern="0" dirty="0">
                <a:solidFill>
                  <a:schemeClr val="bg2"/>
                </a:solidFill>
              </a:rPr>
              <a:t>	ESA	2025</a:t>
            </a:r>
          </a:p>
          <a:p>
            <a:pPr marL="177800" indent="-87313" defTabSz="1343025">
              <a:spcBef>
                <a:spcPts val="0"/>
              </a:spcBef>
              <a:buFontTx/>
              <a:buNone/>
              <a:tabLst>
                <a:tab pos="0" algn="l"/>
                <a:tab pos="1878013" algn="l"/>
                <a:tab pos="3408363" algn="l"/>
                <a:tab pos="4660900" algn="l"/>
                <a:tab pos="6818313" algn="l"/>
                <a:tab pos="8159750" algn="l"/>
              </a:tabLst>
              <a:defRPr/>
            </a:pPr>
            <a:r>
              <a:rPr lang="en-US" sz="1400" b="1" kern="0" dirty="0">
                <a:solidFill>
                  <a:schemeClr val="bg2"/>
                </a:solidFill>
              </a:rPr>
              <a:t> COMPTON GRO</a:t>
            </a:r>
            <a:r>
              <a:rPr lang="en-US" sz="1400" kern="0" dirty="0">
                <a:solidFill>
                  <a:schemeClr val="bg2"/>
                </a:solidFill>
              </a:rPr>
              <a:t>	 NASA	1991           	</a:t>
            </a:r>
            <a:r>
              <a:rPr lang="en-US" sz="1400" b="1" kern="0" dirty="0">
                <a:solidFill>
                  <a:schemeClr val="bg2"/>
                </a:solidFill>
              </a:rPr>
              <a:t>ATHENA                 	</a:t>
            </a:r>
            <a:r>
              <a:rPr lang="en-US" sz="1400" kern="0" dirty="0">
                <a:solidFill>
                  <a:schemeClr val="bg2"/>
                </a:solidFill>
              </a:rPr>
              <a:t>ESA            	2028</a:t>
            </a:r>
          </a:p>
          <a:p>
            <a:pPr marL="177800" indent="-87313" defTabSz="1343025">
              <a:spcBef>
                <a:spcPts val="0"/>
              </a:spcBef>
              <a:buFontTx/>
              <a:buNone/>
              <a:tabLst>
                <a:tab pos="0" algn="l"/>
                <a:tab pos="1878013" algn="l"/>
                <a:tab pos="3408363" algn="l"/>
                <a:tab pos="4660900" algn="l"/>
                <a:tab pos="6818313" algn="l"/>
                <a:tab pos="8159750" algn="l"/>
              </a:tabLst>
              <a:defRPr/>
            </a:pPr>
            <a:r>
              <a:rPr lang="en-US" sz="1400" b="1" kern="0" dirty="0">
                <a:solidFill>
                  <a:schemeClr val="bg2"/>
                </a:solidFill>
              </a:rPr>
              <a:t> </a:t>
            </a:r>
            <a:r>
              <a:rPr lang="en-US" sz="1400" b="1" kern="0" dirty="0">
                <a:solidFill>
                  <a:srgbClr val="FF0000"/>
                </a:solidFill>
              </a:rPr>
              <a:t>ISO	 </a:t>
            </a:r>
            <a:r>
              <a:rPr lang="en-US" sz="1400" kern="0" dirty="0">
                <a:solidFill>
                  <a:srgbClr val="FF0000"/>
                </a:solidFill>
              </a:rPr>
              <a:t>ESA	1995</a:t>
            </a:r>
            <a:r>
              <a:rPr lang="en-US" sz="1400" b="1" kern="0" dirty="0">
                <a:solidFill>
                  <a:srgbClr val="FF0000"/>
                </a:solidFill>
              </a:rPr>
              <a:t> </a:t>
            </a:r>
            <a:r>
              <a:rPr lang="en-US" sz="1400" b="1" kern="0" dirty="0">
                <a:solidFill>
                  <a:schemeClr val="bg2"/>
                </a:solidFill>
              </a:rPr>
              <a:t>	</a:t>
            </a:r>
            <a:r>
              <a:rPr lang="en-US" sz="1400" b="1" kern="0" dirty="0">
                <a:solidFill>
                  <a:srgbClr val="FF0000"/>
                </a:solidFill>
              </a:rPr>
              <a:t>SPICA                    	</a:t>
            </a:r>
            <a:r>
              <a:rPr lang="en-US" sz="1400" kern="0" dirty="0">
                <a:solidFill>
                  <a:srgbClr val="FF0000"/>
                </a:solidFill>
              </a:rPr>
              <a:t>ESA/JAXA  	2029</a:t>
            </a:r>
          </a:p>
          <a:p>
            <a:pPr marL="177800" indent="-87313" defTabSz="1343025">
              <a:lnSpc>
                <a:spcPct val="120000"/>
              </a:lnSpc>
              <a:buFontTx/>
              <a:buNone/>
              <a:tabLst>
                <a:tab pos="0" algn="l"/>
                <a:tab pos="1878013" algn="l"/>
                <a:tab pos="3408363" algn="l"/>
                <a:tab pos="4660900" algn="l"/>
                <a:tab pos="6818313" algn="l"/>
                <a:tab pos="8159750" algn="l"/>
              </a:tabLst>
              <a:defRPr/>
            </a:pPr>
            <a:r>
              <a:rPr lang="en-US" sz="1400" kern="0" dirty="0">
                <a:solidFill>
                  <a:schemeClr val="bg2"/>
                </a:solidFill>
              </a:rPr>
              <a:t>				</a:t>
            </a:r>
          </a:p>
          <a:p>
            <a:pPr marL="177800" indent="-87313" defTabSz="1343025">
              <a:lnSpc>
                <a:spcPct val="120000"/>
              </a:lnSpc>
              <a:buFontTx/>
              <a:buNone/>
              <a:tabLst>
                <a:tab pos="0" algn="l"/>
                <a:tab pos="1878013" algn="l"/>
                <a:tab pos="3408363" algn="l"/>
                <a:tab pos="4660900" algn="l"/>
                <a:tab pos="6818313" algn="l"/>
                <a:tab pos="8159750" algn="l"/>
              </a:tabLst>
              <a:defRPr/>
            </a:pPr>
            <a:r>
              <a:rPr lang="en-US" sz="1400" kern="0" dirty="0">
                <a:solidFill>
                  <a:schemeClr val="bg2"/>
                </a:solidFill>
                <a:latin typeface="Verdana" charset="0"/>
              </a:rPr>
              <a:t>				</a:t>
            </a:r>
            <a:endParaRPr lang="en-US" sz="1600" kern="0" dirty="0">
              <a:solidFill>
                <a:schemeClr val="bg2"/>
              </a:solidFill>
              <a:latin typeface="Verdana" charset="0"/>
            </a:endParaRPr>
          </a:p>
        </p:txBody>
      </p:sp>
      <p:pic>
        <p:nvPicPr>
          <p:cNvPr id="8" name="Picture 3" descr="Expertisedriehoek%20S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407702" y="3085737"/>
            <a:ext cx="3059209" cy="264720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9" name="Picture 8"/>
          <p:cNvPicPr>
            <a:picLocks noChangeAspect="1"/>
          </p:cNvPicPr>
          <p:nvPr/>
        </p:nvPicPr>
        <p:blipFill rotWithShape="1">
          <a:blip r:embed="rId4" cstate="print">
            <a:clrChange>
              <a:clrFrom>
                <a:srgbClr val="000000">
                  <a:alpha val="90196"/>
                </a:srgbClr>
              </a:clrFrom>
              <a:clrTo>
                <a:srgbClr val="000000">
                  <a:alpha val="0"/>
                </a:srgbClr>
              </a:clrTo>
            </a:clrChange>
            <a:extLst>
              <a:ext uri="{28A0092B-C50C-407E-A947-70E740481C1C}">
                <a14:useLocalDpi xmlns:a14="http://schemas.microsoft.com/office/drawing/2010/main"/>
              </a:ext>
            </a:extLst>
          </a:blip>
          <a:srcRect/>
          <a:stretch/>
        </p:blipFill>
        <p:spPr>
          <a:xfrm>
            <a:off x="89799" y="2809333"/>
            <a:ext cx="2523928" cy="1762667"/>
          </a:xfrm>
          <a:prstGeom prst="rect">
            <a:avLst/>
          </a:prstGeom>
        </p:spPr>
      </p:pic>
      <p:pic>
        <p:nvPicPr>
          <p:cNvPr id="10" name="図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27271">
            <a:off x="7013857" y="2380994"/>
            <a:ext cx="2748985" cy="2733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6">
            <a:clrChange>
              <a:clrFrom>
                <a:srgbClr val="FFFFFF"/>
              </a:clrFrom>
              <a:clrTo>
                <a:srgbClr val="FFFFFF">
                  <a:alpha val="0"/>
                </a:srgbClr>
              </a:clrTo>
            </a:clrChange>
          </a:blip>
          <a:stretch>
            <a:fillRect/>
          </a:stretch>
        </p:blipFill>
        <p:spPr>
          <a:xfrm>
            <a:off x="2842054" y="2518448"/>
            <a:ext cx="3909386" cy="2199030"/>
          </a:xfrm>
          <a:prstGeom prst="rect">
            <a:avLst/>
          </a:prstGeom>
        </p:spPr>
      </p:pic>
    </p:spTree>
    <p:extLst>
      <p:ext uri="{BB962C8B-B14F-4D97-AF65-F5344CB8AC3E}">
        <p14:creationId xmlns:p14="http://schemas.microsoft.com/office/powerpoint/2010/main" val="190936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1000"/>
                            </p:stCondLst>
                            <p:childTnLst>
                              <p:par>
                                <p:cTn id="9" presetID="10" presetClass="exit" presetSubtype="0" fill="hold" nodeType="afterEffect">
                                  <p:stCondLst>
                                    <p:cond delay="200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par>
                                <p:cTn id="12" presetID="10" presetClass="entr" presetSubtype="0" fill="hold" grpId="0" nodeType="withEffect">
                                  <p:stCondLst>
                                    <p:cond delay="20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childTnLst>
                                </p:cTn>
                              </p:par>
                            </p:childTnLst>
                          </p:cTn>
                        </p:par>
                        <p:par>
                          <p:cTn id="15" fill="hold">
                            <p:stCondLst>
                              <p:cond delay="5000"/>
                            </p:stCondLst>
                            <p:childTnLst>
                              <p:par>
                                <p:cTn id="16" presetID="10"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childTnLst>
                                </p:cTn>
                              </p:par>
                              <p:par>
                                <p:cTn id="19" presetID="10" presetClass="entr" presetSubtype="0" fill="hold" nodeType="withEffect">
                                  <p:stCondLst>
                                    <p:cond delay="50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childTnLst>
                                </p:cTn>
                              </p:par>
                              <p:par>
                                <p:cTn id="22" presetID="10" presetClass="entr" presetSubtype="0" fill="hold" nodeType="withEffect">
                                  <p:stCondLst>
                                    <p:cond delay="10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stretch>
            <a:fillRect/>
          </a:stretch>
        </p:blipFill>
        <p:spPr>
          <a:xfrm rot="697417" flipV="1">
            <a:off x="560762" y="4331371"/>
            <a:ext cx="3469169" cy="1758564"/>
          </a:xfrm>
          <a:prstGeom prst="rect">
            <a:avLst/>
          </a:prstGeom>
        </p:spPr>
      </p:pic>
      <p:pic>
        <p:nvPicPr>
          <p:cNvPr id="41" name="Picture 40"/>
          <p:cNvPicPr>
            <a:picLocks noChangeAspect="1"/>
          </p:cNvPicPr>
          <p:nvPr/>
        </p:nvPicPr>
        <p:blipFill>
          <a:blip r:embed="rId3"/>
          <a:stretch>
            <a:fillRect/>
          </a:stretch>
        </p:blipFill>
        <p:spPr>
          <a:xfrm rot="18488967" flipV="1">
            <a:off x="2813507" y="3832686"/>
            <a:ext cx="4567876" cy="2315513"/>
          </a:xfrm>
          <a:prstGeom prst="rect">
            <a:avLst/>
          </a:prstGeom>
        </p:spPr>
      </p:pic>
      <p:pic>
        <p:nvPicPr>
          <p:cNvPr id="39" name="Picture 38"/>
          <p:cNvPicPr>
            <a:picLocks noChangeAspect="1"/>
          </p:cNvPicPr>
          <p:nvPr/>
        </p:nvPicPr>
        <p:blipFill>
          <a:blip r:embed="rId4"/>
          <a:stretch>
            <a:fillRect/>
          </a:stretch>
        </p:blipFill>
        <p:spPr>
          <a:xfrm>
            <a:off x="-344672" y="1254582"/>
            <a:ext cx="6830531" cy="2920983"/>
          </a:xfrm>
          <a:prstGeom prst="rect">
            <a:avLst/>
          </a:prstGeom>
          <a:noFill/>
        </p:spPr>
      </p:pic>
      <p:pic>
        <p:nvPicPr>
          <p:cNvPr id="37" name="Picture 36"/>
          <p:cNvPicPr>
            <a:picLocks noChangeAspect="1"/>
          </p:cNvPicPr>
          <p:nvPr/>
        </p:nvPicPr>
        <p:blipFill>
          <a:blip r:embed="rId5"/>
          <a:stretch>
            <a:fillRect/>
          </a:stretch>
        </p:blipFill>
        <p:spPr>
          <a:xfrm>
            <a:off x="1345460" y="3232054"/>
            <a:ext cx="4974436" cy="2731322"/>
          </a:xfrm>
          <a:prstGeom prst="rect">
            <a:avLst/>
          </a:prstGeom>
        </p:spPr>
      </p:pic>
      <p:pic>
        <p:nvPicPr>
          <p:cNvPr id="45058" name="Picture 2"/>
          <p:cNvPicPr>
            <a:picLocks noChangeAspect="1" noChangeArrowheads="1"/>
          </p:cNvPicPr>
          <p:nvPr/>
        </p:nvPicPr>
        <p:blipFill>
          <a:blip r:embed="rId6" cstate="print"/>
          <a:srcRect/>
          <a:stretch>
            <a:fillRect/>
          </a:stretch>
        </p:blipFill>
        <p:spPr bwMode="auto">
          <a:xfrm>
            <a:off x="102020" y="2670070"/>
            <a:ext cx="1273685" cy="1675626"/>
          </a:xfrm>
          <a:prstGeom prst="rect">
            <a:avLst/>
          </a:prstGeom>
          <a:noFill/>
          <a:ln w="9525">
            <a:noFill/>
            <a:miter lim="800000"/>
            <a:headEnd/>
            <a:tailEnd/>
          </a:ln>
        </p:spPr>
      </p:pic>
      <p:sp>
        <p:nvSpPr>
          <p:cNvPr id="4" name="Title 3"/>
          <p:cNvSpPr>
            <a:spLocks noGrp="1"/>
          </p:cNvSpPr>
          <p:nvPr>
            <p:ph type="title"/>
          </p:nvPr>
        </p:nvSpPr>
        <p:spPr/>
        <p:txBody>
          <a:bodyPr/>
          <a:lstStyle/>
          <a:p>
            <a:r>
              <a:rPr lang="en-GB" dirty="0"/>
              <a:t>Infrared Space Observatories – pushing deeper</a:t>
            </a:r>
          </a:p>
        </p:txBody>
      </p:sp>
      <p:pic>
        <p:nvPicPr>
          <p:cNvPr id="8" name="Picture 6" descr="iso"/>
          <p:cNvPicPr>
            <a:picLocks noGrp="1" noChangeAspect="1" noChangeArrowheads="1"/>
          </p:cNvPicPr>
          <p:nvPr>
            <p:ph idx="1"/>
          </p:nvPr>
        </p:nvPicPr>
        <p:blipFill>
          <a:blip r:embed="rId7" cstate="print"/>
          <a:srcRect/>
          <a:stretch>
            <a:fillRect/>
          </a:stretch>
        </p:blipFill>
        <p:spPr>
          <a:xfrm>
            <a:off x="1543321" y="1719215"/>
            <a:ext cx="1527830" cy="1831912"/>
          </a:xfrm>
          <a:prstGeom prst="rect">
            <a:avLst/>
          </a:prstGeom>
          <a:noFill/>
        </p:spPr>
      </p:pic>
      <p:sp>
        <p:nvSpPr>
          <p:cNvPr id="5" name="Footer Placeholder 4"/>
          <p:cNvSpPr>
            <a:spLocks noGrp="1"/>
          </p:cNvSpPr>
          <p:nvPr>
            <p:ph type="ftr" sz="quarter" idx="10"/>
          </p:nvPr>
        </p:nvSpPr>
        <p:spPr/>
        <p:txBody>
          <a:bodyPr/>
          <a:lstStyle/>
          <a:p>
            <a:pPr>
              <a:defRPr/>
            </a:pPr>
            <a:r>
              <a:rPr lang="en-US"/>
              <a:t>The SPICA infrared space observatory - P. Roelfsema - Ithaca/June/2017</a:t>
            </a:r>
            <a:endParaRPr lang="en-US" dirty="0"/>
          </a:p>
        </p:txBody>
      </p:sp>
      <p:sp>
        <p:nvSpPr>
          <p:cNvPr id="2" name="Slide Number Placeholder 1"/>
          <p:cNvSpPr>
            <a:spLocks noGrp="1"/>
          </p:cNvSpPr>
          <p:nvPr>
            <p:ph type="sldNum" sz="quarter" idx="11"/>
          </p:nvPr>
        </p:nvSpPr>
        <p:spPr/>
        <p:txBody>
          <a:bodyPr/>
          <a:lstStyle/>
          <a:p>
            <a:fld id="{B1E26DFF-3F7C-431B-807E-034F886431AD}" type="slidenum">
              <a:rPr lang="en-GB" smtClean="0"/>
              <a:pPr/>
              <a:t>30</a:t>
            </a:fld>
            <a:endParaRPr lang="en-GB" dirty="0"/>
          </a:p>
        </p:txBody>
      </p:sp>
      <p:pic>
        <p:nvPicPr>
          <p:cNvPr id="9" name="Picture 3" descr="sirtf_delta"/>
          <p:cNvPicPr>
            <a:picLocks noChangeAspect="1" noChangeArrowheads="1"/>
          </p:cNvPicPr>
          <p:nvPr/>
        </p:nvPicPr>
        <p:blipFill>
          <a:blip r:embed="rId8" cstate="print"/>
          <a:srcRect/>
          <a:stretch>
            <a:fillRect/>
          </a:stretch>
        </p:blipFill>
        <p:spPr bwMode="auto">
          <a:xfrm>
            <a:off x="3331957" y="4907351"/>
            <a:ext cx="1057699" cy="1592844"/>
          </a:xfrm>
          <a:prstGeom prst="rect">
            <a:avLst/>
          </a:prstGeom>
          <a:solidFill>
            <a:srgbClr val="777777">
              <a:alpha val="58000"/>
            </a:srgbClr>
          </a:solidFill>
        </p:spPr>
      </p:pic>
      <p:pic>
        <p:nvPicPr>
          <p:cNvPr id="10" name="Picture 9" descr="ASTRO-F_Oyadoma"/>
          <p:cNvPicPr>
            <a:picLocks noChangeAspect="1" noChangeArrowheads="1"/>
          </p:cNvPicPr>
          <p:nvPr/>
        </p:nvPicPr>
        <p:blipFill rotWithShape="1">
          <a:blip r:embed="rId9" cstate="print"/>
          <a:srcRect t="12752"/>
          <a:stretch/>
        </p:blipFill>
        <p:spPr bwMode="auto">
          <a:xfrm>
            <a:off x="3391768" y="3031150"/>
            <a:ext cx="1394661" cy="1830279"/>
          </a:xfrm>
          <a:prstGeom prst="rect">
            <a:avLst/>
          </a:prstGeom>
          <a:noFill/>
          <a:ln w="9525">
            <a:noFill/>
            <a:miter lim="800000"/>
            <a:headEnd/>
            <a:tailEnd/>
          </a:ln>
        </p:spPr>
      </p:pic>
      <p:sp>
        <p:nvSpPr>
          <p:cNvPr id="11" name="TextBox 10"/>
          <p:cNvSpPr txBox="1"/>
          <p:nvPr/>
        </p:nvSpPr>
        <p:spPr>
          <a:xfrm>
            <a:off x="-234645" y="4311359"/>
            <a:ext cx="1897216" cy="338554"/>
          </a:xfrm>
          <a:prstGeom prst="rect">
            <a:avLst/>
          </a:prstGeom>
          <a:noFill/>
        </p:spPr>
        <p:txBody>
          <a:bodyPr wrap="square" rtlCol="0">
            <a:spAutoFit/>
          </a:bodyPr>
          <a:lstStyle>
            <a:defPPr>
              <a:defRPr lang="en-US"/>
            </a:defPPr>
            <a:lvl1pPr algn="ctr" eaLnBrk="1" hangingPunct="1">
              <a:defRPr sz="1600">
                <a:solidFill>
                  <a:schemeClr val="tx2"/>
                </a:solidFill>
              </a:defRPr>
            </a:lvl1pPr>
          </a:lstStyle>
          <a:p>
            <a:r>
              <a:rPr lang="en-GB" dirty="0">
                <a:solidFill>
                  <a:srgbClr val="FFC000"/>
                </a:solidFill>
              </a:rPr>
              <a:t>IRAS 1985</a:t>
            </a:r>
          </a:p>
        </p:txBody>
      </p:sp>
      <p:sp>
        <p:nvSpPr>
          <p:cNvPr id="12" name="TextBox 11"/>
          <p:cNvSpPr txBox="1"/>
          <p:nvPr/>
        </p:nvSpPr>
        <p:spPr>
          <a:xfrm>
            <a:off x="1055679" y="3248746"/>
            <a:ext cx="2086606" cy="338554"/>
          </a:xfrm>
          <a:prstGeom prst="rect">
            <a:avLst/>
          </a:prstGeom>
          <a:noFill/>
        </p:spPr>
        <p:txBody>
          <a:bodyPr wrap="square" rtlCol="0">
            <a:spAutoFit/>
          </a:bodyPr>
          <a:lstStyle>
            <a:defPPr>
              <a:defRPr lang="en-US"/>
            </a:defPPr>
            <a:lvl1pPr algn="ctr" eaLnBrk="1" hangingPunct="1">
              <a:defRPr sz="1600">
                <a:solidFill>
                  <a:schemeClr val="tx2"/>
                </a:solidFill>
              </a:defRPr>
            </a:lvl1pPr>
          </a:lstStyle>
          <a:p>
            <a:r>
              <a:rPr lang="en-GB" dirty="0">
                <a:solidFill>
                  <a:srgbClr val="FFC000"/>
                </a:solidFill>
              </a:rPr>
              <a:t>ISO</a:t>
            </a:r>
            <a:r>
              <a:rPr lang="en-GB" dirty="0"/>
              <a:t> </a:t>
            </a:r>
            <a:r>
              <a:rPr lang="en-GB" dirty="0">
                <a:solidFill>
                  <a:srgbClr val="FFC000"/>
                </a:solidFill>
              </a:rPr>
              <a:t>1995</a:t>
            </a:r>
          </a:p>
        </p:txBody>
      </p:sp>
      <p:sp>
        <p:nvSpPr>
          <p:cNvPr id="13" name="TextBox 12"/>
          <p:cNvSpPr txBox="1"/>
          <p:nvPr/>
        </p:nvSpPr>
        <p:spPr>
          <a:xfrm>
            <a:off x="2463891" y="6202620"/>
            <a:ext cx="1495013" cy="338554"/>
          </a:xfrm>
          <a:prstGeom prst="rect">
            <a:avLst/>
          </a:prstGeom>
          <a:noFill/>
        </p:spPr>
        <p:txBody>
          <a:bodyPr wrap="square" rtlCol="0">
            <a:spAutoFit/>
          </a:bodyPr>
          <a:lstStyle>
            <a:defPPr>
              <a:defRPr lang="en-US"/>
            </a:defPPr>
            <a:lvl1pPr algn="ctr" eaLnBrk="1" hangingPunct="1">
              <a:defRPr sz="1600">
                <a:solidFill>
                  <a:schemeClr val="tx2"/>
                </a:solidFill>
              </a:defRPr>
            </a:lvl1pPr>
          </a:lstStyle>
          <a:p>
            <a:r>
              <a:rPr lang="en-GB" dirty="0">
                <a:solidFill>
                  <a:srgbClr val="FFC000"/>
                </a:solidFill>
              </a:rPr>
              <a:t>Spitzer 2003</a:t>
            </a:r>
          </a:p>
        </p:txBody>
      </p:sp>
      <p:sp>
        <p:nvSpPr>
          <p:cNvPr id="14" name="TextBox 13"/>
          <p:cNvSpPr txBox="1"/>
          <p:nvPr/>
        </p:nvSpPr>
        <p:spPr>
          <a:xfrm>
            <a:off x="3352210" y="4536184"/>
            <a:ext cx="1332138" cy="338554"/>
          </a:xfrm>
          <a:prstGeom prst="rect">
            <a:avLst/>
          </a:prstGeom>
          <a:noFill/>
        </p:spPr>
        <p:txBody>
          <a:bodyPr wrap="square" rtlCol="0">
            <a:spAutoFit/>
          </a:bodyPr>
          <a:lstStyle>
            <a:defPPr>
              <a:defRPr lang="en-US"/>
            </a:defPPr>
            <a:lvl1pPr algn="ctr" eaLnBrk="1" hangingPunct="1">
              <a:defRPr sz="1600">
                <a:solidFill>
                  <a:schemeClr val="tx2"/>
                </a:solidFill>
              </a:defRPr>
            </a:lvl1pPr>
          </a:lstStyle>
          <a:p>
            <a:r>
              <a:rPr lang="en-GB" dirty="0" err="1">
                <a:solidFill>
                  <a:srgbClr val="FFC000"/>
                </a:solidFill>
              </a:rPr>
              <a:t>Akari</a:t>
            </a:r>
            <a:r>
              <a:rPr lang="en-GB" dirty="0">
                <a:solidFill>
                  <a:srgbClr val="FFC000"/>
                </a:solidFill>
              </a:rPr>
              <a:t> 2006</a:t>
            </a:r>
          </a:p>
        </p:txBody>
      </p:sp>
      <p:pic>
        <p:nvPicPr>
          <p:cNvPr id="15" name="Picture 3" descr="091"/>
          <p:cNvPicPr>
            <a:picLocks noChangeAspect="1" noChangeArrowheads="1"/>
          </p:cNvPicPr>
          <p:nvPr/>
        </p:nvPicPr>
        <p:blipFill rotWithShape="1">
          <a:blip r:embed="rId10" cstate="print"/>
          <a:srcRect l="22438" t="4683" r="18830" b="-1"/>
          <a:stretch/>
        </p:blipFill>
        <p:spPr bwMode="auto">
          <a:xfrm>
            <a:off x="3653597" y="863061"/>
            <a:ext cx="2106090" cy="2270026"/>
          </a:xfrm>
          <a:prstGeom prst="rect">
            <a:avLst/>
          </a:prstGeom>
          <a:noFill/>
          <a:ln w="9525">
            <a:noFill/>
            <a:miter lim="800000"/>
            <a:headEnd/>
            <a:tailEnd/>
          </a:ln>
        </p:spPr>
      </p:pic>
      <p:pic>
        <p:nvPicPr>
          <p:cNvPr id="16" name="Picture 1"/>
          <p:cNvPicPr>
            <a:picLocks noChangeAspect="1" noChangeArrowheads="1"/>
          </p:cNvPicPr>
          <p:nvPr/>
        </p:nvPicPr>
        <p:blipFill>
          <a:blip r:embed="rId11" cstate="print"/>
          <a:srcRect/>
          <a:stretch>
            <a:fillRect/>
          </a:stretch>
        </p:blipFill>
        <p:spPr bwMode="auto">
          <a:xfrm>
            <a:off x="5421760" y="4279220"/>
            <a:ext cx="2616484" cy="2092677"/>
          </a:xfrm>
          <a:prstGeom prst="rect">
            <a:avLst/>
          </a:prstGeom>
          <a:noFill/>
          <a:ln w="9525">
            <a:noFill/>
            <a:miter lim="800000"/>
            <a:headEnd/>
            <a:tailEnd/>
          </a:ln>
        </p:spPr>
      </p:pic>
      <p:sp>
        <p:nvSpPr>
          <p:cNvPr id="19" name="TextBox 18"/>
          <p:cNvSpPr txBox="1"/>
          <p:nvPr/>
        </p:nvSpPr>
        <p:spPr>
          <a:xfrm>
            <a:off x="3463009" y="2828274"/>
            <a:ext cx="2477997" cy="338554"/>
          </a:xfrm>
          <a:prstGeom prst="rect">
            <a:avLst/>
          </a:prstGeom>
          <a:noFill/>
        </p:spPr>
        <p:txBody>
          <a:bodyPr wrap="square" rtlCol="0">
            <a:spAutoFit/>
          </a:bodyPr>
          <a:lstStyle>
            <a:defPPr>
              <a:defRPr lang="en-US"/>
            </a:defPPr>
            <a:lvl1pPr algn="ctr" eaLnBrk="1" hangingPunct="1">
              <a:defRPr sz="1600">
                <a:solidFill>
                  <a:schemeClr val="tx2"/>
                </a:solidFill>
              </a:defRPr>
            </a:lvl1pPr>
          </a:lstStyle>
          <a:p>
            <a:r>
              <a:rPr lang="en-GB" dirty="0">
                <a:solidFill>
                  <a:srgbClr val="FFC000"/>
                </a:solidFill>
              </a:rPr>
              <a:t>Herschel 2009-2013</a:t>
            </a:r>
          </a:p>
        </p:txBody>
      </p:sp>
      <p:sp>
        <p:nvSpPr>
          <p:cNvPr id="20" name="TextBox 19"/>
          <p:cNvSpPr txBox="1"/>
          <p:nvPr/>
        </p:nvSpPr>
        <p:spPr>
          <a:xfrm>
            <a:off x="5314184" y="6016664"/>
            <a:ext cx="1800514" cy="338554"/>
          </a:xfrm>
          <a:prstGeom prst="rect">
            <a:avLst/>
          </a:prstGeom>
          <a:noFill/>
        </p:spPr>
        <p:txBody>
          <a:bodyPr wrap="square" rtlCol="0">
            <a:spAutoFit/>
          </a:bodyPr>
          <a:lstStyle/>
          <a:p>
            <a:pPr algn="ctr" eaLnBrk="1" hangingPunct="1"/>
            <a:r>
              <a:rPr lang="en-GB" sz="1600" dirty="0">
                <a:solidFill>
                  <a:srgbClr val="FFC000"/>
                </a:solidFill>
              </a:rPr>
              <a:t>JWST 2018</a:t>
            </a:r>
          </a:p>
        </p:txBody>
      </p:sp>
      <p:pic>
        <p:nvPicPr>
          <p:cNvPr id="12290" name="Picture 2" descr="G:\SAFARI\Presentations\IRTS.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33494" y="3654782"/>
            <a:ext cx="1404628" cy="189624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463975" y="5230891"/>
            <a:ext cx="1497957" cy="338554"/>
          </a:xfrm>
          <a:prstGeom prst="rect">
            <a:avLst/>
          </a:prstGeom>
          <a:noFill/>
        </p:spPr>
        <p:txBody>
          <a:bodyPr wrap="square" rtlCol="0">
            <a:spAutoFit/>
          </a:bodyPr>
          <a:lstStyle>
            <a:defPPr>
              <a:defRPr lang="en-US"/>
            </a:defPPr>
            <a:lvl1pPr algn="ctr" eaLnBrk="1" hangingPunct="1">
              <a:defRPr sz="1600">
                <a:solidFill>
                  <a:schemeClr val="tx2"/>
                </a:solidFill>
              </a:defRPr>
            </a:lvl1pPr>
          </a:lstStyle>
          <a:p>
            <a:r>
              <a:rPr lang="en-GB" dirty="0">
                <a:solidFill>
                  <a:srgbClr val="FFC000"/>
                </a:solidFill>
              </a:rPr>
              <a:t>IRTS 1995</a:t>
            </a:r>
          </a:p>
        </p:txBody>
      </p:sp>
      <p:pic>
        <p:nvPicPr>
          <p:cNvPr id="25" name="図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41006" y="682562"/>
            <a:ext cx="3317829" cy="3296862"/>
          </a:xfrm>
          <a:prstGeom prst="rect">
            <a:avLst/>
          </a:prstGeom>
        </p:spPr>
      </p:pic>
      <p:sp>
        <p:nvSpPr>
          <p:cNvPr id="44" name="TextBox 43"/>
          <p:cNvSpPr txBox="1"/>
          <p:nvPr/>
        </p:nvSpPr>
        <p:spPr>
          <a:xfrm>
            <a:off x="6986057" y="3196276"/>
            <a:ext cx="1800514" cy="461665"/>
          </a:xfrm>
          <a:prstGeom prst="rect">
            <a:avLst/>
          </a:prstGeom>
          <a:noFill/>
        </p:spPr>
        <p:txBody>
          <a:bodyPr wrap="square" rtlCol="0">
            <a:spAutoFit/>
          </a:bodyPr>
          <a:lstStyle/>
          <a:p>
            <a:pPr algn="ctr" eaLnBrk="1" hangingPunct="1"/>
            <a:r>
              <a:rPr lang="en-GB" sz="2400" b="1" i="1" dirty="0">
                <a:solidFill>
                  <a:schemeClr val="accent1">
                    <a:lumMod val="75000"/>
                  </a:schemeClr>
                </a:solidFill>
              </a:rPr>
              <a:t>SPICA!</a:t>
            </a:r>
          </a:p>
        </p:txBody>
      </p:sp>
    </p:spTree>
    <p:extLst>
      <p:ext uri="{BB962C8B-B14F-4D97-AF65-F5344CB8AC3E}">
        <p14:creationId xmlns:p14="http://schemas.microsoft.com/office/powerpoint/2010/main" val="3005217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fade">
                                      <p:cBhvr>
                                        <p:cTn id="7" dur="500"/>
                                        <p:tgtEl>
                                          <p:spTgt spid="450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2290"/>
                                        </p:tgtEl>
                                        <p:attrNameLst>
                                          <p:attrName>style.visibility</p:attrName>
                                        </p:attrNameLst>
                                      </p:cBhvr>
                                      <p:to>
                                        <p:strVal val="visible"/>
                                      </p:to>
                                    </p:set>
                                    <p:animEffect transition="in" filter="fade">
                                      <p:cBhvr>
                                        <p:cTn id="21" dur="500"/>
                                        <p:tgtEl>
                                          <p:spTgt spid="1229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par>
                          <p:cTn id="39" fill="hold">
                            <p:stCondLst>
                              <p:cond delay="2500"/>
                            </p:stCondLst>
                            <p:childTnLst>
                              <p:par>
                                <p:cTn id="40" presetID="10" presetClass="entr" presetSubtype="0"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par>
                          <p:cTn id="46" fill="hold">
                            <p:stCondLst>
                              <p:cond delay="3000"/>
                            </p:stCondLst>
                            <p:childTnLst>
                              <p:par>
                                <p:cTn id="47" presetID="10" presetClass="entr" presetSubtype="0"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22" presetClass="entr" presetSubtype="8"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left)">
                                      <p:cBhvr>
                                        <p:cTn id="55" dur="1000"/>
                                        <p:tgtEl>
                                          <p:spTgt spid="37"/>
                                        </p:tgtEl>
                                      </p:cBhvr>
                                    </p:animEffect>
                                  </p:childTnLst>
                                </p:cTn>
                              </p:par>
                              <p:par>
                                <p:cTn id="56" presetID="22" presetClass="entr" presetSubtype="8" fill="hold"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1000"/>
                                        <p:tgtEl>
                                          <p:spTgt spid="39"/>
                                        </p:tgtEl>
                                      </p:cBhvr>
                                    </p:animEffect>
                                  </p:childTnLst>
                                </p:cTn>
                              </p:par>
                              <p:par>
                                <p:cTn id="59" presetID="22" presetClass="entr" presetSubtype="8"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left)">
                                      <p:cBhvr>
                                        <p:cTn id="61" dur="500"/>
                                        <p:tgtEl>
                                          <p:spTgt spid="24"/>
                                        </p:tgtEl>
                                      </p:cBhvr>
                                    </p:animEffect>
                                  </p:childTnLst>
                                </p:cTn>
                              </p:par>
                              <p:par>
                                <p:cTn id="62" presetID="22" presetClass="entr" presetSubtype="8" fill="hold" nodeType="withEffect">
                                  <p:stCondLst>
                                    <p:cond delay="500"/>
                                  </p:stCondLst>
                                  <p:childTnLst>
                                    <p:set>
                                      <p:cBhvr>
                                        <p:cTn id="63" dur="1" fill="hold">
                                          <p:stCondLst>
                                            <p:cond delay="0"/>
                                          </p:stCondLst>
                                        </p:cTn>
                                        <p:tgtEl>
                                          <p:spTgt spid="41"/>
                                        </p:tgtEl>
                                        <p:attrNameLst>
                                          <p:attrName>style.visibility</p:attrName>
                                        </p:attrNameLst>
                                      </p:cBhvr>
                                      <p:to>
                                        <p:strVal val="visible"/>
                                      </p:to>
                                    </p:set>
                                    <p:animEffect transition="in" filter="wipe(left)">
                                      <p:cBhvr>
                                        <p:cTn id="64" dur="500"/>
                                        <p:tgtEl>
                                          <p:spTgt spid="41"/>
                                        </p:tgtEl>
                                      </p:cBhvr>
                                    </p:animEffect>
                                  </p:childTnLst>
                                </p:cTn>
                              </p:par>
                            </p:childTnLst>
                          </p:cTn>
                        </p:par>
                        <p:par>
                          <p:cTn id="65" fill="hold">
                            <p:stCondLst>
                              <p:cond delay="4000"/>
                            </p:stCondLst>
                            <p:childTnLst>
                              <p:par>
                                <p:cTn id="66" presetID="10" presetClass="entr" presetSubtype="0" fill="hold" grpId="0" nodeType="after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fade">
                                      <p:cBhvr>
                                        <p:cTn id="68" dur="500"/>
                                        <p:tgtEl>
                                          <p:spTgt spid="44"/>
                                        </p:tgtEl>
                                      </p:cBhvr>
                                    </p:animEffect>
                                  </p:childTnLst>
                                </p:cTn>
                              </p:par>
                              <p:par>
                                <p:cTn id="69" presetID="10" presetClass="entr" presetSubtype="0" fill="hold" nodeType="with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9" grpId="0"/>
      <p:bldP spid="20" grpId="0"/>
      <p:bldP spid="21" grpId="0"/>
      <p:bldP spid="44"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SPICA_3Dconfig.png"/>
          <p:cNvPicPr>
            <a:picLocks noChangeAspect="1"/>
          </p:cNvPicPr>
          <p:nvPr/>
        </p:nvPicPr>
        <p:blipFill>
          <a:blip r:embed="rId2" cstate="print">
            <a:extLst>
              <a:ext uri="{BEBA8EAE-BF5A-486C-A8C5-ECC9F3942E4B}">
                <a14:imgProps xmlns:a14="http://schemas.microsoft.com/office/drawing/2010/main">
                  <a14:imgLayer r:embed="rId3">
                    <a14:imgEffect>
                      <a14:backgroundRemoval t="963" b="100000" l="3210" r="98490">
                        <a14:foregroundMark x1="17590" y1="86471" x2="17590" y2="86471"/>
                        <a14:foregroundMark x1="82977" y1="91016" x2="82977" y2="91016"/>
                        <a14:foregroundMark x1="22435" y1="27567" x2="22435" y2="27567"/>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753623" y="2238233"/>
            <a:ext cx="3479086" cy="4094328"/>
          </a:xfrm>
          <a:prstGeom prst="rect">
            <a:avLst/>
          </a:prstGeom>
        </p:spPr>
      </p:pic>
      <p:sp>
        <p:nvSpPr>
          <p:cNvPr id="2" name="Title 1"/>
          <p:cNvSpPr>
            <a:spLocks noGrp="1"/>
          </p:cNvSpPr>
          <p:nvPr>
            <p:ph type="title"/>
          </p:nvPr>
        </p:nvSpPr>
        <p:spPr/>
        <p:txBody>
          <a:bodyPr/>
          <a:lstStyle/>
          <a:p>
            <a:r>
              <a:rPr lang="en-US" dirty="0"/>
              <a:t>Mission Status</a:t>
            </a:r>
          </a:p>
        </p:txBody>
      </p:sp>
      <p:sp>
        <p:nvSpPr>
          <p:cNvPr id="3" name="Content Placeholder 2"/>
          <p:cNvSpPr>
            <a:spLocks noGrp="1"/>
          </p:cNvSpPr>
          <p:nvPr>
            <p:ph idx="1"/>
          </p:nvPr>
        </p:nvSpPr>
        <p:spPr/>
        <p:txBody>
          <a:bodyPr/>
          <a:lstStyle/>
          <a:p>
            <a:pPr>
              <a:buClr>
                <a:schemeClr val="accent6"/>
              </a:buClr>
            </a:pPr>
            <a:r>
              <a:rPr lang="en-US" sz="1800" dirty="0">
                <a:solidFill>
                  <a:schemeClr val="accent6"/>
                </a:solidFill>
              </a:rPr>
              <a:t>Mission well defined</a:t>
            </a:r>
          </a:p>
          <a:p>
            <a:pPr lvl="1"/>
            <a:r>
              <a:rPr lang="en-US" sz="1600" dirty="0">
                <a:solidFill>
                  <a:schemeClr val="tx1"/>
                </a:solidFill>
              </a:rPr>
              <a:t>Spacecraft elements, responsibilities</a:t>
            </a:r>
          </a:p>
          <a:p>
            <a:pPr lvl="1"/>
            <a:r>
              <a:rPr lang="en-US" sz="1600" dirty="0">
                <a:solidFill>
                  <a:schemeClr val="tx1"/>
                </a:solidFill>
              </a:rPr>
              <a:t>Instrument complement ready to start phase-A</a:t>
            </a:r>
            <a:endParaRPr lang="en-US" sz="500" dirty="0">
              <a:solidFill>
                <a:schemeClr val="tx1"/>
              </a:solidFill>
            </a:endParaRPr>
          </a:p>
          <a:p>
            <a:pPr>
              <a:buClr>
                <a:schemeClr val="accent6"/>
              </a:buClr>
            </a:pPr>
            <a:endParaRPr lang="en-US" sz="1000" dirty="0">
              <a:solidFill>
                <a:schemeClr val="accent6"/>
              </a:solidFill>
            </a:endParaRPr>
          </a:p>
          <a:p>
            <a:pPr>
              <a:buClr>
                <a:schemeClr val="accent6"/>
              </a:buClr>
            </a:pPr>
            <a:r>
              <a:rPr lang="en-US" sz="1800" dirty="0">
                <a:solidFill>
                  <a:schemeClr val="accent6"/>
                </a:solidFill>
              </a:rPr>
              <a:t>Japan: SPICA passed ‘Mission Definition Review’</a:t>
            </a:r>
          </a:p>
          <a:p>
            <a:pPr lvl="1"/>
            <a:r>
              <a:rPr lang="en-US" sz="1600" dirty="0">
                <a:solidFill>
                  <a:schemeClr val="tx1"/>
                </a:solidFill>
                <a:sym typeface="Wingdings" panose="05000000000000000000" pitchFamily="2" charset="2"/>
              </a:rPr>
              <a:t>SPICA officially in ‘Pre-project’ phase (~phase A)</a:t>
            </a:r>
          </a:p>
          <a:p>
            <a:pPr lvl="2"/>
            <a:r>
              <a:rPr lang="en-US" sz="1400" dirty="0">
                <a:solidFill>
                  <a:schemeClr val="tx1"/>
                </a:solidFill>
                <a:sym typeface="Wingdings" panose="05000000000000000000" pitchFamily="2" charset="2"/>
              </a:rPr>
              <a:t>2027/2028 H3 slot tentatively assigned to SPICA</a:t>
            </a:r>
            <a:endParaRPr lang="en-US" sz="1400" dirty="0">
              <a:solidFill>
                <a:schemeClr val="tx1"/>
              </a:solidFill>
            </a:endParaRPr>
          </a:p>
          <a:p>
            <a:pPr>
              <a:buClr>
                <a:schemeClr val="accent6"/>
              </a:buClr>
            </a:pPr>
            <a:endParaRPr lang="en-US" sz="1000" dirty="0">
              <a:solidFill>
                <a:schemeClr val="accent6"/>
              </a:solidFill>
            </a:endParaRPr>
          </a:p>
          <a:p>
            <a:pPr>
              <a:buClr>
                <a:schemeClr val="accent6"/>
              </a:buClr>
            </a:pPr>
            <a:r>
              <a:rPr lang="en-US" sz="1800" dirty="0">
                <a:solidFill>
                  <a:schemeClr val="accent6"/>
                </a:solidFill>
              </a:rPr>
              <a:t>M5 proposal under evaluation</a:t>
            </a:r>
            <a:r>
              <a:rPr lang="en-US" sz="1400" dirty="0">
                <a:solidFill>
                  <a:schemeClr val="accent6"/>
                </a:solidFill>
              </a:rPr>
              <a:t> </a:t>
            </a:r>
            <a:endParaRPr lang="en-US" sz="1800" dirty="0">
              <a:solidFill>
                <a:schemeClr val="accent6"/>
              </a:solidFill>
            </a:endParaRPr>
          </a:p>
          <a:p>
            <a:pPr lvl="1"/>
            <a:r>
              <a:rPr lang="en-US" sz="1600" dirty="0">
                <a:solidFill>
                  <a:schemeClr val="tx1"/>
                </a:solidFill>
              </a:rPr>
              <a:t>ESA-led mission </a:t>
            </a:r>
            <a:r>
              <a:rPr lang="en-US" sz="1400" dirty="0">
                <a:solidFill>
                  <a:schemeClr val="tx1"/>
                </a:solidFill>
              </a:rPr>
              <a:t>(~550M€) </a:t>
            </a:r>
            <a:r>
              <a:rPr lang="en-US" sz="1600" dirty="0">
                <a:solidFill>
                  <a:schemeClr val="tx1"/>
                </a:solidFill>
              </a:rPr>
              <a:t>with JAXA participation</a:t>
            </a:r>
          </a:p>
          <a:p>
            <a:pPr lvl="2"/>
            <a:r>
              <a:rPr lang="en-US" sz="1400" dirty="0">
                <a:solidFill>
                  <a:schemeClr val="tx1"/>
                </a:solidFill>
              </a:rPr>
              <a:t>JAXA </a:t>
            </a:r>
            <a:r>
              <a:rPr lang="en-US" sz="1400" i="1" dirty="0">
                <a:solidFill>
                  <a:schemeClr val="accent6"/>
                </a:solidFill>
              </a:rPr>
              <a:t>committed</a:t>
            </a:r>
            <a:r>
              <a:rPr lang="en-US" sz="1400" b="1" i="1" dirty="0">
                <a:solidFill>
                  <a:schemeClr val="accent6"/>
                </a:solidFill>
              </a:rPr>
              <a:t> </a:t>
            </a:r>
            <a:r>
              <a:rPr lang="en-US" sz="1400" dirty="0">
                <a:solidFill>
                  <a:schemeClr val="tx1"/>
                </a:solidFill>
              </a:rPr>
              <a:t>to support at the ~300M$ level</a:t>
            </a:r>
          </a:p>
          <a:p>
            <a:pPr lvl="1"/>
            <a:r>
              <a:rPr lang="en-US" sz="1600" dirty="0">
                <a:solidFill>
                  <a:schemeClr val="tx1"/>
                </a:solidFill>
              </a:rPr>
              <a:t>European/Canadian/US instrument – SAFARI</a:t>
            </a:r>
          </a:p>
          <a:p>
            <a:pPr lvl="1"/>
            <a:r>
              <a:rPr lang="en-US" sz="1600" dirty="0">
                <a:solidFill>
                  <a:schemeClr val="tx1"/>
                </a:solidFill>
              </a:rPr>
              <a:t>Mission candidate selection: December</a:t>
            </a:r>
          </a:p>
          <a:p>
            <a:pPr marL="114300" indent="0">
              <a:buNone/>
            </a:pPr>
            <a:r>
              <a:rPr lang="en-US" sz="1600" dirty="0">
                <a:solidFill>
                  <a:schemeClr val="tx1"/>
                </a:solidFill>
                <a:sym typeface="Wingdings" panose="05000000000000000000" pitchFamily="2" charset="2"/>
              </a:rPr>
              <a:t>    	 Phase A/B1 under ESA-led study team</a:t>
            </a:r>
            <a:endParaRPr lang="en-US" sz="1600" dirty="0">
              <a:solidFill>
                <a:schemeClr val="tx1"/>
              </a:solidFill>
            </a:endParaRPr>
          </a:p>
          <a:p>
            <a:pPr lvl="2"/>
            <a:r>
              <a:rPr lang="en-US" sz="1400" dirty="0">
                <a:solidFill>
                  <a:schemeClr val="tx1"/>
                </a:solidFill>
              </a:rPr>
              <a:t>Mission final selection: 2021</a:t>
            </a:r>
          </a:p>
          <a:p>
            <a:pPr lvl="2"/>
            <a:r>
              <a:rPr lang="en-US" sz="1400" dirty="0">
                <a:solidFill>
                  <a:schemeClr val="tx1"/>
                </a:solidFill>
              </a:rPr>
              <a:t>Launch: 2030/2031</a:t>
            </a:r>
          </a:p>
        </p:txBody>
      </p:sp>
      <p:sp>
        <p:nvSpPr>
          <p:cNvPr id="4" name="Footer Placeholder 3"/>
          <p:cNvSpPr>
            <a:spLocks noGrp="1"/>
          </p:cNvSpPr>
          <p:nvPr>
            <p:ph type="ftr" sz="quarter" idx="10"/>
          </p:nvPr>
        </p:nvSpPr>
        <p:spPr/>
        <p:txBody>
          <a:bodyPr/>
          <a:lstStyle/>
          <a:p>
            <a:pPr>
              <a:defRPr/>
            </a:pPr>
            <a:r>
              <a:rPr lang="en-US"/>
              <a:t>The SPICA infrared space observatory - P. Roelfsema - Ithaca/June/2017</a:t>
            </a:r>
          </a:p>
        </p:txBody>
      </p:sp>
      <p:sp>
        <p:nvSpPr>
          <p:cNvPr id="5" name="Slide Number Placeholder 4"/>
          <p:cNvSpPr>
            <a:spLocks noGrp="1"/>
          </p:cNvSpPr>
          <p:nvPr>
            <p:ph type="sldNum" sz="quarter" idx="11"/>
          </p:nvPr>
        </p:nvSpPr>
        <p:spPr/>
        <p:txBody>
          <a:bodyPr/>
          <a:lstStyle/>
          <a:p>
            <a:pPr>
              <a:defRPr/>
            </a:pPr>
            <a:fld id="{6B04ACD0-9CA4-495C-8459-966B8D246C55}" type="slidenum">
              <a:rPr lang="en-US" smtClean="0"/>
              <a:pPr>
                <a:defRPr/>
              </a:pPr>
              <a:t>31</a:t>
            </a:fld>
            <a:endParaRPr lang="en-US"/>
          </a:p>
        </p:txBody>
      </p:sp>
    </p:spTree>
    <p:extLst>
      <p:ext uri="{BB962C8B-B14F-4D97-AF65-F5344CB8AC3E}">
        <p14:creationId xmlns:p14="http://schemas.microsoft.com/office/powerpoint/2010/main" val="2849750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4871" y="4933589"/>
            <a:ext cx="1319437" cy="1446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G:\SAFARI\Plan D\M5\Pictures\1Flamda detector module.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5677" y="2436395"/>
            <a:ext cx="1338070" cy="8951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G:\SAFARI\Plan D\M5\Pictures\1Flamda grating module.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1327" y="3489539"/>
            <a:ext cx="1546770" cy="151386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6" name="Picture 5" descr="G:\SAFARI\Pictures\SAFARI Mar 2013\Transparent\3D topside.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262306" y="613569"/>
            <a:ext cx="1957981" cy="17592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SAFARI – evolution dictated by the science</a:t>
            </a:r>
          </a:p>
        </p:txBody>
      </p:sp>
      <p:sp>
        <p:nvSpPr>
          <p:cNvPr id="3" name="Content Placeholder 2"/>
          <p:cNvSpPr>
            <a:spLocks noGrp="1"/>
          </p:cNvSpPr>
          <p:nvPr>
            <p:ph idx="1"/>
          </p:nvPr>
        </p:nvSpPr>
        <p:spPr/>
        <p:txBody>
          <a:bodyPr/>
          <a:lstStyle/>
          <a:p>
            <a:pPr marL="0" indent="0">
              <a:buNone/>
            </a:pPr>
            <a:r>
              <a:rPr lang="en-GB" dirty="0"/>
              <a:t>Original design: Imaging Fourier Transform Spectrometer</a:t>
            </a:r>
          </a:p>
          <a:p>
            <a:pPr lvl="1"/>
            <a:r>
              <a:rPr lang="en-GB" sz="1800" dirty="0"/>
              <a:t>Fast/efficient large area spectroscopic mapping</a:t>
            </a:r>
          </a:p>
          <a:p>
            <a:pPr marL="457200" lvl="1" indent="0">
              <a:buNone/>
            </a:pPr>
            <a:r>
              <a:rPr lang="en-GB" sz="1800" dirty="0"/>
              <a:t>	…but limited in maximum sensitivity due to photon noise</a:t>
            </a:r>
          </a:p>
          <a:p>
            <a:pPr marL="457200" lvl="1" indent="0">
              <a:buNone/>
            </a:pPr>
            <a:r>
              <a:rPr lang="en-GB" sz="1800" dirty="0"/>
              <a:t>	Best achievable </a:t>
            </a:r>
            <a:r>
              <a:rPr lang="en-GB" sz="1800" dirty="0">
                <a:sym typeface="Wingdings" panose="05000000000000000000" pitchFamily="2" charset="2"/>
              </a:rPr>
              <a:t>1hr/5</a:t>
            </a:r>
            <a:r>
              <a:rPr lang="el-GR" sz="1800" dirty="0">
                <a:sym typeface="Wingdings" panose="05000000000000000000" pitchFamily="2" charset="2"/>
              </a:rPr>
              <a:t>σ</a:t>
            </a:r>
            <a:r>
              <a:rPr lang="en-GB" sz="1800" dirty="0">
                <a:sym typeface="Wingdings" panose="05000000000000000000" pitchFamily="2" charset="2"/>
              </a:rPr>
              <a:t> 'only' ~</a:t>
            </a:r>
            <a:r>
              <a:rPr lang="en-GB" sz="1800" b="1" dirty="0">
                <a:solidFill>
                  <a:schemeClr val="accent6"/>
                </a:solidFill>
                <a:sym typeface="Wingdings" panose="05000000000000000000" pitchFamily="2" charset="2"/>
              </a:rPr>
              <a:t>2-3×10</a:t>
            </a:r>
            <a:r>
              <a:rPr lang="en-GB" sz="1800" b="1" baseline="30000" dirty="0">
                <a:solidFill>
                  <a:schemeClr val="accent6"/>
                </a:solidFill>
                <a:sym typeface="Wingdings" panose="05000000000000000000" pitchFamily="2" charset="2"/>
              </a:rPr>
              <a:t>-19</a:t>
            </a:r>
            <a:r>
              <a:rPr lang="en-GB" sz="1800" b="1" dirty="0">
                <a:solidFill>
                  <a:schemeClr val="accent6"/>
                </a:solidFill>
                <a:sym typeface="Wingdings" panose="05000000000000000000" pitchFamily="2" charset="2"/>
              </a:rPr>
              <a:t> W/m</a:t>
            </a:r>
            <a:r>
              <a:rPr lang="en-GB" sz="1800" b="1" baseline="30000" dirty="0">
                <a:solidFill>
                  <a:schemeClr val="accent6"/>
                </a:solidFill>
                <a:sym typeface="Wingdings" panose="05000000000000000000" pitchFamily="2" charset="2"/>
              </a:rPr>
              <a:t>2</a:t>
            </a:r>
            <a:r>
              <a:rPr lang="en-GB" sz="1800" b="1" dirty="0">
                <a:solidFill>
                  <a:schemeClr val="accent6"/>
                </a:solidFill>
                <a:sym typeface="Wingdings" panose="05000000000000000000" pitchFamily="2" charset="2"/>
              </a:rPr>
              <a:t> </a:t>
            </a:r>
            <a:r>
              <a:rPr lang="en-GB" sz="1800" dirty="0">
                <a:sym typeface="Wingdings" panose="05000000000000000000" pitchFamily="2" charset="2"/>
              </a:rPr>
              <a:t>(6 m</a:t>
            </a:r>
            <a:r>
              <a:rPr lang="en-GB" sz="1800" baseline="30000" dirty="0">
                <a:sym typeface="Wingdings" panose="05000000000000000000" pitchFamily="2" charset="2"/>
              </a:rPr>
              <a:t>2</a:t>
            </a:r>
            <a:r>
              <a:rPr lang="en-GB" sz="1800" dirty="0">
                <a:sym typeface="Wingdings" panose="05000000000000000000" pitchFamily="2" charset="2"/>
              </a:rPr>
              <a:t>)</a:t>
            </a:r>
          </a:p>
          <a:p>
            <a:pPr marL="1657350" lvl="3" indent="-342900"/>
            <a:r>
              <a:rPr lang="en-GB" sz="1600" dirty="0">
                <a:sym typeface="Wingdings" panose="05000000000000000000" pitchFamily="2" charset="2"/>
              </a:rPr>
              <a:t>Independent of TES performance!</a:t>
            </a:r>
            <a:endParaRPr lang="en-GB" sz="1600" dirty="0"/>
          </a:p>
          <a:p>
            <a:pPr marL="0" indent="0">
              <a:buNone/>
            </a:pPr>
            <a:endParaRPr lang="en-GB" sz="1000" dirty="0"/>
          </a:p>
          <a:p>
            <a:pPr marL="0" indent="0">
              <a:buNone/>
            </a:pPr>
            <a:endParaRPr lang="en-GB" sz="1200" dirty="0"/>
          </a:p>
          <a:p>
            <a:pPr marL="0" indent="0">
              <a:buNone/>
            </a:pPr>
            <a:r>
              <a:rPr lang="en-GB" b="1" i="1" dirty="0">
                <a:solidFill>
                  <a:schemeClr val="accent6"/>
                </a:solidFill>
              </a:rPr>
              <a:t>New approach for better sensitivity</a:t>
            </a:r>
            <a:r>
              <a:rPr lang="en-GB" dirty="0"/>
              <a:t>: grating spectrometer </a:t>
            </a:r>
          </a:p>
          <a:p>
            <a:pPr lvl="1"/>
            <a:r>
              <a:rPr lang="en-GB" sz="1800" dirty="0"/>
              <a:t>Basic R~300 mode </a:t>
            </a:r>
            <a:r>
              <a:rPr lang="en-GB" sz="1800" dirty="0">
                <a:sym typeface="Wingdings" panose="05000000000000000000" pitchFamily="2" charset="2"/>
              </a:rPr>
              <a:t> 1hr/5</a:t>
            </a:r>
            <a:r>
              <a:rPr lang="el-GR" sz="1800" dirty="0">
                <a:sym typeface="Wingdings" panose="05000000000000000000" pitchFamily="2" charset="2"/>
              </a:rPr>
              <a:t>σ</a:t>
            </a:r>
            <a:r>
              <a:rPr lang="en-GB" sz="1800" dirty="0">
                <a:solidFill>
                  <a:srgbClr val="0070C0"/>
                </a:solidFill>
                <a:sym typeface="Wingdings" panose="05000000000000000000" pitchFamily="2" charset="2"/>
              </a:rPr>
              <a:t> </a:t>
            </a:r>
            <a:r>
              <a:rPr lang="en-GB" sz="1800" b="1" dirty="0">
                <a:solidFill>
                  <a:schemeClr val="tx1"/>
                </a:solidFill>
                <a:sym typeface="Wingdings" panose="05000000000000000000" pitchFamily="2" charset="2"/>
              </a:rPr>
              <a:t>-</a:t>
            </a:r>
            <a:r>
              <a:rPr lang="en-GB" sz="1800" b="1" dirty="0">
                <a:solidFill>
                  <a:schemeClr val="accent6"/>
                </a:solidFill>
                <a:sym typeface="Wingdings" panose="05000000000000000000" pitchFamily="2" charset="2"/>
              </a:rPr>
              <a:t>6-8</a:t>
            </a:r>
            <a:r>
              <a:rPr lang="en-GB" sz="1800" b="1" dirty="0">
                <a:solidFill>
                  <a:schemeClr val="accent6"/>
                </a:solidFill>
                <a:latin typeface="Verdana"/>
                <a:ea typeface="Verdana"/>
                <a:cs typeface="Verdana"/>
                <a:sym typeface="Wingdings" panose="05000000000000000000" pitchFamily="2" charset="2"/>
              </a:rPr>
              <a:t>×</a:t>
            </a:r>
            <a:r>
              <a:rPr lang="en-GB" sz="1800" b="1" dirty="0">
                <a:solidFill>
                  <a:schemeClr val="accent6"/>
                </a:solidFill>
                <a:sym typeface="Wingdings" panose="05000000000000000000" pitchFamily="2" charset="2"/>
              </a:rPr>
              <a:t>10</a:t>
            </a:r>
            <a:r>
              <a:rPr lang="en-GB" sz="1800" b="1" baseline="30000" dirty="0">
                <a:solidFill>
                  <a:schemeClr val="accent6"/>
                </a:solidFill>
                <a:sym typeface="Wingdings" panose="05000000000000000000" pitchFamily="2" charset="2"/>
              </a:rPr>
              <a:t>-20</a:t>
            </a:r>
            <a:r>
              <a:rPr lang="en-GB" sz="1800" b="1" dirty="0">
                <a:solidFill>
                  <a:schemeClr val="accent6"/>
                </a:solidFill>
                <a:sym typeface="Wingdings" panose="05000000000000000000" pitchFamily="2" charset="2"/>
              </a:rPr>
              <a:t> W/m</a:t>
            </a:r>
            <a:r>
              <a:rPr lang="en-GB" sz="1800" b="1" baseline="30000" dirty="0">
                <a:solidFill>
                  <a:schemeClr val="accent6"/>
                </a:solidFill>
                <a:sym typeface="Wingdings" panose="05000000000000000000" pitchFamily="2" charset="2"/>
              </a:rPr>
              <a:t>2</a:t>
            </a:r>
            <a:r>
              <a:rPr lang="en-GB" sz="1800" dirty="0">
                <a:solidFill>
                  <a:schemeClr val="accent6"/>
                </a:solidFill>
                <a:sym typeface="Wingdings" panose="05000000000000000000" pitchFamily="2" charset="2"/>
              </a:rPr>
              <a:t> </a:t>
            </a:r>
            <a:r>
              <a:rPr lang="en-GB" sz="1800" dirty="0">
                <a:sym typeface="Wingdings" panose="05000000000000000000" pitchFamily="2" charset="2"/>
              </a:rPr>
              <a:t>(4.6 m</a:t>
            </a:r>
            <a:r>
              <a:rPr lang="en-GB" sz="1800" baseline="30000" dirty="0">
                <a:sym typeface="Wingdings" panose="05000000000000000000" pitchFamily="2" charset="2"/>
              </a:rPr>
              <a:t>2</a:t>
            </a:r>
            <a:r>
              <a:rPr lang="en-GB" sz="1800" dirty="0">
                <a:sym typeface="Wingdings" panose="05000000000000000000" pitchFamily="2" charset="2"/>
              </a:rPr>
              <a:t>)</a:t>
            </a:r>
          </a:p>
          <a:p>
            <a:pPr marL="1657350" lvl="3" indent="-342900"/>
            <a:r>
              <a:rPr lang="en-GB" sz="1600" dirty="0">
                <a:sym typeface="Wingdings" panose="05000000000000000000" pitchFamily="2" charset="2"/>
              </a:rPr>
              <a:t>Improves with better TES performance!</a:t>
            </a:r>
            <a:endParaRPr lang="en-GB" sz="1600" dirty="0"/>
          </a:p>
          <a:p>
            <a:pPr lvl="1"/>
            <a:r>
              <a:rPr lang="en-GB" sz="1800" dirty="0"/>
              <a:t>Martin Puplett Interferometer to provide R~3000 mode</a:t>
            </a:r>
          </a:p>
          <a:p>
            <a:pPr marL="1657350" lvl="3" indent="-342900"/>
            <a:r>
              <a:rPr lang="en-GB" sz="1600" dirty="0"/>
              <a:t>Backup: </a:t>
            </a:r>
            <a:r>
              <a:rPr lang="en-GB" sz="1600" dirty="0" err="1"/>
              <a:t>Fabry-Pérot</a:t>
            </a:r>
            <a:r>
              <a:rPr lang="en-GB" sz="1600" dirty="0"/>
              <a:t> Interferometer</a:t>
            </a:r>
          </a:p>
          <a:p>
            <a:pPr lvl="1"/>
            <a:r>
              <a:rPr lang="en-GB" sz="1800" dirty="0"/>
              <a:t>4 bands covering 35-230 micron</a:t>
            </a:r>
          </a:p>
          <a:p>
            <a:pPr marL="457200" lvl="1" indent="0">
              <a:buNone/>
            </a:pPr>
            <a:r>
              <a:rPr lang="en-GB" sz="1800" dirty="0"/>
              <a:t>	…but limited imaging capability:</a:t>
            </a:r>
          </a:p>
          <a:p>
            <a:pPr marL="457200" lvl="1" indent="0">
              <a:buNone/>
            </a:pPr>
            <a:r>
              <a:rPr lang="en-GB" sz="1800" dirty="0"/>
              <a:t>                         only 3 pixels on-sky</a:t>
            </a:r>
          </a:p>
        </p:txBody>
      </p:sp>
      <p:sp>
        <p:nvSpPr>
          <p:cNvPr id="4" name="Footer Placeholder 3"/>
          <p:cNvSpPr>
            <a:spLocks noGrp="1"/>
          </p:cNvSpPr>
          <p:nvPr>
            <p:ph type="ftr" sz="quarter" idx="10"/>
          </p:nvPr>
        </p:nvSpPr>
        <p:spPr/>
        <p:txBody>
          <a:bodyPr/>
          <a:lstStyle/>
          <a:p>
            <a:pPr>
              <a:defRPr/>
            </a:pPr>
            <a:r>
              <a:rPr lang="en-US"/>
              <a:t>The SPICA infrared space observatory - P. Roelfsema - Ithaca/June/2017</a:t>
            </a:r>
          </a:p>
        </p:txBody>
      </p:sp>
      <p:sp>
        <p:nvSpPr>
          <p:cNvPr id="5" name="Slide Number Placeholder 4"/>
          <p:cNvSpPr>
            <a:spLocks noGrp="1"/>
          </p:cNvSpPr>
          <p:nvPr>
            <p:ph type="sldNum" sz="quarter" idx="11"/>
          </p:nvPr>
        </p:nvSpPr>
        <p:spPr/>
        <p:txBody>
          <a:bodyPr/>
          <a:lstStyle/>
          <a:p>
            <a:pPr>
              <a:defRPr/>
            </a:pPr>
            <a:fld id="{6B04ACD0-9CA4-495C-8459-966B8D246C55}" type="slidenum">
              <a:rPr lang="en-US" smtClean="0"/>
              <a:pPr>
                <a:defRPr/>
              </a:pPr>
              <a:t>32</a:t>
            </a:fld>
            <a:endParaRPr lang="en-US"/>
          </a:p>
        </p:txBody>
      </p:sp>
      <p:pic>
        <p:nvPicPr>
          <p:cNvPr id="11" name="Picture 10"/>
          <p:cNvPicPr>
            <a:picLocks noChangeAspect="1"/>
          </p:cNvPicPr>
          <p:nvPr/>
        </p:nvPicPr>
        <p:blipFill>
          <a:blip r:embed="rId6"/>
          <a:stretch>
            <a:fillRect/>
          </a:stretch>
        </p:blipFill>
        <p:spPr>
          <a:xfrm>
            <a:off x="5195490" y="4933589"/>
            <a:ext cx="2222478" cy="1460885"/>
          </a:xfrm>
          <a:prstGeom prst="rect">
            <a:avLst/>
          </a:prstGeom>
        </p:spPr>
      </p:pic>
      <p:sp>
        <p:nvSpPr>
          <p:cNvPr id="8" name="Oval 7"/>
          <p:cNvSpPr/>
          <p:nvPr/>
        </p:nvSpPr>
        <p:spPr bwMode="auto">
          <a:xfrm>
            <a:off x="4641173" y="2023416"/>
            <a:ext cx="2336498" cy="638735"/>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000" b="0" i="0" u="none" strike="noStrike" cap="none" normalizeH="0" baseline="0">
              <a:ln>
                <a:noFill/>
              </a:ln>
              <a:solidFill>
                <a:schemeClr val="tx1"/>
              </a:solidFill>
              <a:effectLst/>
              <a:latin typeface="Verdana" pitchFamily="34" charset="0"/>
            </a:endParaRPr>
          </a:p>
        </p:txBody>
      </p:sp>
      <p:sp>
        <p:nvSpPr>
          <p:cNvPr id="13" name="Oval 12"/>
          <p:cNvSpPr/>
          <p:nvPr/>
        </p:nvSpPr>
        <p:spPr bwMode="auto">
          <a:xfrm>
            <a:off x="4455459" y="3386544"/>
            <a:ext cx="2294965" cy="638735"/>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000" b="0" i="0" u="none" strike="noStrike" cap="none" normalizeH="0" baseline="0">
              <a:ln>
                <a:noFill/>
              </a:ln>
              <a:solidFill>
                <a:schemeClr val="tx1"/>
              </a:solidFill>
              <a:effectLst/>
              <a:latin typeface="Verdana" pitchFamily="34" charset="0"/>
            </a:endParaRPr>
          </a:p>
        </p:txBody>
      </p:sp>
      <p:sp>
        <p:nvSpPr>
          <p:cNvPr id="14" name="Oval 13"/>
          <p:cNvSpPr/>
          <p:nvPr/>
        </p:nvSpPr>
        <p:spPr bwMode="auto">
          <a:xfrm>
            <a:off x="6883789" y="2111188"/>
            <a:ext cx="881888" cy="446275"/>
          </a:xfrm>
          <a:prstGeom prst="ellipse">
            <a:avLst/>
          </a:prstGeom>
          <a:noFill/>
          <a:ln w="2540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000" b="0" i="0" u="none" strike="noStrike" cap="none" normalizeH="0" baseline="0">
              <a:ln>
                <a:noFill/>
              </a:ln>
              <a:solidFill>
                <a:schemeClr val="tx1"/>
              </a:solidFill>
              <a:effectLst/>
              <a:latin typeface="Verdana" pitchFamily="34" charset="0"/>
            </a:endParaRPr>
          </a:p>
        </p:txBody>
      </p:sp>
      <p:sp>
        <p:nvSpPr>
          <p:cNvPr id="15" name="Oval 14"/>
          <p:cNvSpPr/>
          <p:nvPr/>
        </p:nvSpPr>
        <p:spPr bwMode="auto">
          <a:xfrm>
            <a:off x="6750424" y="3505318"/>
            <a:ext cx="987222" cy="446275"/>
          </a:xfrm>
          <a:prstGeom prst="ellipse">
            <a:avLst/>
          </a:prstGeom>
          <a:noFill/>
          <a:ln w="2540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000" b="0" i="0" u="none" strike="noStrike" cap="none" normalizeH="0" baseline="0">
              <a:ln>
                <a:noFill/>
              </a:ln>
              <a:solidFill>
                <a:schemeClr val="tx1"/>
              </a:solidFill>
              <a:effectLst/>
              <a:latin typeface="Verdana" pitchFamily="34" charset="0"/>
            </a:endParaRPr>
          </a:p>
        </p:txBody>
      </p:sp>
      <p:cxnSp>
        <p:nvCxnSpPr>
          <p:cNvPr id="20" name="Elbow Connector 19"/>
          <p:cNvCxnSpPr>
            <a:stCxn id="8" idx="3"/>
            <a:endCxn id="13" idx="0"/>
          </p:cNvCxnSpPr>
          <p:nvPr/>
        </p:nvCxnSpPr>
        <p:spPr bwMode="auto">
          <a:xfrm rot="16200000" flipH="1">
            <a:off x="4884176" y="2667778"/>
            <a:ext cx="817934" cy="619597"/>
          </a:xfrm>
          <a:prstGeom prst="curvedConnector3">
            <a:avLst>
              <a:gd name="adj1" fmla="val 7233"/>
            </a:avLst>
          </a:prstGeom>
          <a:solidFill>
            <a:schemeClr val="accent1"/>
          </a:solidFill>
          <a:ln w="25400" cap="flat" cmpd="sng" algn="ctr">
            <a:solidFill>
              <a:srgbClr val="FF0000"/>
            </a:solidFill>
            <a:prstDash val="solid"/>
            <a:round/>
            <a:headEnd type="none" w="med" len="med"/>
            <a:tailEnd type="stealth" w="lg" len="lg"/>
          </a:ln>
          <a:effectLst/>
        </p:spPr>
      </p:cxnSp>
      <p:cxnSp>
        <p:nvCxnSpPr>
          <p:cNvPr id="24" name="Elbow Connector 19"/>
          <p:cNvCxnSpPr>
            <a:stCxn id="14" idx="3"/>
            <a:endCxn id="15" idx="0"/>
          </p:cNvCxnSpPr>
          <p:nvPr/>
        </p:nvCxnSpPr>
        <p:spPr bwMode="auto">
          <a:xfrm rot="16200000" flipH="1">
            <a:off x="6621882" y="2883165"/>
            <a:ext cx="1013210" cy="231096"/>
          </a:xfrm>
          <a:prstGeom prst="curvedConnector3">
            <a:avLst>
              <a:gd name="adj1" fmla="val 2756"/>
            </a:avLst>
          </a:prstGeom>
          <a:solidFill>
            <a:schemeClr val="accent1"/>
          </a:solidFill>
          <a:ln w="25400" cap="flat" cmpd="sng" algn="ctr">
            <a:solidFill>
              <a:schemeClr val="accent3">
                <a:lumMod val="75000"/>
              </a:schemeClr>
            </a:solidFill>
            <a:prstDash val="solid"/>
            <a:round/>
            <a:headEnd type="none" w="med" len="med"/>
            <a:tailEnd type="stealth" w="lg" len="lg"/>
          </a:ln>
          <a:effectLst/>
        </p:spPr>
      </p:cxnSp>
    </p:spTree>
    <p:extLst>
      <p:ext uri="{BB962C8B-B14F-4D97-AF65-F5344CB8AC3E}">
        <p14:creationId xmlns:p14="http://schemas.microsoft.com/office/powerpoint/2010/main" val="1696748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50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up)">
                                      <p:cBhvr>
                                        <p:cTn id="11" dur="500"/>
                                        <p:tgtEl>
                                          <p:spTgt spid="24"/>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3500"/>
                            </p:stCondLst>
                            <p:childTnLst>
                              <p:par>
                                <p:cTn id="21" presetID="22" presetClass="entr" presetSubtype="1"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Development work – detector system elements</a:t>
            </a:r>
            <a:endParaRPr lang="en-GB" dirty="0"/>
          </a:p>
        </p:txBody>
      </p:sp>
      <p:sp>
        <p:nvSpPr>
          <p:cNvPr id="3" name="Content Placeholder 2"/>
          <p:cNvSpPr>
            <a:spLocks noGrp="1"/>
          </p:cNvSpPr>
          <p:nvPr>
            <p:ph idx="1"/>
          </p:nvPr>
        </p:nvSpPr>
        <p:spPr/>
        <p:txBody>
          <a:bodyPr/>
          <a:lstStyle/>
          <a:p>
            <a:r>
              <a:rPr lang="en-US" dirty="0"/>
              <a:t>Detector </a:t>
            </a:r>
            <a:r>
              <a:rPr lang="en-US" i="1" dirty="0"/>
              <a:t>goal</a:t>
            </a:r>
            <a:r>
              <a:rPr lang="en-US" dirty="0"/>
              <a:t> performance reached in the lab</a:t>
            </a:r>
          </a:p>
          <a:p>
            <a:endParaRPr lang="en-US" dirty="0"/>
          </a:p>
          <a:p>
            <a:endParaRPr lang="en-US" dirty="0"/>
          </a:p>
          <a:p>
            <a:endParaRPr lang="en-US" dirty="0"/>
          </a:p>
          <a:p>
            <a:endParaRPr lang="en-US" dirty="0"/>
          </a:p>
          <a:p>
            <a:endParaRPr lang="en-US" dirty="0"/>
          </a:p>
          <a:p>
            <a:r>
              <a:rPr lang="en-US" dirty="0"/>
              <a:t>FDM 132 pix/channel demonstrated</a:t>
            </a:r>
          </a:p>
          <a:p>
            <a:endParaRPr lang="en-GB" dirty="0"/>
          </a:p>
        </p:txBody>
      </p:sp>
      <p:sp>
        <p:nvSpPr>
          <p:cNvPr id="4" name="Footer Placeholder 3"/>
          <p:cNvSpPr>
            <a:spLocks noGrp="1"/>
          </p:cNvSpPr>
          <p:nvPr>
            <p:ph type="ftr" sz="quarter" idx="10"/>
          </p:nvPr>
        </p:nvSpPr>
        <p:spPr/>
        <p:txBody>
          <a:bodyPr/>
          <a:lstStyle/>
          <a:p>
            <a:pPr>
              <a:defRPr/>
            </a:pPr>
            <a:r>
              <a:rPr lang="en-US"/>
              <a:t>The SPICA infrared space observatory - P. Roelfsema - Ithaca/June/2017</a:t>
            </a:r>
          </a:p>
        </p:txBody>
      </p:sp>
      <p:sp>
        <p:nvSpPr>
          <p:cNvPr id="5" name="Slide Number Placeholder 4"/>
          <p:cNvSpPr>
            <a:spLocks noGrp="1"/>
          </p:cNvSpPr>
          <p:nvPr>
            <p:ph type="sldNum" sz="quarter" idx="11"/>
          </p:nvPr>
        </p:nvSpPr>
        <p:spPr/>
        <p:txBody>
          <a:bodyPr/>
          <a:lstStyle/>
          <a:p>
            <a:pPr>
              <a:defRPr/>
            </a:pPr>
            <a:fld id="{6B04ACD0-9CA4-495C-8459-966B8D246C55}" type="slidenum">
              <a:rPr lang="en-US" smtClean="0"/>
              <a:pPr>
                <a:defRPr/>
              </a:pPr>
              <a:t>33</a:t>
            </a:fld>
            <a:endParaRPr lang="en-US"/>
          </a:p>
        </p:txBody>
      </p:sp>
      <p:grpSp>
        <p:nvGrpSpPr>
          <p:cNvPr id="9" name="Group 8"/>
          <p:cNvGrpSpPr/>
          <p:nvPr/>
        </p:nvGrpSpPr>
        <p:grpSpPr>
          <a:xfrm>
            <a:off x="473494" y="3805880"/>
            <a:ext cx="2479772" cy="2236071"/>
            <a:chOff x="4035143" y="864494"/>
            <a:chExt cx="2835677" cy="2604466"/>
          </a:xfrm>
        </p:grpSpPr>
        <p:pic>
          <p:nvPicPr>
            <p:cNvPr id="10" name="Picture 2" descr="G:\Projects\saffari\Detector\2014\2014-11-25\DSC_2813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675" t="20724" r="26690" b="28645"/>
            <a:stretch/>
          </p:blipFill>
          <p:spPr bwMode="auto">
            <a:xfrm>
              <a:off x="4035143" y="864494"/>
              <a:ext cx="2835677" cy="26044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037926" y="2291839"/>
              <a:ext cx="932076" cy="609421"/>
            </a:xfrm>
            <a:prstGeom prst="rect">
              <a:avLst/>
            </a:prstGeom>
            <a:solidFill>
              <a:srgbClr val="000000">
                <a:alpha val="30196"/>
              </a:srgbClr>
            </a:solidFill>
          </p:spPr>
          <p:txBody>
            <a:bodyPr wrap="square" rtlCol="0">
              <a:spAutoFit/>
            </a:bodyPr>
            <a:lstStyle/>
            <a:p>
              <a:r>
                <a:rPr lang="en-US" sz="1400" dirty="0">
                  <a:effectLst>
                    <a:outerShdw blurRad="38100" dist="38100" dir="2700000" algn="tl">
                      <a:srgbClr val="000000">
                        <a:alpha val="43137"/>
                      </a:srgbClr>
                    </a:outerShdw>
                  </a:effectLst>
                </a:rPr>
                <a:t>TES array</a:t>
              </a:r>
            </a:p>
          </p:txBody>
        </p:sp>
        <p:sp>
          <p:nvSpPr>
            <p:cNvPr id="12" name="TextBox 11"/>
            <p:cNvSpPr txBox="1"/>
            <p:nvPr/>
          </p:nvSpPr>
          <p:spPr>
            <a:xfrm>
              <a:off x="5969942" y="1874339"/>
              <a:ext cx="729005" cy="501876"/>
            </a:xfrm>
            <a:prstGeom prst="rect">
              <a:avLst/>
            </a:prstGeom>
            <a:solidFill>
              <a:srgbClr val="000000">
                <a:alpha val="30196"/>
              </a:srgbClr>
            </a:solidFill>
          </p:spPr>
          <p:txBody>
            <a:bodyPr wrap="square" rtlCol="0">
              <a:spAutoFit/>
            </a:bodyPr>
            <a:lstStyle/>
            <a:p>
              <a:r>
                <a:rPr lang="en-US" sz="1100" dirty="0">
                  <a:effectLst>
                    <a:outerShdw blurRad="38100" dist="38100" dir="2700000" algn="tl">
                      <a:srgbClr val="000000">
                        <a:alpha val="43137"/>
                      </a:srgbClr>
                    </a:outerShdw>
                  </a:effectLst>
                </a:rPr>
                <a:t>LC </a:t>
              </a:r>
            </a:p>
            <a:p>
              <a:r>
                <a:rPr lang="en-US" sz="1100" dirty="0">
                  <a:effectLst>
                    <a:outerShdw blurRad="38100" dist="38100" dir="2700000" algn="tl">
                      <a:srgbClr val="000000">
                        <a:alpha val="43137"/>
                      </a:srgbClr>
                    </a:outerShdw>
                  </a:effectLst>
                </a:rPr>
                <a:t>array</a:t>
              </a:r>
            </a:p>
          </p:txBody>
        </p:sp>
        <p:sp>
          <p:nvSpPr>
            <p:cNvPr id="13" name="TextBox 12"/>
            <p:cNvSpPr txBox="1"/>
            <p:nvPr/>
          </p:nvSpPr>
          <p:spPr>
            <a:xfrm>
              <a:off x="4576392" y="864494"/>
              <a:ext cx="1611568" cy="304711"/>
            </a:xfrm>
            <a:prstGeom prst="rect">
              <a:avLst/>
            </a:prstGeom>
            <a:solidFill>
              <a:srgbClr val="212121">
                <a:alpha val="30196"/>
              </a:srgbClr>
            </a:solidFill>
          </p:spPr>
          <p:txBody>
            <a:bodyPr wrap="square" rtlCol="0">
              <a:spAutoFit/>
            </a:bodyPr>
            <a:lstStyle/>
            <a:p>
              <a:r>
                <a:rPr lang="en-US" sz="1100" dirty="0">
                  <a:effectLst>
                    <a:outerShdw blurRad="38100" dist="38100" dir="2700000" algn="tl">
                      <a:srgbClr val="000000">
                        <a:alpha val="43137"/>
                      </a:srgbClr>
                    </a:outerShdw>
                  </a:effectLst>
                </a:rPr>
                <a:t>PTBC5 SQUID</a:t>
              </a:r>
            </a:p>
          </p:txBody>
        </p:sp>
        <p:cxnSp>
          <p:nvCxnSpPr>
            <p:cNvPr id="14" name="Straight Arrow Connector 13"/>
            <p:cNvCxnSpPr>
              <a:stCxn id="13" idx="2"/>
            </p:cNvCxnSpPr>
            <p:nvPr/>
          </p:nvCxnSpPr>
          <p:spPr bwMode="auto">
            <a:xfrm>
              <a:off x="5382177" y="1169205"/>
              <a:ext cx="70804" cy="54012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5" name="TextBox 14"/>
            <p:cNvSpPr txBox="1"/>
            <p:nvPr/>
          </p:nvSpPr>
          <p:spPr>
            <a:xfrm>
              <a:off x="4223936" y="1913958"/>
              <a:ext cx="784862" cy="501876"/>
            </a:xfrm>
            <a:prstGeom prst="rect">
              <a:avLst/>
            </a:prstGeom>
            <a:solidFill>
              <a:srgbClr val="000000">
                <a:alpha val="30196"/>
              </a:srgbClr>
            </a:solidFill>
          </p:spPr>
          <p:txBody>
            <a:bodyPr wrap="square" rtlCol="0">
              <a:spAutoFit/>
            </a:bodyPr>
            <a:lstStyle/>
            <a:p>
              <a:r>
                <a:rPr lang="en-US" sz="1100" dirty="0">
                  <a:effectLst>
                    <a:outerShdw blurRad="38100" dist="38100" dir="2700000" algn="tl">
                      <a:srgbClr val="000000">
                        <a:alpha val="43137"/>
                      </a:srgbClr>
                    </a:outerShdw>
                  </a:effectLst>
                </a:rPr>
                <a:t>LC </a:t>
              </a:r>
            </a:p>
            <a:p>
              <a:r>
                <a:rPr lang="en-US" sz="1100" dirty="0">
                  <a:effectLst>
                    <a:outerShdw blurRad="38100" dist="38100" dir="2700000" algn="tl">
                      <a:srgbClr val="000000">
                        <a:alpha val="43137"/>
                      </a:srgbClr>
                    </a:outerShdw>
                  </a:effectLst>
                </a:rPr>
                <a:t>array</a:t>
              </a:r>
            </a:p>
          </p:txBody>
        </p:sp>
      </p:grpSp>
      <p:pic>
        <p:nvPicPr>
          <p:cNvPr id="16" name="Picture 15" descr="C:\Users\Public\Documents\Data\FDM\run79\2015-09-21\NWA_ACB.png"/>
          <p:cNvPicPr/>
          <p:nvPr/>
        </p:nvPicPr>
        <p:blipFill rotWithShape="1">
          <a:blip r:embed="rId3">
            <a:extLst>
              <a:ext uri="{28A0092B-C50C-407E-A947-70E740481C1C}">
                <a14:useLocalDpi xmlns:a14="http://schemas.microsoft.com/office/drawing/2010/main" val="0"/>
              </a:ext>
            </a:extLst>
          </a:blip>
          <a:srcRect r="7921"/>
          <a:stretch/>
        </p:blipFill>
        <p:spPr bwMode="auto">
          <a:xfrm>
            <a:off x="3603151" y="4632071"/>
            <a:ext cx="5409356" cy="1594996"/>
          </a:xfrm>
          <a:prstGeom prst="rect">
            <a:avLst/>
          </a:prstGeom>
          <a:noFill/>
          <a:ln>
            <a:noFill/>
          </a:ln>
        </p:spPr>
      </p:pic>
      <p:pic>
        <p:nvPicPr>
          <p:cNvPr id="25" name="Picture 24" descr="pl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1331" y="1576445"/>
            <a:ext cx="1510777" cy="1208622"/>
          </a:xfrm>
          <a:prstGeom prst="rect">
            <a:avLst/>
          </a:prstGeom>
        </p:spPr>
      </p:pic>
      <p:pic>
        <p:nvPicPr>
          <p:cNvPr id="26" name="Picture 25"/>
          <p:cNvPicPr>
            <a:picLocks noChangeAspect="1"/>
          </p:cNvPicPr>
          <p:nvPr/>
        </p:nvPicPr>
        <p:blipFill>
          <a:blip r:embed="rId5"/>
          <a:stretch>
            <a:fillRect/>
          </a:stretch>
        </p:blipFill>
        <p:spPr>
          <a:xfrm>
            <a:off x="3688843" y="1571262"/>
            <a:ext cx="1445453" cy="1307145"/>
          </a:xfrm>
          <a:prstGeom prst="rect">
            <a:avLst/>
          </a:prstGeom>
        </p:spPr>
      </p:pic>
      <p:pic>
        <p:nvPicPr>
          <p:cNvPr id="27" name="Picture 26"/>
          <p:cNvPicPr>
            <a:picLocks noChangeAspect="1"/>
          </p:cNvPicPr>
          <p:nvPr/>
        </p:nvPicPr>
        <p:blipFill>
          <a:blip r:embed="rId6"/>
          <a:stretch>
            <a:fillRect/>
          </a:stretch>
        </p:blipFill>
        <p:spPr>
          <a:xfrm>
            <a:off x="5263978" y="1479884"/>
            <a:ext cx="3880022" cy="2698651"/>
          </a:xfrm>
          <a:prstGeom prst="rect">
            <a:avLst/>
          </a:prstGeom>
        </p:spPr>
      </p:pic>
    </p:spTree>
    <p:extLst>
      <p:ext uri="{BB962C8B-B14F-4D97-AF65-F5344CB8AC3E}">
        <p14:creationId xmlns:p14="http://schemas.microsoft.com/office/powerpoint/2010/main" val="30388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Development work – cooler, high resolution chain</a:t>
            </a:r>
            <a:endParaRPr lang="en-GB" dirty="0"/>
          </a:p>
        </p:txBody>
      </p:sp>
      <p:sp>
        <p:nvSpPr>
          <p:cNvPr id="3" name="Content Placeholder 2"/>
          <p:cNvSpPr>
            <a:spLocks noGrp="1"/>
          </p:cNvSpPr>
          <p:nvPr>
            <p:ph idx="1"/>
          </p:nvPr>
        </p:nvSpPr>
        <p:spPr/>
        <p:txBody>
          <a:bodyPr/>
          <a:lstStyle/>
          <a:p>
            <a:r>
              <a:rPr lang="en-US" dirty="0"/>
              <a:t>Cooler EM built and tested </a:t>
            </a:r>
            <a:r>
              <a:rPr lang="en-US" dirty="0">
                <a:sym typeface="Wingdings" panose="05000000000000000000" pitchFamily="2" charset="2"/>
              </a:rPr>
              <a:t> upcoming tests with JAXA coolers</a:t>
            </a: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p>
          <a:p>
            <a:r>
              <a:rPr lang="en-US" dirty="0"/>
              <a:t>Martin-</a:t>
            </a:r>
            <a:r>
              <a:rPr lang="en-US" dirty="0" err="1"/>
              <a:t>Pupplet</a:t>
            </a:r>
            <a:r>
              <a:rPr lang="en-US" dirty="0"/>
              <a:t> development ongoing in Canada</a:t>
            </a:r>
          </a:p>
          <a:p>
            <a:endParaRPr lang="en-GB" dirty="0"/>
          </a:p>
        </p:txBody>
      </p:sp>
      <p:sp>
        <p:nvSpPr>
          <p:cNvPr id="4" name="Footer Placeholder 3"/>
          <p:cNvSpPr>
            <a:spLocks noGrp="1"/>
          </p:cNvSpPr>
          <p:nvPr>
            <p:ph type="ftr" sz="quarter" idx="10"/>
          </p:nvPr>
        </p:nvSpPr>
        <p:spPr/>
        <p:txBody>
          <a:bodyPr/>
          <a:lstStyle/>
          <a:p>
            <a:pPr>
              <a:defRPr/>
            </a:pPr>
            <a:r>
              <a:rPr lang="en-US"/>
              <a:t>The SPICA infrared space observatory - P. Roelfsema - Ithaca/June/2017</a:t>
            </a:r>
          </a:p>
        </p:txBody>
      </p:sp>
      <p:sp>
        <p:nvSpPr>
          <p:cNvPr id="5" name="Slide Number Placeholder 4"/>
          <p:cNvSpPr>
            <a:spLocks noGrp="1"/>
          </p:cNvSpPr>
          <p:nvPr>
            <p:ph type="sldNum" sz="quarter" idx="11"/>
          </p:nvPr>
        </p:nvSpPr>
        <p:spPr/>
        <p:txBody>
          <a:bodyPr/>
          <a:lstStyle/>
          <a:p>
            <a:pPr>
              <a:defRPr/>
            </a:pPr>
            <a:fld id="{6B04ACD0-9CA4-495C-8459-966B8D246C55}" type="slidenum">
              <a:rPr lang="en-US" smtClean="0"/>
              <a:pPr>
                <a:defRPr/>
              </a:pPr>
              <a:t>34</a:t>
            </a:fld>
            <a:endParaRPr lang="en-US"/>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2375" y="4244912"/>
            <a:ext cx="1911352" cy="2043050"/>
          </a:xfrm>
          <a:prstGeom prst="rect">
            <a:avLst/>
          </a:prstGeom>
          <a:solidFill>
            <a:schemeClr val="bg1"/>
          </a:solidFill>
          <a:ln>
            <a:noFill/>
          </a:ln>
          <a:effectLst/>
        </p:spPr>
      </p:pic>
      <p:pic>
        <p:nvPicPr>
          <p:cNvPr id="7"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1479" y="4547731"/>
            <a:ext cx="1684413" cy="1846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6033644" y="4016074"/>
            <a:ext cx="2930969" cy="2271888"/>
          </a:xfrm>
          <a:prstGeom prst="rect">
            <a:avLst/>
          </a:prstGeom>
          <a:effectLst/>
        </p:spPr>
      </p:pic>
      <p:pic>
        <p:nvPicPr>
          <p:cNvPr id="17" name="Picture 16"/>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1708" y="1685439"/>
            <a:ext cx="3127437" cy="1963303"/>
          </a:xfrm>
          <a:prstGeom prst="rect">
            <a:avLst/>
          </a:prstGeom>
          <a:noFill/>
          <a:ln>
            <a:noFill/>
          </a:ln>
        </p:spPr>
      </p:pic>
      <p:pic>
        <p:nvPicPr>
          <p:cNvPr id="18" name="Picture 17"/>
          <p:cNvPicPr>
            <a:picLocks noChangeAspect="1"/>
          </p:cNvPicPr>
          <p:nvPr/>
        </p:nvPicPr>
        <p:blipFill>
          <a:blip r:embed="rId6"/>
          <a:stretch>
            <a:fillRect/>
          </a:stretch>
        </p:blipFill>
        <p:spPr>
          <a:xfrm>
            <a:off x="7262612" y="1777080"/>
            <a:ext cx="1449588" cy="1586658"/>
          </a:xfrm>
          <a:prstGeom prst="rect">
            <a:avLst/>
          </a:prstGeom>
        </p:spPr>
      </p:pic>
    </p:spTree>
    <p:extLst>
      <p:ext uri="{BB962C8B-B14F-4D97-AF65-F5344CB8AC3E}">
        <p14:creationId xmlns:p14="http://schemas.microsoft.com/office/powerpoint/2010/main" val="171463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to take before </a:t>
            </a:r>
            <a:r>
              <a:rPr lang="en-US" sz="1800" dirty="0"/>
              <a:t>(~)</a:t>
            </a:r>
            <a:r>
              <a:rPr lang="en-US" dirty="0"/>
              <a:t> going for the M5 proposal</a:t>
            </a:r>
          </a:p>
        </p:txBody>
      </p:sp>
      <p:sp>
        <p:nvSpPr>
          <p:cNvPr id="3" name="Content Placeholder 2"/>
          <p:cNvSpPr>
            <a:spLocks noGrp="1"/>
          </p:cNvSpPr>
          <p:nvPr>
            <p:ph idx="1"/>
          </p:nvPr>
        </p:nvSpPr>
        <p:spPr>
          <a:xfrm>
            <a:off x="179512" y="1124744"/>
            <a:ext cx="8964488" cy="5111774"/>
          </a:xfrm>
        </p:spPr>
        <p:txBody>
          <a:bodyPr/>
          <a:lstStyle/>
          <a:p>
            <a:pPr marL="0" indent="0">
              <a:buNone/>
            </a:pPr>
            <a:r>
              <a:rPr lang="en-US" dirty="0"/>
              <a:t>Major (very hard!) prerequisites - Japan</a:t>
            </a:r>
          </a:p>
          <a:p>
            <a:r>
              <a:rPr lang="en-US" sz="1800" dirty="0"/>
              <a:t>Telescope diameter </a:t>
            </a:r>
            <a:r>
              <a:rPr lang="en-US" sz="1800" b="1" i="1" dirty="0">
                <a:solidFill>
                  <a:schemeClr val="accent6"/>
                </a:solidFill>
              </a:rPr>
              <a:t>≥2.5 </a:t>
            </a:r>
            <a:r>
              <a:rPr lang="en-US" sz="1800" b="1" i="1" dirty="0" err="1">
                <a:solidFill>
                  <a:schemeClr val="accent6"/>
                </a:solidFill>
              </a:rPr>
              <a:t>mtr</a:t>
            </a:r>
            <a:r>
              <a:rPr lang="en-US" sz="1800" b="1" i="1" dirty="0">
                <a:solidFill>
                  <a:schemeClr val="accent6"/>
                </a:solidFill>
              </a:rPr>
              <a:t> </a:t>
            </a:r>
          </a:p>
          <a:p>
            <a:pPr marL="0" indent="0">
              <a:buNone/>
            </a:pPr>
            <a:r>
              <a:rPr lang="en-US" sz="1800" dirty="0">
                <a:sym typeface="Wingdings" panose="05000000000000000000" pitchFamily="2" charset="2"/>
              </a:rPr>
              <a:t>      </a:t>
            </a:r>
            <a:r>
              <a:rPr lang="en-US" sz="1600" dirty="0">
                <a:sym typeface="Wingdings" panose="05000000000000000000" pitchFamily="2" charset="2"/>
              </a:rPr>
              <a:t> </a:t>
            </a:r>
            <a:r>
              <a:rPr lang="en-US" sz="1600" b="1" i="1" dirty="0">
                <a:solidFill>
                  <a:schemeClr val="accent6"/>
                </a:solidFill>
                <a:sym typeface="Wingdings" panose="05000000000000000000" pitchFamily="2" charset="2"/>
              </a:rPr>
              <a:t>very</a:t>
            </a:r>
            <a:r>
              <a:rPr lang="en-US" sz="1600" i="1" dirty="0">
                <a:solidFill>
                  <a:schemeClr val="accent6"/>
                </a:solidFill>
                <a:sym typeface="Wingdings" panose="05000000000000000000" pitchFamily="2" charset="2"/>
              </a:rPr>
              <a:t> </a:t>
            </a:r>
            <a:r>
              <a:rPr lang="en-US" sz="1600" dirty="0">
                <a:sym typeface="Wingdings" panose="05000000000000000000" pitchFamily="2" charset="2"/>
              </a:rPr>
              <a:t>strong push on JAXA (</a:t>
            </a:r>
            <a:r>
              <a:rPr lang="en-US" sz="1600" dirty="0" err="1">
                <a:sym typeface="Wingdings" panose="05000000000000000000" pitchFamily="2" charset="2"/>
              </a:rPr>
              <a:t>Shibai</a:t>
            </a:r>
            <a:r>
              <a:rPr lang="en-US" sz="1600" dirty="0">
                <a:sym typeface="Wingdings" panose="05000000000000000000" pitchFamily="2" charset="2"/>
              </a:rPr>
              <a:t>)… </a:t>
            </a:r>
            <a:r>
              <a:rPr lang="en-US" sz="1600" i="1" dirty="0">
                <a:solidFill>
                  <a:schemeClr val="accent6"/>
                </a:solidFill>
                <a:sym typeface="Wingdings" panose="05000000000000000000" pitchFamily="2" charset="2"/>
              </a:rPr>
              <a:t>success in April 2015</a:t>
            </a:r>
          </a:p>
          <a:p>
            <a:r>
              <a:rPr lang="en-US" sz="1800" dirty="0">
                <a:sym typeface="Wingdings" panose="05000000000000000000" pitchFamily="2" charset="2"/>
              </a:rPr>
              <a:t>JAXA </a:t>
            </a:r>
            <a:r>
              <a:rPr lang="en-US" sz="1800" b="1" i="1" dirty="0">
                <a:solidFill>
                  <a:schemeClr val="accent6"/>
                </a:solidFill>
                <a:sym typeface="Wingdings" panose="05000000000000000000" pitchFamily="2" charset="2"/>
              </a:rPr>
              <a:t>must commit formally </a:t>
            </a:r>
            <a:r>
              <a:rPr lang="en-US" sz="1800" dirty="0">
                <a:sym typeface="Wingdings" panose="05000000000000000000" pitchFamily="2" charset="2"/>
              </a:rPr>
              <a:t>(by SAFARI September cons. Mtg.) </a:t>
            </a:r>
          </a:p>
          <a:p>
            <a:pPr marL="57150" indent="0">
              <a:buNone/>
            </a:pPr>
            <a:r>
              <a:rPr lang="en-US" sz="1800" dirty="0">
                <a:sym typeface="Wingdings" panose="05000000000000000000" pitchFamily="2" charset="2"/>
              </a:rPr>
              <a:t>     </a:t>
            </a:r>
            <a:r>
              <a:rPr lang="en-US" sz="1600" dirty="0">
                <a:sym typeface="Wingdings" panose="05000000000000000000" pitchFamily="2" charset="2"/>
              </a:rPr>
              <a:t> informal </a:t>
            </a:r>
            <a:r>
              <a:rPr lang="en-US" sz="1600" i="1" dirty="0">
                <a:solidFill>
                  <a:schemeClr val="accent6"/>
                </a:solidFill>
                <a:sym typeface="Wingdings" panose="05000000000000000000" pitchFamily="2" charset="2"/>
              </a:rPr>
              <a:t>yes</a:t>
            </a:r>
            <a:r>
              <a:rPr lang="en-US" sz="1600" dirty="0">
                <a:sym typeface="Wingdings" panose="05000000000000000000" pitchFamily="2" charset="2"/>
              </a:rPr>
              <a:t> before Bordeaux, </a:t>
            </a:r>
            <a:r>
              <a:rPr lang="en-US" sz="1600" i="1" dirty="0">
                <a:solidFill>
                  <a:schemeClr val="accent6"/>
                </a:solidFill>
                <a:sym typeface="Wingdings" panose="05000000000000000000" pitchFamily="2" charset="2"/>
              </a:rPr>
              <a:t>formal statement in October</a:t>
            </a:r>
          </a:p>
          <a:p>
            <a:pPr marL="0" indent="0">
              <a:buNone/>
            </a:pPr>
            <a:endParaRPr lang="en-US" sz="600" dirty="0">
              <a:sym typeface="Wingdings" panose="05000000000000000000" pitchFamily="2" charset="2"/>
            </a:endParaRPr>
          </a:p>
          <a:p>
            <a:pPr marL="0" indent="0">
              <a:buNone/>
            </a:pPr>
            <a:r>
              <a:rPr lang="en-US" dirty="0">
                <a:sym typeface="Wingdings" panose="05000000000000000000" pitchFamily="2" charset="2"/>
              </a:rPr>
              <a:t>Major prerequisites – SAFARI/’European’ SPICA consortium</a:t>
            </a:r>
          </a:p>
          <a:p>
            <a:r>
              <a:rPr lang="en-US" sz="1800" dirty="0">
                <a:sym typeface="Wingdings" panose="05000000000000000000" pitchFamily="2" charset="2"/>
              </a:rPr>
              <a:t>Solid/consistent </a:t>
            </a:r>
            <a:r>
              <a:rPr lang="en-US" sz="1800" b="1" i="1" dirty="0">
                <a:solidFill>
                  <a:schemeClr val="accent6"/>
                </a:solidFill>
                <a:sym typeface="Wingdings" panose="05000000000000000000" pitchFamily="2" charset="2"/>
              </a:rPr>
              <a:t>high sensitivity/flexible </a:t>
            </a:r>
            <a:r>
              <a:rPr lang="en-US" sz="1800" dirty="0">
                <a:sym typeface="Wingdings" panose="05000000000000000000" pitchFamily="2" charset="2"/>
              </a:rPr>
              <a:t>SAFARI (grating) design </a:t>
            </a:r>
          </a:p>
          <a:p>
            <a:pPr marL="57150" indent="0">
              <a:buNone/>
            </a:pPr>
            <a:r>
              <a:rPr lang="en-US" sz="1600" dirty="0">
                <a:sym typeface="Wingdings" panose="05000000000000000000" pitchFamily="2" charset="2"/>
              </a:rPr>
              <a:t>      </a:t>
            </a:r>
            <a:r>
              <a:rPr lang="en-US" sz="1600" i="1" dirty="0">
                <a:solidFill>
                  <a:schemeClr val="accent6"/>
                </a:solidFill>
                <a:sym typeface="Wingdings" panose="05000000000000000000" pitchFamily="2" charset="2"/>
              </a:rPr>
              <a:t>consolidated Nov 2015/Mar 2016</a:t>
            </a:r>
            <a:r>
              <a:rPr lang="en-US" sz="1600" dirty="0">
                <a:sym typeface="Wingdings" panose="05000000000000000000" pitchFamily="2" charset="2"/>
              </a:rPr>
              <a:t>, </a:t>
            </a:r>
            <a:r>
              <a:rPr lang="en-US" sz="1600" i="1" dirty="0">
                <a:solidFill>
                  <a:schemeClr val="accent6"/>
                </a:solidFill>
                <a:sym typeface="Wingdings" panose="05000000000000000000" pitchFamily="2" charset="2"/>
              </a:rPr>
              <a:t>MPI high-R </a:t>
            </a:r>
            <a:r>
              <a:rPr lang="en-US" sz="1600" dirty="0">
                <a:sym typeface="Wingdings" panose="05000000000000000000" pitchFamily="2" charset="2"/>
              </a:rPr>
              <a:t>confirmed </a:t>
            </a:r>
            <a:r>
              <a:rPr lang="en-US" sz="1600" i="1" dirty="0">
                <a:solidFill>
                  <a:schemeClr val="accent6"/>
                </a:solidFill>
                <a:sym typeface="Wingdings" panose="05000000000000000000" pitchFamily="2" charset="2"/>
              </a:rPr>
              <a:t>Jan/2016</a:t>
            </a:r>
          </a:p>
          <a:p>
            <a:r>
              <a:rPr lang="en-US" sz="1800" dirty="0">
                <a:sym typeface="Wingdings" panose="05000000000000000000" pitchFamily="2" charset="2"/>
              </a:rPr>
              <a:t>Further re-distribution of workload/lightening of SRON’s load </a:t>
            </a:r>
          </a:p>
          <a:p>
            <a:pPr marL="57150" indent="0">
              <a:buNone/>
            </a:pPr>
            <a:r>
              <a:rPr lang="en-US" sz="1600" dirty="0">
                <a:sym typeface="Wingdings" panose="05000000000000000000" pitchFamily="2" charset="2"/>
              </a:rPr>
              <a:t>      JPL to pick up </a:t>
            </a:r>
            <a:r>
              <a:rPr lang="en-US" sz="1600" i="1" dirty="0">
                <a:solidFill>
                  <a:schemeClr val="accent6"/>
                </a:solidFill>
                <a:sym typeface="Wingdings" panose="05000000000000000000" pitchFamily="2" charset="2"/>
              </a:rPr>
              <a:t>major part </a:t>
            </a:r>
            <a:r>
              <a:rPr lang="en-US" sz="1600" dirty="0">
                <a:sym typeface="Wingdings" panose="05000000000000000000" pitchFamily="2" charset="2"/>
              </a:rPr>
              <a:t>of detector work – </a:t>
            </a:r>
            <a:r>
              <a:rPr lang="en-US" sz="1600" i="1" dirty="0">
                <a:solidFill>
                  <a:schemeClr val="accent6"/>
                </a:solidFill>
                <a:sym typeface="Wingdings" panose="05000000000000000000" pitchFamily="2" charset="2"/>
              </a:rPr>
              <a:t>June 2015 </a:t>
            </a:r>
          </a:p>
          <a:p>
            <a:pPr marL="57150" indent="0">
              <a:buNone/>
            </a:pPr>
            <a:r>
              <a:rPr lang="en-US" sz="1600" dirty="0">
                <a:sym typeface="Wingdings" panose="05000000000000000000" pitchFamily="2" charset="2"/>
              </a:rPr>
              <a:t>      Germany; beam steering mirror – </a:t>
            </a:r>
            <a:r>
              <a:rPr lang="en-US" sz="1600" i="1" dirty="0">
                <a:solidFill>
                  <a:schemeClr val="accent6"/>
                </a:solidFill>
                <a:sym typeface="Wingdings" panose="05000000000000000000" pitchFamily="2" charset="2"/>
              </a:rPr>
              <a:t>September 2015</a:t>
            </a:r>
          </a:p>
          <a:p>
            <a:pPr marL="57150" indent="0">
              <a:buNone/>
            </a:pPr>
            <a:r>
              <a:rPr lang="en-US" sz="1600" dirty="0">
                <a:sym typeface="Wingdings" panose="05000000000000000000" pitchFamily="2" charset="2"/>
              </a:rPr>
              <a:t>      Taiwan; calibration source – </a:t>
            </a:r>
            <a:r>
              <a:rPr lang="en-US" sz="1600" i="1" dirty="0">
                <a:solidFill>
                  <a:schemeClr val="accent6"/>
                </a:solidFill>
                <a:sym typeface="Wingdings" panose="05000000000000000000" pitchFamily="2" charset="2"/>
              </a:rPr>
              <a:t>summer 2016 </a:t>
            </a:r>
          </a:p>
          <a:p>
            <a:endParaRPr lang="en-US" sz="600" dirty="0">
              <a:sym typeface="Wingdings" panose="05000000000000000000" pitchFamily="2" charset="2"/>
            </a:endParaRPr>
          </a:p>
          <a:p>
            <a:r>
              <a:rPr lang="en-US" sz="1800" dirty="0">
                <a:sym typeface="Wingdings" panose="05000000000000000000" pitchFamily="2" charset="2"/>
              </a:rPr>
              <a:t>Solid consortium basis </a:t>
            </a:r>
          </a:p>
          <a:p>
            <a:pPr marL="57150" indent="0">
              <a:buNone/>
            </a:pPr>
            <a:r>
              <a:rPr lang="en-US" sz="1600" dirty="0">
                <a:sym typeface="Wingdings" panose="05000000000000000000" pitchFamily="2" charset="2"/>
              </a:rPr>
              <a:t>      7</a:t>
            </a:r>
            <a:r>
              <a:rPr lang="en-US" sz="1600" baseline="30000" dirty="0">
                <a:sym typeface="Wingdings" panose="05000000000000000000" pitchFamily="2" charset="2"/>
              </a:rPr>
              <a:t>+</a:t>
            </a:r>
            <a:r>
              <a:rPr lang="en-US" sz="1600" dirty="0">
                <a:sym typeface="Wingdings" panose="05000000000000000000" pitchFamily="2" charset="2"/>
              </a:rPr>
              <a:t> national meetings (also soliciting ideas) – </a:t>
            </a:r>
            <a:r>
              <a:rPr lang="en-US" sz="1600" i="1" dirty="0">
                <a:solidFill>
                  <a:schemeClr val="accent6"/>
                </a:solidFill>
                <a:sym typeface="Wingdings" panose="05000000000000000000" pitchFamily="2" charset="2"/>
              </a:rPr>
              <a:t>January-May 2016</a:t>
            </a:r>
          </a:p>
          <a:p>
            <a:pPr marL="57150" indent="0">
              <a:buNone/>
            </a:pPr>
            <a:r>
              <a:rPr lang="en-US" sz="1600" i="1" dirty="0">
                <a:solidFill>
                  <a:schemeClr val="accent6"/>
                </a:solidFill>
                <a:sym typeface="Wingdings" panose="05000000000000000000" pitchFamily="2" charset="2"/>
              </a:rPr>
              <a:t>     </a:t>
            </a:r>
            <a:r>
              <a:rPr lang="en-US" sz="1600" dirty="0">
                <a:sym typeface="Wingdings" panose="05000000000000000000" pitchFamily="2" charset="2"/>
              </a:rPr>
              <a:t> SAFARI/POL; science backing + design – </a:t>
            </a:r>
            <a:r>
              <a:rPr lang="en-US" sz="1600" i="1" dirty="0">
                <a:solidFill>
                  <a:schemeClr val="accent6"/>
                </a:solidFill>
                <a:sym typeface="Wingdings" panose="05000000000000000000" pitchFamily="2" charset="2"/>
              </a:rPr>
              <a:t>Q2/Q3 2016</a:t>
            </a:r>
          </a:p>
          <a:p>
            <a:pPr marL="457200" lvl="1" indent="0">
              <a:buNone/>
            </a:pPr>
            <a:endParaRPr lang="en-US" sz="1800" dirty="0">
              <a:sym typeface="Wingdings" panose="05000000000000000000" pitchFamily="2" charset="2"/>
            </a:endParaRPr>
          </a:p>
        </p:txBody>
      </p:sp>
      <p:sp>
        <p:nvSpPr>
          <p:cNvPr id="4" name="Footer Placeholder 3"/>
          <p:cNvSpPr>
            <a:spLocks noGrp="1"/>
          </p:cNvSpPr>
          <p:nvPr>
            <p:ph type="ftr" sz="quarter" idx="10"/>
          </p:nvPr>
        </p:nvSpPr>
        <p:spPr/>
        <p:txBody>
          <a:bodyPr/>
          <a:lstStyle/>
          <a:p>
            <a:pPr>
              <a:defRPr/>
            </a:pPr>
            <a:r>
              <a:rPr lang="en-US"/>
              <a:t>The SPICA infrared space observatory - P. Roelfsema - Ithaca/June/2017</a:t>
            </a:r>
          </a:p>
        </p:txBody>
      </p:sp>
      <p:sp>
        <p:nvSpPr>
          <p:cNvPr id="5" name="Slide Number Placeholder 4"/>
          <p:cNvSpPr>
            <a:spLocks noGrp="1"/>
          </p:cNvSpPr>
          <p:nvPr>
            <p:ph type="sldNum" sz="quarter" idx="11"/>
          </p:nvPr>
        </p:nvSpPr>
        <p:spPr/>
        <p:txBody>
          <a:bodyPr/>
          <a:lstStyle/>
          <a:p>
            <a:pPr>
              <a:defRPr/>
            </a:pPr>
            <a:fld id="{6B04ACD0-9CA4-495C-8459-966B8D246C55}" type="slidenum">
              <a:rPr lang="en-US" smtClean="0"/>
              <a:pPr>
                <a:defRPr/>
              </a:pPr>
              <a:t>35</a:t>
            </a:fld>
            <a:endParaRPr lang="en-US"/>
          </a:p>
        </p:txBody>
      </p:sp>
    </p:spTree>
    <p:extLst>
      <p:ext uri="{BB962C8B-B14F-4D97-AF65-F5344CB8AC3E}">
        <p14:creationId xmlns:p14="http://schemas.microsoft.com/office/powerpoint/2010/main" val="55969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962144" y="4335656"/>
            <a:ext cx="4002469" cy="1598913"/>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nl-NL" dirty="0"/>
              <a:t>Building </a:t>
            </a:r>
            <a:r>
              <a:rPr lang="nl-NL" dirty="0" err="1"/>
              <a:t>the</a:t>
            </a:r>
            <a:r>
              <a:rPr lang="nl-NL" dirty="0"/>
              <a:t> M5 </a:t>
            </a:r>
            <a:r>
              <a:rPr lang="nl-NL" dirty="0" err="1"/>
              <a:t>proposal</a:t>
            </a:r>
            <a:endParaRPr lang="en-US" dirty="0"/>
          </a:p>
        </p:txBody>
      </p:sp>
      <p:sp>
        <p:nvSpPr>
          <p:cNvPr id="3" name="Content Placeholder 2"/>
          <p:cNvSpPr>
            <a:spLocks noGrp="1"/>
          </p:cNvSpPr>
          <p:nvPr>
            <p:ph idx="1"/>
          </p:nvPr>
        </p:nvSpPr>
        <p:spPr>
          <a:xfrm>
            <a:off x="179512" y="1124744"/>
            <a:ext cx="8964488" cy="5479106"/>
          </a:xfrm>
        </p:spPr>
        <p:txBody>
          <a:bodyPr/>
          <a:lstStyle/>
          <a:p>
            <a:pPr marL="0" indent="0">
              <a:buNone/>
            </a:pPr>
            <a:r>
              <a:rPr lang="nl-NL" dirty="0" err="1"/>
              <a:t>Proposal</a:t>
            </a:r>
            <a:r>
              <a:rPr lang="nl-NL" dirty="0"/>
              <a:t> </a:t>
            </a:r>
            <a:r>
              <a:rPr lang="nl-NL" dirty="0" err="1"/>
              <a:t>writing</a:t>
            </a:r>
            <a:r>
              <a:rPr lang="nl-NL" dirty="0"/>
              <a:t>: joint European/</a:t>
            </a:r>
            <a:r>
              <a:rPr lang="nl-NL" dirty="0" err="1"/>
              <a:t>Japanese</a:t>
            </a:r>
            <a:r>
              <a:rPr lang="nl-NL" dirty="0"/>
              <a:t> effort</a:t>
            </a:r>
          </a:p>
          <a:p>
            <a:pPr lvl="1"/>
            <a:r>
              <a:rPr lang="nl-NL" sz="1800" dirty="0"/>
              <a:t>Close </a:t>
            </a:r>
            <a:r>
              <a:rPr lang="nl-NL" sz="1800" dirty="0" err="1"/>
              <a:t>coordination</a:t>
            </a:r>
            <a:r>
              <a:rPr lang="nl-NL" sz="1800" dirty="0"/>
              <a:t> </a:t>
            </a:r>
            <a:r>
              <a:rPr lang="nl-NL" sz="1800" dirty="0" err="1"/>
              <a:t>with</a:t>
            </a:r>
            <a:r>
              <a:rPr lang="nl-NL" sz="1800" dirty="0"/>
              <a:t> SPICA/J</a:t>
            </a:r>
          </a:p>
          <a:p>
            <a:pPr lvl="2"/>
            <a:r>
              <a:rPr lang="nl-NL" sz="1600" dirty="0" err="1"/>
              <a:t>Weekly</a:t>
            </a:r>
            <a:r>
              <a:rPr lang="nl-NL" sz="1600" dirty="0"/>
              <a:t> bi-</a:t>
            </a:r>
            <a:r>
              <a:rPr lang="nl-NL" sz="1600" dirty="0" err="1"/>
              <a:t>laterals</a:t>
            </a:r>
            <a:endParaRPr lang="nl-NL" sz="1600" dirty="0"/>
          </a:p>
          <a:p>
            <a:pPr lvl="1"/>
            <a:r>
              <a:rPr lang="nl-NL" sz="1800" dirty="0"/>
              <a:t>Three </a:t>
            </a:r>
            <a:r>
              <a:rPr lang="nl-NL" sz="1800" dirty="0" err="1"/>
              <a:t>science</a:t>
            </a:r>
            <a:r>
              <a:rPr lang="nl-NL" sz="1800" dirty="0"/>
              <a:t> teams, </a:t>
            </a:r>
            <a:r>
              <a:rPr lang="nl-NL" sz="1800" dirty="0" err="1"/>
              <a:t>each</a:t>
            </a:r>
            <a:r>
              <a:rPr lang="nl-NL" sz="1800" dirty="0"/>
              <a:t> </a:t>
            </a:r>
            <a:r>
              <a:rPr lang="nl-NL" sz="1800" dirty="0" err="1"/>
              <a:t>with</a:t>
            </a:r>
            <a:r>
              <a:rPr lang="nl-NL" sz="1800" dirty="0"/>
              <a:t> </a:t>
            </a:r>
            <a:r>
              <a:rPr lang="nl-NL" sz="1800" dirty="0" err="1"/>
              <a:t>two</a:t>
            </a:r>
            <a:r>
              <a:rPr lang="nl-NL" sz="1800" dirty="0"/>
              <a:t> </a:t>
            </a:r>
            <a:r>
              <a:rPr lang="nl-NL" sz="1800" dirty="0" err="1"/>
              <a:t>coordinators</a:t>
            </a:r>
            <a:endParaRPr lang="nl-NL" sz="1800" dirty="0"/>
          </a:p>
          <a:p>
            <a:pPr lvl="2"/>
            <a:r>
              <a:rPr lang="nl-NL" sz="1400" dirty="0"/>
              <a:t>Galaxy </a:t>
            </a:r>
            <a:r>
              <a:rPr lang="nl-NL" sz="1400" dirty="0" err="1"/>
              <a:t>evolution</a:t>
            </a:r>
            <a:r>
              <a:rPr lang="nl-NL" sz="1400" dirty="0"/>
              <a:t>, </a:t>
            </a:r>
            <a:r>
              <a:rPr lang="nl-NL" sz="1400" dirty="0" err="1"/>
              <a:t>nearby</a:t>
            </a:r>
            <a:r>
              <a:rPr lang="nl-NL" sz="1400" dirty="0"/>
              <a:t> </a:t>
            </a:r>
            <a:r>
              <a:rPr lang="nl-NL" sz="1400" dirty="0" err="1"/>
              <a:t>galaxies</a:t>
            </a:r>
            <a:r>
              <a:rPr lang="nl-NL" sz="1400" dirty="0"/>
              <a:t>, </a:t>
            </a:r>
            <a:r>
              <a:rPr lang="nl-NL" sz="1400" dirty="0" err="1"/>
              <a:t>planet</a:t>
            </a:r>
            <a:r>
              <a:rPr lang="nl-NL" sz="1400" dirty="0"/>
              <a:t> </a:t>
            </a:r>
            <a:r>
              <a:rPr lang="nl-NL" sz="1400" dirty="0" err="1"/>
              <a:t>formation</a:t>
            </a:r>
            <a:endParaRPr lang="nl-NL" sz="1400" dirty="0"/>
          </a:p>
          <a:p>
            <a:pPr lvl="2"/>
            <a:r>
              <a:rPr lang="nl-NL" sz="1400" dirty="0"/>
              <a:t>On </a:t>
            </a:r>
            <a:r>
              <a:rPr lang="nl-NL" sz="1400" dirty="0" err="1"/>
              <a:t>average</a:t>
            </a:r>
            <a:r>
              <a:rPr lang="nl-NL" sz="1400" dirty="0"/>
              <a:t> bi-</a:t>
            </a:r>
            <a:r>
              <a:rPr lang="nl-NL" sz="1400" dirty="0" err="1"/>
              <a:t>weekly</a:t>
            </a:r>
            <a:r>
              <a:rPr lang="nl-NL" sz="1400" dirty="0"/>
              <a:t> </a:t>
            </a:r>
            <a:r>
              <a:rPr lang="nl-NL" sz="1400" dirty="0" err="1"/>
              <a:t>telecons</a:t>
            </a:r>
            <a:endParaRPr lang="nl-NL" sz="1400" dirty="0"/>
          </a:p>
          <a:p>
            <a:pPr lvl="2"/>
            <a:r>
              <a:rPr lang="nl-NL" sz="1400" dirty="0" err="1"/>
              <a:t>Science</a:t>
            </a:r>
            <a:r>
              <a:rPr lang="nl-NL" sz="1400" dirty="0"/>
              <a:t> </a:t>
            </a:r>
            <a:r>
              <a:rPr lang="nl-NL" sz="1400" dirty="0" err="1"/>
              <a:t>reviewed</a:t>
            </a:r>
            <a:r>
              <a:rPr lang="nl-NL" sz="1400" dirty="0"/>
              <a:t> </a:t>
            </a:r>
            <a:r>
              <a:rPr lang="nl-NL" sz="1400" dirty="0" err="1"/>
              <a:t>internally</a:t>
            </a:r>
            <a:r>
              <a:rPr lang="nl-NL" sz="1400" dirty="0"/>
              <a:t> (</a:t>
            </a:r>
            <a:r>
              <a:rPr lang="nl-NL" sz="1400" dirty="0" err="1"/>
              <a:t>continuous</a:t>
            </a:r>
            <a:r>
              <a:rPr lang="nl-NL" sz="1400" dirty="0"/>
              <a:t>), at ISAB </a:t>
            </a:r>
            <a:r>
              <a:rPr lang="nl-NL" sz="1400" dirty="0" err="1"/>
              <a:t>and</a:t>
            </a:r>
            <a:r>
              <a:rPr lang="nl-NL" sz="1400" dirty="0"/>
              <a:t> </a:t>
            </a:r>
            <a:r>
              <a:rPr lang="nl-NL" sz="1400" dirty="0" err="1"/>
              <a:t>by</a:t>
            </a:r>
            <a:r>
              <a:rPr lang="nl-NL" sz="1400" dirty="0"/>
              <a:t> ‘pink </a:t>
            </a:r>
            <a:r>
              <a:rPr lang="nl-NL" sz="1400" dirty="0" err="1"/>
              <a:t>reviewers</a:t>
            </a:r>
            <a:r>
              <a:rPr lang="nl-NL" sz="1400" dirty="0"/>
              <a:t>’</a:t>
            </a:r>
          </a:p>
          <a:p>
            <a:pPr lvl="1"/>
            <a:r>
              <a:rPr lang="nl-NL" sz="1800" dirty="0"/>
              <a:t>Technical teams </a:t>
            </a:r>
          </a:p>
          <a:p>
            <a:pPr lvl="2"/>
            <a:r>
              <a:rPr lang="nl-NL" sz="1400" dirty="0"/>
              <a:t>SPICA overall, SMI, SAFARI/SPEC, SAFARI/POL</a:t>
            </a:r>
            <a:endParaRPr lang="en-US" sz="1400" dirty="0"/>
          </a:p>
          <a:p>
            <a:pPr lvl="1"/>
            <a:r>
              <a:rPr lang="nl-NL" sz="1800" dirty="0"/>
              <a:t>Managerial, </a:t>
            </a:r>
            <a:r>
              <a:rPr lang="nl-NL" sz="1800" dirty="0" err="1"/>
              <a:t>programmatic</a:t>
            </a:r>
            <a:r>
              <a:rPr lang="nl-NL" sz="1800" dirty="0"/>
              <a:t>, financial</a:t>
            </a:r>
          </a:p>
          <a:p>
            <a:pPr lvl="2"/>
            <a:r>
              <a:rPr lang="nl-NL" sz="1400" dirty="0"/>
              <a:t>PRR+SPICA/J</a:t>
            </a:r>
          </a:p>
          <a:p>
            <a:endParaRPr lang="nl-NL" sz="800" dirty="0"/>
          </a:p>
          <a:p>
            <a:pPr marL="0" indent="0">
              <a:buNone/>
            </a:pPr>
            <a:r>
              <a:rPr lang="nl-NL" sz="1600" dirty="0"/>
              <a:t>…a non-</a:t>
            </a:r>
            <a:r>
              <a:rPr lang="nl-NL" sz="1600" dirty="0" err="1"/>
              <a:t>trivial</a:t>
            </a:r>
            <a:r>
              <a:rPr lang="nl-NL" sz="1600" dirty="0"/>
              <a:t> </a:t>
            </a:r>
            <a:r>
              <a:rPr lang="nl-NL" sz="1600" dirty="0" err="1"/>
              <a:t>excersize</a:t>
            </a:r>
            <a:r>
              <a:rPr lang="nl-NL" sz="1600" dirty="0"/>
              <a:t>;</a:t>
            </a:r>
          </a:p>
          <a:p>
            <a:pPr marL="457200" lvl="1" indent="0">
              <a:buNone/>
            </a:pPr>
            <a:r>
              <a:rPr lang="nl-NL" sz="1400" dirty="0"/>
              <a:t>~ 10 expertise </a:t>
            </a:r>
            <a:r>
              <a:rPr lang="nl-NL" sz="1400" dirty="0" err="1"/>
              <a:t>domains</a:t>
            </a:r>
            <a:endParaRPr lang="nl-NL" sz="1400" dirty="0"/>
          </a:p>
          <a:p>
            <a:pPr marL="457200" lvl="1" indent="0">
              <a:buNone/>
            </a:pPr>
            <a:r>
              <a:rPr lang="nl-NL" sz="1400" dirty="0"/>
              <a:t>~ 3 (‘sub-</a:t>
            </a:r>
            <a:r>
              <a:rPr lang="nl-NL" sz="1400" dirty="0" err="1"/>
              <a:t>optimally</a:t>
            </a:r>
            <a:r>
              <a:rPr lang="nl-NL" sz="1400" dirty="0"/>
              <a:t> </a:t>
            </a:r>
            <a:r>
              <a:rPr lang="nl-NL" sz="1400" dirty="0" err="1"/>
              <a:t>aligned</a:t>
            </a:r>
            <a:r>
              <a:rPr lang="nl-NL" sz="1400" dirty="0"/>
              <a:t>’) time-zones</a:t>
            </a:r>
          </a:p>
          <a:p>
            <a:pPr marL="457200" lvl="1" indent="0">
              <a:buNone/>
            </a:pPr>
            <a:r>
              <a:rPr lang="nl-NL" sz="1400" dirty="0"/>
              <a:t>~ 4 (‘</a:t>
            </a:r>
            <a:r>
              <a:rPr lang="nl-NL" sz="1400" dirty="0" err="1"/>
              <a:t>sometimes</a:t>
            </a:r>
            <a:r>
              <a:rPr lang="nl-NL" sz="1400" dirty="0"/>
              <a:t> </a:t>
            </a:r>
            <a:r>
              <a:rPr lang="nl-NL" sz="1400" dirty="0" err="1"/>
              <a:t>orthogonal</a:t>
            </a:r>
            <a:r>
              <a:rPr lang="nl-NL" sz="1400" dirty="0"/>
              <a:t>’) cultures</a:t>
            </a:r>
          </a:p>
          <a:p>
            <a:pPr marL="457200" lvl="1" indent="0">
              <a:buNone/>
            </a:pPr>
            <a:r>
              <a:rPr lang="nl-NL" sz="1400" dirty="0"/>
              <a:t>~ 2 (</a:t>
            </a:r>
            <a:r>
              <a:rPr lang="nl-NL" sz="1400" dirty="0" err="1"/>
              <a:t>very</a:t>
            </a:r>
            <a:r>
              <a:rPr lang="nl-NL" sz="1400" dirty="0"/>
              <a:t>) different ‘agency-approaches’</a:t>
            </a:r>
          </a:p>
          <a:p>
            <a:pPr marL="457200" lvl="1" indent="0">
              <a:buNone/>
            </a:pPr>
            <a:r>
              <a:rPr lang="nl-NL" sz="1600" dirty="0"/>
              <a:t>    ….but </a:t>
            </a:r>
            <a:r>
              <a:rPr lang="nl-NL" sz="1600" dirty="0" err="1"/>
              <a:t>the</a:t>
            </a:r>
            <a:r>
              <a:rPr lang="nl-NL" sz="1600" dirty="0"/>
              <a:t> </a:t>
            </a:r>
            <a:r>
              <a:rPr lang="nl-NL" sz="1600" dirty="0" err="1"/>
              <a:t>result</a:t>
            </a:r>
            <a:r>
              <a:rPr lang="nl-NL" sz="1600" dirty="0"/>
              <a:t> is </a:t>
            </a:r>
            <a:r>
              <a:rPr lang="nl-NL" sz="1600" dirty="0" err="1"/>
              <a:t>what</a:t>
            </a:r>
            <a:r>
              <a:rPr lang="nl-NL" sz="1600" dirty="0"/>
              <a:t> </a:t>
            </a:r>
            <a:r>
              <a:rPr lang="nl-NL" sz="1600" dirty="0" err="1"/>
              <a:t>counts</a:t>
            </a:r>
            <a:r>
              <a:rPr lang="nl-NL" sz="1600" dirty="0"/>
              <a:t>; 51 </a:t>
            </a:r>
            <a:r>
              <a:rPr lang="nl-NL" sz="1600" dirty="0" err="1"/>
              <a:t>solid</a:t>
            </a:r>
            <a:r>
              <a:rPr lang="nl-NL" sz="1600" dirty="0"/>
              <a:t> pages, 500+ supporters, </a:t>
            </a:r>
          </a:p>
          <a:p>
            <a:pPr marL="457200" lvl="1" indent="0">
              <a:buNone/>
            </a:pPr>
            <a:r>
              <a:rPr lang="nl-NL" sz="1600" dirty="0"/>
              <a:t>                                                  3 </a:t>
            </a:r>
            <a:r>
              <a:rPr lang="nl-NL" sz="1600" dirty="0" err="1"/>
              <a:t>committed</a:t>
            </a:r>
            <a:r>
              <a:rPr lang="nl-NL" sz="1600" dirty="0"/>
              <a:t> </a:t>
            </a:r>
            <a:r>
              <a:rPr lang="nl-NL" sz="1600" dirty="0" err="1"/>
              <a:t>agencies</a:t>
            </a:r>
            <a:r>
              <a:rPr lang="nl-NL" sz="1600" dirty="0"/>
              <a:t>… </a:t>
            </a:r>
            <a:r>
              <a:rPr lang="nl-NL" sz="1600" i="1" dirty="0"/>
              <a:t>let ESA </a:t>
            </a:r>
            <a:r>
              <a:rPr lang="nl-NL" sz="1600" i="1" dirty="0" err="1"/>
              <a:t>be</a:t>
            </a:r>
            <a:r>
              <a:rPr lang="nl-NL" sz="1600" i="1" dirty="0"/>
              <a:t> </a:t>
            </a:r>
            <a:r>
              <a:rPr lang="nl-NL" sz="1600" i="1" dirty="0" err="1"/>
              <a:t>the</a:t>
            </a:r>
            <a:r>
              <a:rPr lang="nl-NL" sz="1600" i="1" dirty="0"/>
              <a:t> </a:t>
            </a:r>
            <a:r>
              <a:rPr lang="nl-NL" sz="1600" i="1" dirty="0" err="1"/>
              <a:t>fourth</a:t>
            </a:r>
            <a:endParaRPr lang="nl-NL" sz="1600" i="1" dirty="0"/>
          </a:p>
        </p:txBody>
      </p:sp>
      <p:sp>
        <p:nvSpPr>
          <p:cNvPr id="4" name="Footer Placeholder 3"/>
          <p:cNvSpPr>
            <a:spLocks noGrp="1"/>
          </p:cNvSpPr>
          <p:nvPr>
            <p:ph type="ftr" sz="quarter" idx="10"/>
          </p:nvPr>
        </p:nvSpPr>
        <p:spPr/>
        <p:txBody>
          <a:bodyPr/>
          <a:lstStyle/>
          <a:p>
            <a:pPr>
              <a:defRPr/>
            </a:pPr>
            <a:r>
              <a:rPr lang="en-US"/>
              <a:t>The SPICA infrared space observatory - P. Roelfsema - Ithaca/June/2017</a:t>
            </a:r>
          </a:p>
        </p:txBody>
      </p:sp>
      <p:sp>
        <p:nvSpPr>
          <p:cNvPr id="5" name="Slide Number Placeholder 4"/>
          <p:cNvSpPr>
            <a:spLocks noGrp="1"/>
          </p:cNvSpPr>
          <p:nvPr>
            <p:ph type="sldNum" sz="quarter" idx="11"/>
          </p:nvPr>
        </p:nvSpPr>
        <p:spPr/>
        <p:txBody>
          <a:bodyPr/>
          <a:lstStyle/>
          <a:p>
            <a:pPr>
              <a:defRPr/>
            </a:pPr>
            <a:fld id="{6B04ACD0-9CA4-495C-8459-966B8D246C55}" type="slidenum">
              <a:rPr lang="en-US" smtClean="0"/>
              <a:pPr>
                <a:defRPr/>
              </a:pPr>
              <a:t>36</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2226" y="152400"/>
            <a:ext cx="1937121" cy="2798064"/>
          </a:xfrm>
          <a:prstGeom prst="rect">
            <a:avLst/>
          </a:prstGeom>
        </p:spPr>
      </p:pic>
    </p:spTree>
    <p:extLst>
      <p:ext uri="{BB962C8B-B14F-4D97-AF65-F5344CB8AC3E}">
        <p14:creationId xmlns:p14="http://schemas.microsoft.com/office/powerpoint/2010/main" val="1377850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17" name="直線コネクタ 70"/>
          <p:cNvCxnSpPr>
            <a:stCxn id="42" idx="1"/>
          </p:cNvCxnSpPr>
          <p:nvPr/>
        </p:nvCxnSpPr>
        <p:spPr>
          <a:xfrm flipH="1" flipV="1">
            <a:off x="4638391" y="2731888"/>
            <a:ext cx="1740648" cy="5350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50" name="図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75307">
            <a:off x="2248620" y="359049"/>
            <a:ext cx="4779543" cy="4749339"/>
          </a:xfrm>
          <a:prstGeom prst="rect">
            <a:avLst/>
          </a:prstGeom>
        </p:spPr>
      </p:pic>
      <p:sp>
        <p:nvSpPr>
          <p:cNvPr id="49" name="Title 48"/>
          <p:cNvSpPr>
            <a:spLocks noGrp="1"/>
          </p:cNvSpPr>
          <p:nvPr>
            <p:ph type="title"/>
          </p:nvPr>
        </p:nvSpPr>
        <p:spPr/>
        <p:txBody>
          <a:bodyPr/>
          <a:lstStyle/>
          <a:p>
            <a:r>
              <a:rPr lang="en-GB" dirty="0"/>
              <a:t>Who provides what</a:t>
            </a:r>
          </a:p>
        </p:txBody>
      </p:sp>
      <p:sp>
        <p:nvSpPr>
          <p:cNvPr id="2" name="Footer Placeholder 1"/>
          <p:cNvSpPr>
            <a:spLocks noGrp="1"/>
          </p:cNvSpPr>
          <p:nvPr>
            <p:ph type="ftr" sz="quarter" idx="10"/>
          </p:nvPr>
        </p:nvSpPr>
        <p:spPr/>
        <p:txBody>
          <a:bodyPr/>
          <a:lstStyle/>
          <a:p>
            <a:pPr>
              <a:defRPr/>
            </a:pPr>
            <a:r>
              <a:rPr lang="en-US"/>
              <a:t>The SPICA infrared space observatory - P. Roelfsema - Ithaca/June/2017</a:t>
            </a:r>
          </a:p>
        </p:txBody>
      </p:sp>
      <p:sp>
        <p:nvSpPr>
          <p:cNvPr id="3" name="Slide Number Placeholder 2"/>
          <p:cNvSpPr>
            <a:spLocks noGrp="1"/>
          </p:cNvSpPr>
          <p:nvPr>
            <p:ph type="sldNum" sz="quarter" idx="11"/>
          </p:nvPr>
        </p:nvSpPr>
        <p:spPr/>
        <p:txBody>
          <a:bodyPr/>
          <a:lstStyle/>
          <a:p>
            <a:pPr>
              <a:defRPr/>
            </a:pPr>
            <a:fld id="{6C520124-13CD-4B0E-9FE6-A30B0064E349}" type="slidenum">
              <a:rPr lang="en-US" smtClean="0"/>
              <a:pPr>
                <a:defRPr/>
              </a:pPr>
              <a:t>37</a:t>
            </a:fld>
            <a:endParaRPr lang="en-US"/>
          </a:p>
        </p:txBody>
      </p:sp>
      <p:sp>
        <p:nvSpPr>
          <p:cNvPr id="5" name="テキスト ボックス 61"/>
          <p:cNvSpPr txBox="1">
            <a:spLocks noChangeArrowheads="1"/>
          </p:cNvSpPr>
          <p:nvPr/>
        </p:nvSpPr>
        <p:spPr bwMode="auto">
          <a:xfrm>
            <a:off x="6564897" y="3704125"/>
            <a:ext cx="2467611" cy="37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792" tIns="47896" rIns="95792" bIns="47896" anchor="ctr">
            <a:spAutoFit/>
          </a:bodyPr>
          <a:lstStyle>
            <a:lvl1pPr>
              <a:spcBef>
                <a:spcPct val="20000"/>
              </a:spcBef>
              <a:buClr>
                <a:schemeClr val="hlink"/>
              </a:buClr>
              <a:buSzPct val="80000"/>
              <a:buFont typeface="Wingdings" panose="05000000000000000000" pitchFamily="2" charset="2"/>
              <a:buChar char="l"/>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1"/>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hlink"/>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dirty="0">
                <a:latin typeface="Gill Sans MT"/>
                <a:cs typeface="Gill Sans MT"/>
              </a:rPr>
              <a:t>MIR Instrument </a:t>
            </a:r>
            <a:r>
              <a:rPr lang="ja-JP" altLang="en-US" sz="1800" dirty="0">
                <a:latin typeface="Gill Sans MT"/>
                <a:cs typeface="Gill Sans MT"/>
              </a:rPr>
              <a:t>（</a:t>
            </a:r>
            <a:r>
              <a:rPr lang="en-US" altLang="ja-JP" sz="1800" dirty="0">
                <a:latin typeface="Gill Sans MT"/>
                <a:cs typeface="Gill Sans MT"/>
              </a:rPr>
              <a:t>SMI</a:t>
            </a:r>
            <a:r>
              <a:rPr lang="ja-JP" altLang="en-US" sz="1800" dirty="0">
                <a:latin typeface="Gill Sans MT"/>
                <a:cs typeface="Gill Sans MT"/>
              </a:rPr>
              <a:t>）　</a:t>
            </a:r>
            <a:endParaRPr lang="en-US" altLang="ja-JP" sz="1800" dirty="0">
              <a:latin typeface="Gill Sans MT"/>
              <a:cs typeface="Gill Sans MT"/>
            </a:endParaRPr>
          </a:p>
        </p:txBody>
      </p:sp>
      <p:grpSp>
        <p:nvGrpSpPr>
          <p:cNvPr id="7" name="Group 6"/>
          <p:cNvGrpSpPr/>
          <p:nvPr/>
        </p:nvGrpSpPr>
        <p:grpSpPr>
          <a:xfrm>
            <a:off x="110340" y="1378728"/>
            <a:ext cx="2392785" cy="634783"/>
            <a:chOff x="110340" y="1182088"/>
            <a:chExt cx="2392785" cy="634783"/>
          </a:xfrm>
        </p:grpSpPr>
        <p:sp>
          <p:nvSpPr>
            <p:cNvPr id="8" name="テキスト ボックス 1045"/>
            <p:cNvSpPr txBox="1">
              <a:spLocks noChangeArrowheads="1"/>
            </p:cNvSpPr>
            <p:nvPr/>
          </p:nvSpPr>
          <p:spPr bwMode="auto">
            <a:xfrm>
              <a:off x="110340" y="1182088"/>
              <a:ext cx="2392785" cy="63478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5792" tIns="47896" rIns="95792" bIns="47896" anchor="ctr"/>
            <a:lstStyle>
              <a:lvl1pPr>
                <a:spcBef>
                  <a:spcPct val="20000"/>
                </a:spcBef>
                <a:buClr>
                  <a:schemeClr val="hlink"/>
                </a:buClr>
                <a:buSzPct val="80000"/>
                <a:buFont typeface="Wingdings" panose="05000000000000000000" pitchFamily="2" charset="2"/>
                <a:buChar char="l"/>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1"/>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hlink"/>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2000" dirty="0">
                  <a:latin typeface="Gill Sans MT"/>
                  <a:cs typeface="Gill Sans MT"/>
                </a:rPr>
                <a:t>           Telescope</a:t>
              </a:r>
            </a:p>
            <a:p>
              <a:pPr>
                <a:spcBef>
                  <a:spcPct val="0"/>
                </a:spcBef>
                <a:buClrTx/>
                <a:buSzTx/>
                <a:buFontTx/>
                <a:buNone/>
              </a:pPr>
              <a:r>
                <a:rPr lang="en-US" altLang="ja-JP" sz="2000" dirty="0">
                  <a:latin typeface="Gill Sans MT"/>
                  <a:cs typeface="Gill Sans MT"/>
                </a:rPr>
                <a:t>           </a:t>
              </a:r>
              <a:r>
                <a:rPr lang="en-US" altLang="ja-JP" sz="1800" dirty="0">
                  <a:latin typeface="Gill Sans MT"/>
                  <a:cs typeface="Gill Sans MT"/>
                </a:rPr>
                <a:t>(ESA</a:t>
              </a:r>
              <a:r>
                <a:rPr lang="ja-JP" altLang="en-US" sz="1800" dirty="0">
                  <a:latin typeface="Gill Sans MT"/>
                  <a:cs typeface="Gill Sans MT"/>
                </a:rPr>
                <a:t>）</a:t>
              </a:r>
              <a:endParaRPr lang="en-US" altLang="ja-JP" sz="1800" dirty="0">
                <a:latin typeface="Gill Sans MT"/>
                <a:cs typeface="Gill Sans MT"/>
              </a:endParaRPr>
            </a:p>
          </p:txBody>
        </p:sp>
        <p:pic>
          <p:nvPicPr>
            <p:cNvPr id="9" name="Picture 30" descr="欧州旗">
              <a:hlinkClick r:id="rId3" tooltip="欧州旗"/>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22" y="1315197"/>
              <a:ext cx="610046" cy="41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0" name="直線コネクタ 14"/>
          <p:cNvCxnSpPr>
            <a:endCxn id="34" idx="3"/>
          </p:cNvCxnSpPr>
          <p:nvPr/>
        </p:nvCxnSpPr>
        <p:spPr>
          <a:xfrm flipH="1" flipV="1">
            <a:off x="2513471" y="4095639"/>
            <a:ext cx="744291" cy="2243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62"/>
          <p:cNvCxnSpPr>
            <a:endCxn id="8" idx="3"/>
          </p:cNvCxnSpPr>
          <p:nvPr/>
        </p:nvCxnSpPr>
        <p:spPr>
          <a:xfrm flipH="1" flipV="1">
            <a:off x="2503125" y="1696120"/>
            <a:ext cx="1390449" cy="35559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65"/>
          <p:cNvCxnSpPr>
            <a:endCxn id="27" idx="3"/>
          </p:cNvCxnSpPr>
          <p:nvPr/>
        </p:nvCxnSpPr>
        <p:spPr>
          <a:xfrm flipH="1" flipV="1">
            <a:off x="2513471" y="3287188"/>
            <a:ext cx="1488581" cy="34055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90651" y="4605580"/>
            <a:ext cx="2412474" cy="615950"/>
            <a:chOff x="90651" y="5038188"/>
            <a:chExt cx="2410072" cy="615950"/>
          </a:xfrm>
        </p:grpSpPr>
        <p:sp>
          <p:nvSpPr>
            <p:cNvPr id="14" name="テキスト ボックス 63"/>
            <p:cNvSpPr txBox="1">
              <a:spLocks noChangeArrowheads="1"/>
            </p:cNvSpPr>
            <p:nvPr/>
          </p:nvSpPr>
          <p:spPr bwMode="auto">
            <a:xfrm>
              <a:off x="891509" y="5140338"/>
              <a:ext cx="1367733" cy="3737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5792" tIns="47896" rIns="95792" bIns="47896" anchor="ctr">
              <a:spAutoFit/>
            </a:bodyPr>
            <a:lstStyle>
              <a:lvl1pPr>
                <a:spcBef>
                  <a:spcPct val="20000"/>
                </a:spcBef>
                <a:buClr>
                  <a:schemeClr val="hlink"/>
                </a:buClr>
                <a:buSzPct val="80000"/>
                <a:buFont typeface="Wingdings" panose="05000000000000000000" pitchFamily="2" charset="2"/>
                <a:buChar char="l"/>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1"/>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hlink"/>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dirty="0">
                  <a:latin typeface="Gill Sans MT"/>
                  <a:cs typeface="Gill Sans MT"/>
                </a:rPr>
                <a:t>Launcher</a:t>
              </a:r>
            </a:p>
          </p:txBody>
        </p:sp>
        <p:pic>
          <p:nvPicPr>
            <p:cNvPr id="15" name="Picture 36" descr="日本の国旗">
              <a:hlinkClick r:id="rId5" tooltip="日本の国旗"/>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663" y="5126966"/>
              <a:ext cx="655638" cy="43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 name="正方形/長方形 3"/>
            <p:cNvSpPr/>
            <p:nvPr/>
          </p:nvSpPr>
          <p:spPr>
            <a:xfrm>
              <a:off x="90651" y="5038188"/>
              <a:ext cx="2410072" cy="61595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Gill Sans MT"/>
                <a:cs typeface="Gill Sans MT"/>
              </a:endParaRPr>
            </a:p>
          </p:txBody>
        </p:sp>
      </p:grpSp>
      <p:grpSp>
        <p:nvGrpSpPr>
          <p:cNvPr id="18" name="Group 17"/>
          <p:cNvGrpSpPr/>
          <p:nvPr/>
        </p:nvGrpSpPr>
        <p:grpSpPr>
          <a:xfrm>
            <a:off x="89921" y="5281911"/>
            <a:ext cx="2423550" cy="863262"/>
            <a:chOff x="119417" y="5704687"/>
            <a:chExt cx="2373312" cy="863262"/>
          </a:xfrm>
        </p:grpSpPr>
        <p:sp>
          <p:nvSpPr>
            <p:cNvPr id="19" name="テキスト ボックス 63"/>
            <p:cNvSpPr txBox="1">
              <a:spLocks noChangeArrowheads="1"/>
            </p:cNvSpPr>
            <p:nvPr/>
          </p:nvSpPr>
          <p:spPr bwMode="auto">
            <a:xfrm>
              <a:off x="188043" y="5704687"/>
              <a:ext cx="2232370" cy="37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792" tIns="47896" rIns="95792" bIns="47896" anchor="ctr">
              <a:spAutoFit/>
            </a:bodyPr>
            <a:lstStyle>
              <a:lvl1pPr>
                <a:spcBef>
                  <a:spcPct val="20000"/>
                </a:spcBef>
                <a:buClr>
                  <a:schemeClr val="hlink"/>
                </a:buClr>
                <a:buSzPct val="80000"/>
                <a:buFont typeface="Wingdings" panose="05000000000000000000" pitchFamily="2" charset="2"/>
                <a:buChar char="l"/>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1"/>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hlink"/>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dirty="0">
                  <a:latin typeface="Gill Sans MT"/>
                  <a:cs typeface="Gill Sans MT"/>
                </a:rPr>
                <a:t>SPICA Data Center</a:t>
              </a:r>
            </a:p>
          </p:txBody>
        </p:sp>
        <p:pic>
          <p:nvPicPr>
            <p:cNvPr id="20" name="Picture 36" descr="日本の国旗">
              <a:hlinkClick r:id="rId5" tooltip="日本の国旗"/>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662" y="6032395"/>
              <a:ext cx="655637" cy="42252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 name="正方形/長方形 2"/>
            <p:cNvSpPr/>
            <p:nvPr/>
          </p:nvSpPr>
          <p:spPr>
            <a:xfrm>
              <a:off x="119417" y="5716643"/>
              <a:ext cx="2373312" cy="85130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Gill Sans MT"/>
                <a:cs typeface="Gill Sans MT"/>
              </a:endParaRPr>
            </a:p>
          </p:txBody>
        </p:sp>
        <p:pic>
          <p:nvPicPr>
            <p:cNvPr id="22" name="Picture 30" descr="欧州旗">
              <a:hlinkClick r:id="rId3" tooltip="欧州旗"/>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687" y="6032395"/>
              <a:ext cx="625395" cy="42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右中かっこ 46"/>
          <p:cNvSpPr/>
          <p:nvPr/>
        </p:nvSpPr>
        <p:spPr>
          <a:xfrm flipH="1">
            <a:off x="2571134" y="1558193"/>
            <a:ext cx="317445" cy="2009913"/>
          </a:xfrm>
          <a:prstGeom prst="rightBrace">
            <a:avLst>
              <a:gd name="adj1" fmla="val 8333"/>
              <a:gd name="adj2" fmla="val 46743"/>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lIns="95792" tIns="47896" rIns="95792" bIns="47896" anchor="ctr"/>
          <a:lstStyle>
            <a:lvl1pPr>
              <a:spcBef>
                <a:spcPct val="20000"/>
              </a:spcBef>
              <a:buClr>
                <a:schemeClr val="hlink"/>
              </a:buClr>
              <a:buSzPct val="80000"/>
              <a:buFont typeface="Wingdings" panose="05000000000000000000" pitchFamily="2" charset="2"/>
              <a:buChar char="l"/>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1"/>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hlink"/>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defRPr/>
            </a:pPr>
            <a:endParaRPr lang="ja-JP" altLang="en-US" sz="5800">
              <a:latin typeface="Gill Sans MT"/>
              <a:ea typeface="ヒラギノ角ゴ ProN W3"/>
              <a:cs typeface="Gill Sans MT"/>
              <a:sym typeface="Gill Sans"/>
            </a:endParaRPr>
          </a:p>
        </p:txBody>
      </p:sp>
      <p:grpSp>
        <p:nvGrpSpPr>
          <p:cNvPr id="24" name="Group 23"/>
          <p:cNvGrpSpPr/>
          <p:nvPr/>
        </p:nvGrpSpPr>
        <p:grpSpPr>
          <a:xfrm>
            <a:off x="85298" y="3006270"/>
            <a:ext cx="2428173" cy="561836"/>
            <a:chOff x="85298" y="3173414"/>
            <a:chExt cx="2428173" cy="561836"/>
          </a:xfrm>
        </p:grpSpPr>
        <p:pic>
          <p:nvPicPr>
            <p:cNvPr id="25" name="Picture 36" descr="日本の国旗">
              <a:hlinkClick r:id="rId5" tooltip="日本の国旗"/>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590" y="3247676"/>
              <a:ext cx="650875" cy="43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 name="テキスト ボックス 97"/>
            <p:cNvSpPr txBox="1">
              <a:spLocks noChangeArrowheads="1"/>
            </p:cNvSpPr>
            <p:nvPr/>
          </p:nvSpPr>
          <p:spPr bwMode="auto">
            <a:xfrm>
              <a:off x="891650" y="3188631"/>
              <a:ext cx="1528762"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92" tIns="47896" rIns="95792" bIns="47896" anchor="ctr"/>
            <a:lstStyle>
              <a:lvl1pPr>
                <a:spcBef>
                  <a:spcPct val="20000"/>
                </a:spcBef>
                <a:buClr>
                  <a:schemeClr val="hlink"/>
                </a:buClr>
                <a:buSzPct val="80000"/>
                <a:buFont typeface="Wingdings" panose="05000000000000000000" pitchFamily="2" charset="2"/>
                <a:buChar char="l"/>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1"/>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hlink"/>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dirty="0" err="1">
                  <a:latin typeface="Gill Sans MT"/>
                  <a:cs typeface="Gill Sans MT"/>
                </a:rPr>
                <a:t>Cryocooler</a:t>
              </a:r>
              <a:r>
                <a:rPr lang="ja-JP" altLang="en-US" sz="1800" dirty="0">
                  <a:latin typeface="Gill Sans MT"/>
                  <a:cs typeface="Gill Sans MT"/>
                </a:rPr>
                <a:t>　</a:t>
              </a:r>
              <a:endParaRPr lang="en-US" altLang="ja-JP" sz="1800" dirty="0">
                <a:solidFill>
                  <a:srgbClr val="FF0000"/>
                </a:solidFill>
                <a:latin typeface="Gill Sans MT"/>
                <a:cs typeface="Gill Sans MT"/>
              </a:endParaRPr>
            </a:p>
          </p:txBody>
        </p:sp>
        <p:sp>
          <p:nvSpPr>
            <p:cNvPr id="27" name="正方形/長方形 51"/>
            <p:cNvSpPr/>
            <p:nvPr/>
          </p:nvSpPr>
          <p:spPr>
            <a:xfrm>
              <a:off x="85298" y="3173414"/>
              <a:ext cx="2428173" cy="56183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Gill Sans MT"/>
                <a:cs typeface="Gill Sans MT"/>
              </a:endParaRPr>
            </a:p>
          </p:txBody>
        </p:sp>
      </p:grpSp>
      <p:grpSp>
        <p:nvGrpSpPr>
          <p:cNvPr id="28" name="Group 27"/>
          <p:cNvGrpSpPr/>
          <p:nvPr/>
        </p:nvGrpSpPr>
        <p:grpSpPr>
          <a:xfrm>
            <a:off x="85298" y="2190625"/>
            <a:ext cx="2417827" cy="650725"/>
            <a:chOff x="85298" y="2190625"/>
            <a:chExt cx="2417827" cy="650725"/>
          </a:xfrm>
        </p:grpSpPr>
        <p:sp>
          <p:nvSpPr>
            <p:cNvPr id="29" name="テキスト ボックス 47"/>
            <p:cNvSpPr txBox="1">
              <a:spLocks noChangeArrowheads="1"/>
            </p:cNvSpPr>
            <p:nvPr/>
          </p:nvSpPr>
          <p:spPr bwMode="auto">
            <a:xfrm>
              <a:off x="988362" y="2190625"/>
              <a:ext cx="1077949" cy="65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lIns="95792" tIns="47896" rIns="95792" bIns="47896">
              <a:spAutoFit/>
            </a:bodyPr>
            <a:lstStyle>
              <a:lvl1pPr>
                <a:spcBef>
                  <a:spcPct val="20000"/>
                </a:spcBef>
                <a:buClr>
                  <a:schemeClr val="hlink"/>
                </a:buClr>
                <a:buSzPct val="80000"/>
                <a:buFont typeface="Wingdings" panose="05000000000000000000" pitchFamily="2" charset="2"/>
                <a:buChar char="l"/>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1"/>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hlink"/>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dirty="0">
                  <a:latin typeface="Gill Sans MT"/>
                  <a:cs typeface="Gill Sans MT"/>
                </a:rPr>
                <a:t>Payload</a:t>
              </a:r>
            </a:p>
            <a:p>
              <a:pPr>
                <a:spcBef>
                  <a:spcPct val="0"/>
                </a:spcBef>
                <a:buClrTx/>
                <a:buSzTx/>
                <a:buFontTx/>
                <a:buNone/>
              </a:pPr>
              <a:r>
                <a:rPr lang="en-US" altLang="ja-JP" sz="1800" dirty="0">
                  <a:latin typeface="Gill Sans MT"/>
                  <a:cs typeface="Gill Sans MT"/>
                </a:rPr>
                <a:t>Module</a:t>
              </a:r>
            </a:p>
          </p:txBody>
        </p:sp>
        <p:sp>
          <p:nvSpPr>
            <p:cNvPr id="30" name="正方形/長方形 67"/>
            <p:cNvSpPr/>
            <p:nvPr/>
          </p:nvSpPr>
          <p:spPr>
            <a:xfrm>
              <a:off x="85298" y="2190625"/>
              <a:ext cx="2417827" cy="6507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Gill Sans MT"/>
                <a:cs typeface="Gill Sans MT"/>
              </a:endParaRPr>
            </a:p>
          </p:txBody>
        </p:sp>
        <p:pic>
          <p:nvPicPr>
            <p:cNvPr id="31" name="Picture 36" descr="日本の国旗">
              <a:hlinkClick r:id="rId5" tooltip="日本の国旗"/>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072" y="2300088"/>
              <a:ext cx="657225" cy="43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32" name="Group 31"/>
          <p:cNvGrpSpPr/>
          <p:nvPr/>
        </p:nvGrpSpPr>
        <p:grpSpPr>
          <a:xfrm>
            <a:off x="91783" y="3794009"/>
            <a:ext cx="2421688" cy="603259"/>
            <a:chOff x="91783" y="4265945"/>
            <a:chExt cx="2408939" cy="603259"/>
          </a:xfrm>
        </p:grpSpPr>
        <p:sp>
          <p:nvSpPr>
            <p:cNvPr id="33" name="テキスト ボックス 1036"/>
            <p:cNvSpPr txBox="1">
              <a:spLocks noChangeArrowheads="1"/>
            </p:cNvSpPr>
            <p:nvPr/>
          </p:nvSpPr>
          <p:spPr bwMode="auto">
            <a:xfrm>
              <a:off x="846546" y="4336040"/>
              <a:ext cx="161897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95792" tIns="47896" rIns="95792" bIns="47896" anchor="ctr"/>
            <a:lstStyle>
              <a:lvl1pPr>
                <a:spcBef>
                  <a:spcPct val="20000"/>
                </a:spcBef>
                <a:buClr>
                  <a:schemeClr val="hlink"/>
                </a:buClr>
                <a:buSzPct val="80000"/>
                <a:buFont typeface="Wingdings" panose="05000000000000000000" pitchFamily="2" charset="2"/>
                <a:buChar char="l"/>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1"/>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hlink"/>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800" dirty="0">
                  <a:latin typeface="Gill Sans MT"/>
                  <a:cs typeface="Gill Sans MT"/>
                </a:rPr>
                <a:t>Bus Module</a:t>
              </a:r>
              <a:endParaRPr lang="ja-JP" altLang="en-US" sz="1800" dirty="0">
                <a:latin typeface="Gill Sans MT"/>
                <a:cs typeface="Gill Sans MT"/>
              </a:endParaRPr>
            </a:p>
          </p:txBody>
        </p:sp>
        <p:sp>
          <p:nvSpPr>
            <p:cNvPr id="34" name="正方形/長方形 54"/>
            <p:cNvSpPr/>
            <p:nvPr/>
          </p:nvSpPr>
          <p:spPr>
            <a:xfrm>
              <a:off x="91783" y="4265945"/>
              <a:ext cx="2408939" cy="60325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Gill Sans MT"/>
                <a:cs typeface="Gill Sans MT"/>
              </a:endParaRPr>
            </a:p>
          </p:txBody>
        </p:sp>
        <p:pic>
          <p:nvPicPr>
            <p:cNvPr id="35" name="Picture 30" descr="欧州旗">
              <a:hlinkClick r:id="rId3" tooltip="欧州旗"/>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407" y="4355828"/>
              <a:ext cx="600603" cy="42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テキスト ボックス 59"/>
          <p:cNvSpPr txBox="1">
            <a:spLocks noChangeArrowheads="1"/>
          </p:cNvSpPr>
          <p:nvPr/>
        </p:nvSpPr>
        <p:spPr bwMode="auto">
          <a:xfrm>
            <a:off x="6379039" y="983227"/>
            <a:ext cx="2670825" cy="67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92" tIns="47896" rIns="95792" bIns="47896" anchor="ctr"/>
          <a:lstStyle>
            <a:lvl1pPr>
              <a:spcBef>
                <a:spcPct val="20000"/>
              </a:spcBef>
              <a:buClr>
                <a:schemeClr val="hlink"/>
              </a:buClr>
              <a:buSzPct val="80000"/>
              <a:buFont typeface="Wingdings" panose="05000000000000000000" pitchFamily="2" charset="2"/>
              <a:buChar char="l"/>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1"/>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hlink"/>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r">
              <a:spcBef>
                <a:spcPct val="0"/>
              </a:spcBef>
              <a:buClrTx/>
              <a:buSzTx/>
              <a:buFontTx/>
              <a:buNone/>
            </a:pPr>
            <a:r>
              <a:rPr lang="en-US" altLang="ja-JP" sz="1800" dirty="0">
                <a:latin typeface="Gill Sans MT"/>
                <a:cs typeface="Gill Sans MT"/>
              </a:rPr>
              <a:t>Focal Plane </a:t>
            </a:r>
          </a:p>
          <a:p>
            <a:pPr algn="r">
              <a:spcBef>
                <a:spcPct val="0"/>
              </a:spcBef>
              <a:buClrTx/>
              <a:buSzTx/>
              <a:buFontTx/>
              <a:buNone/>
            </a:pPr>
            <a:r>
              <a:rPr lang="en-US" altLang="ja-JP" sz="1800" dirty="0">
                <a:latin typeface="Gill Sans MT"/>
                <a:cs typeface="Gill Sans MT"/>
              </a:rPr>
              <a:t>Instrument Assembly</a:t>
            </a:r>
            <a:endParaRPr lang="ja-JP" altLang="en-US" sz="1800" dirty="0">
              <a:latin typeface="Gill Sans MT"/>
              <a:cs typeface="Gill Sans MT"/>
            </a:endParaRPr>
          </a:p>
        </p:txBody>
      </p:sp>
      <p:sp>
        <p:nvSpPr>
          <p:cNvPr id="37" name="テキスト ボックス 60"/>
          <p:cNvSpPr txBox="1">
            <a:spLocks noChangeArrowheads="1"/>
          </p:cNvSpPr>
          <p:nvPr/>
        </p:nvSpPr>
        <p:spPr bwMode="auto">
          <a:xfrm>
            <a:off x="6682755" y="1865263"/>
            <a:ext cx="2165644" cy="65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792" tIns="47896" rIns="95792" bIns="47896" anchor="ctr">
            <a:spAutoFit/>
          </a:bodyPr>
          <a:lstStyle>
            <a:lvl1pPr>
              <a:spcBef>
                <a:spcPct val="20000"/>
              </a:spcBef>
              <a:buClr>
                <a:schemeClr val="hlink"/>
              </a:buClr>
              <a:buSzPct val="80000"/>
              <a:buFont typeface="Wingdings" panose="05000000000000000000" pitchFamily="2" charset="2"/>
              <a:buChar char="l"/>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1"/>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hlink"/>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ClrTx/>
              <a:buSzTx/>
              <a:buFontTx/>
              <a:buNone/>
            </a:pPr>
            <a:r>
              <a:rPr lang="en-US" altLang="ja-JP" sz="1800" dirty="0">
                <a:latin typeface="Gill Sans MT"/>
                <a:cs typeface="Gill Sans MT"/>
              </a:rPr>
              <a:t>FIR Spectrometer</a:t>
            </a:r>
            <a:r>
              <a:rPr lang="ja-JP" altLang="en-US" sz="1800" dirty="0">
                <a:latin typeface="Gill Sans MT"/>
                <a:cs typeface="Gill Sans MT"/>
              </a:rPr>
              <a:t>　　　（</a:t>
            </a:r>
            <a:r>
              <a:rPr lang="en-US" altLang="ja-JP" sz="1800" dirty="0">
                <a:latin typeface="Gill Sans MT"/>
                <a:cs typeface="Gill Sans MT"/>
              </a:rPr>
              <a:t>SAFARI</a:t>
            </a:r>
            <a:r>
              <a:rPr lang="ja-JP" altLang="en-US" sz="1800" dirty="0">
                <a:latin typeface="Gill Sans MT"/>
                <a:cs typeface="Gill Sans MT"/>
              </a:rPr>
              <a:t>）</a:t>
            </a:r>
          </a:p>
        </p:txBody>
      </p:sp>
      <p:pic>
        <p:nvPicPr>
          <p:cNvPr id="38" name="Picture 53" descr="オランダの国旗">
            <a:hlinkClick r:id="rId8" tooltip="オランダの国旗"/>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45175" y="2444265"/>
            <a:ext cx="6524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6" descr="日本の国旗">
            <a:hlinkClick r:id="rId5" tooltip="日本の国旗"/>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7931" y="4135772"/>
            <a:ext cx="654050" cy="4333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0" name="テキスト ボックス 43"/>
          <p:cNvSpPr txBox="1">
            <a:spLocks noChangeArrowheads="1"/>
          </p:cNvSpPr>
          <p:nvPr/>
        </p:nvSpPr>
        <p:spPr bwMode="auto">
          <a:xfrm>
            <a:off x="6488426" y="2845768"/>
            <a:ext cx="2561438" cy="58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792" tIns="47896" rIns="95792" bIns="47896">
            <a:spAutoFit/>
          </a:bodyPr>
          <a:lstStyle>
            <a:lvl1pPr>
              <a:spcBef>
                <a:spcPct val="20000"/>
              </a:spcBef>
              <a:buClr>
                <a:schemeClr val="hlink"/>
              </a:buClr>
              <a:buSzPct val="80000"/>
              <a:buFont typeface="Wingdings" panose="05000000000000000000" pitchFamily="2" charset="2"/>
              <a:buChar char="l"/>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1"/>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hlink"/>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600" dirty="0">
                <a:latin typeface="Gill Sans MT"/>
                <a:cs typeface="Gill Sans MT"/>
              </a:rPr>
              <a:t>NL + European countries   </a:t>
            </a:r>
          </a:p>
          <a:p>
            <a:pPr>
              <a:spcBef>
                <a:spcPct val="0"/>
              </a:spcBef>
              <a:buClrTx/>
              <a:buSzTx/>
              <a:buFontTx/>
              <a:buNone/>
            </a:pPr>
            <a:r>
              <a:rPr lang="en-US" altLang="ja-JP" sz="1600" dirty="0">
                <a:latin typeface="Gill Sans MT"/>
                <a:cs typeface="Gill Sans MT"/>
              </a:rPr>
              <a:t>      + Canada, US, Taiwan</a:t>
            </a:r>
            <a:endParaRPr lang="ja-JP" altLang="en-US" sz="1600" dirty="0">
              <a:latin typeface="Gill Sans MT"/>
              <a:cs typeface="Gill Sans MT"/>
            </a:endParaRPr>
          </a:p>
        </p:txBody>
      </p:sp>
      <p:sp>
        <p:nvSpPr>
          <p:cNvPr id="41" name="テキスト ボックス 69"/>
          <p:cNvSpPr txBox="1">
            <a:spLocks noChangeArrowheads="1"/>
          </p:cNvSpPr>
          <p:nvPr/>
        </p:nvSpPr>
        <p:spPr bwMode="auto">
          <a:xfrm>
            <a:off x="5653453" y="3363938"/>
            <a:ext cx="262797" cy="52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92" tIns="47896" rIns="95792" bIns="47896">
            <a:spAutoFit/>
          </a:bodyPr>
          <a:lstStyle>
            <a:lvl1pPr>
              <a:spcBef>
                <a:spcPct val="20000"/>
              </a:spcBef>
              <a:buClr>
                <a:schemeClr val="hlink"/>
              </a:buClr>
              <a:buSzPct val="80000"/>
              <a:buFont typeface="Wingdings" panose="05000000000000000000" pitchFamily="2" charset="2"/>
              <a:buChar char="l"/>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1"/>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hlink"/>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en-US" altLang="ja-JP" sz="1400">
              <a:solidFill>
                <a:srgbClr val="FF0000"/>
              </a:solidFill>
              <a:latin typeface="Gill Sans MT"/>
              <a:cs typeface="Gill Sans MT"/>
            </a:endParaRPr>
          </a:p>
          <a:p>
            <a:pPr>
              <a:spcBef>
                <a:spcPct val="0"/>
              </a:spcBef>
              <a:buClrTx/>
              <a:buSzTx/>
              <a:buFontTx/>
              <a:buNone/>
            </a:pPr>
            <a:r>
              <a:rPr lang="ja-JP" altLang="en-US" sz="1400">
                <a:latin typeface="Gill Sans MT"/>
                <a:cs typeface="Gill Sans MT"/>
              </a:rPr>
              <a:t>　</a:t>
            </a:r>
          </a:p>
        </p:txBody>
      </p:sp>
      <p:sp>
        <p:nvSpPr>
          <p:cNvPr id="42" name="角丸四角形 7"/>
          <p:cNvSpPr/>
          <p:nvPr/>
        </p:nvSpPr>
        <p:spPr>
          <a:xfrm>
            <a:off x="6379039" y="1671404"/>
            <a:ext cx="2670825" cy="3191066"/>
          </a:xfrm>
          <a:prstGeom prst="roundRect">
            <a:avLst>
              <a:gd name="adj" fmla="val 6754"/>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Gill Sans MT"/>
              <a:cs typeface="Gill Sans MT"/>
            </a:endParaRPr>
          </a:p>
        </p:txBody>
      </p:sp>
      <p:sp>
        <p:nvSpPr>
          <p:cNvPr id="43" name="正方形/長方形 12"/>
          <p:cNvSpPr/>
          <p:nvPr/>
        </p:nvSpPr>
        <p:spPr>
          <a:xfrm>
            <a:off x="6430212" y="1850979"/>
            <a:ext cx="2551678" cy="160335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Gill Sans MT"/>
              <a:cs typeface="Gill Sans MT"/>
            </a:endParaRPr>
          </a:p>
        </p:txBody>
      </p:sp>
      <p:sp>
        <p:nvSpPr>
          <p:cNvPr id="44" name="正方形/長方形 102"/>
          <p:cNvSpPr/>
          <p:nvPr/>
        </p:nvSpPr>
        <p:spPr>
          <a:xfrm>
            <a:off x="6447984" y="3688003"/>
            <a:ext cx="2533906" cy="100510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Gill Sans MT"/>
              <a:cs typeface="Gill Sans MT"/>
            </a:endParaRPr>
          </a:p>
        </p:txBody>
      </p:sp>
      <p:grpSp>
        <p:nvGrpSpPr>
          <p:cNvPr id="45" name="Group 44"/>
          <p:cNvGrpSpPr/>
          <p:nvPr/>
        </p:nvGrpSpPr>
        <p:grpSpPr>
          <a:xfrm>
            <a:off x="2928767" y="5050081"/>
            <a:ext cx="2669270" cy="527615"/>
            <a:chOff x="2722295" y="5089409"/>
            <a:chExt cx="2669270" cy="527615"/>
          </a:xfrm>
        </p:grpSpPr>
        <p:sp>
          <p:nvSpPr>
            <p:cNvPr id="46" name="テキスト ボックス 63"/>
            <p:cNvSpPr txBox="1">
              <a:spLocks noChangeArrowheads="1"/>
            </p:cNvSpPr>
            <p:nvPr/>
          </p:nvSpPr>
          <p:spPr bwMode="auto">
            <a:xfrm>
              <a:off x="3489840" y="5089409"/>
              <a:ext cx="1511874" cy="52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792" tIns="47896" rIns="95792" bIns="47896" anchor="ctr">
              <a:spAutoFit/>
            </a:bodyPr>
            <a:lstStyle>
              <a:lvl1pPr>
                <a:spcBef>
                  <a:spcPct val="20000"/>
                </a:spcBef>
                <a:buClr>
                  <a:schemeClr val="hlink"/>
                </a:buClr>
                <a:buSzPct val="80000"/>
                <a:buFont typeface="Wingdings" panose="05000000000000000000" pitchFamily="2" charset="2"/>
                <a:buChar char="l"/>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1"/>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hlink"/>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400" dirty="0">
                  <a:latin typeface="Gill Sans MT"/>
                  <a:cs typeface="Gill Sans MT"/>
                </a:rPr>
                <a:t>Focal Plane </a:t>
              </a:r>
            </a:p>
            <a:p>
              <a:pPr>
                <a:spcBef>
                  <a:spcPct val="0"/>
                </a:spcBef>
                <a:buClrTx/>
                <a:buSzTx/>
                <a:buFontTx/>
                <a:buNone/>
              </a:pPr>
              <a:r>
                <a:rPr lang="en-US" altLang="ja-JP" sz="1400" dirty="0">
                  <a:latin typeface="Gill Sans MT"/>
                  <a:cs typeface="Gill Sans MT"/>
                </a:rPr>
                <a:t>Attitude Sensor</a:t>
              </a:r>
            </a:p>
          </p:txBody>
        </p:sp>
        <p:pic>
          <p:nvPicPr>
            <p:cNvPr id="47" name="Picture 30" descr="欧州旗">
              <a:hlinkClick r:id="rId3" tooltip="欧州旗"/>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8581" y="5201901"/>
              <a:ext cx="522602" cy="32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正方形/長方形 63"/>
            <p:cNvSpPr/>
            <p:nvPr/>
          </p:nvSpPr>
          <p:spPr>
            <a:xfrm>
              <a:off x="2722295" y="5100417"/>
              <a:ext cx="2669270" cy="51660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Gill Sans MT"/>
                <a:cs typeface="Gill Sans MT"/>
              </a:endParaRPr>
            </a:p>
          </p:txBody>
        </p:sp>
      </p:grpSp>
      <p:sp>
        <p:nvSpPr>
          <p:cNvPr id="4" name="TextBox 3"/>
          <p:cNvSpPr txBox="1"/>
          <p:nvPr/>
        </p:nvSpPr>
        <p:spPr>
          <a:xfrm>
            <a:off x="3257761" y="5732456"/>
            <a:ext cx="5541973" cy="646331"/>
          </a:xfrm>
          <a:prstGeom prst="rect">
            <a:avLst/>
          </a:prstGeom>
          <a:noFill/>
        </p:spPr>
        <p:txBody>
          <a:bodyPr wrap="square" rtlCol="0">
            <a:spAutoFit/>
          </a:bodyPr>
          <a:lstStyle/>
          <a:p>
            <a:r>
              <a:rPr lang="en-GB" sz="1800" dirty="0">
                <a:solidFill>
                  <a:schemeClr val="tx2"/>
                </a:solidFill>
                <a:latin typeface="+mn-lt"/>
                <a:cs typeface="+mn-cs"/>
              </a:rPr>
              <a:t>Complexity in responsibilities and interfaces</a:t>
            </a:r>
          </a:p>
          <a:p>
            <a:pPr lvl="1"/>
            <a:r>
              <a:rPr lang="en-GB" sz="1800" dirty="0">
                <a:solidFill>
                  <a:schemeClr val="tx2"/>
                </a:solidFill>
                <a:latin typeface="+mn-lt"/>
                <a:cs typeface="+mn-cs"/>
                <a:sym typeface="Wingdings" panose="05000000000000000000" pitchFamily="2" charset="2"/>
              </a:rPr>
              <a:t> challenging AIV program</a:t>
            </a:r>
            <a:endParaRPr lang="en-GB" sz="1800" dirty="0">
              <a:solidFill>
                <a:schemeClr val="tx2"/>
              </a:solidFill>
              <a:latin typeface="+mn-lt"/>
              <a:cs typeface="+mn-cs"/>
            </a:endParaRPr>
          </a:p>
        </p:txBody>
      </p:sp>
      <p:pic>
        <p:nvPicPr>
          <p:cNvPr id="51" name="Picture 50"/>
          <p:cNvPicPr>
            <a:picLocks noChangeAspect="1"/>
          </p:cNvPicPr>
          <p:nvPr/>
        </p:nvPicPr>
        <p:blipFill>
          <a:blip r:embed="rId10"/>
          <a:stretch>
            <a:fillRect/>
          </a:stretch>
        </p:blipFill>
        <p:spPr>
          <a:xfrm>
            <a:off x="7928053" y="2471852"/>
            <a:ext cx="457767" cy="228884"/>
          </a:xfrm>
          <a:prstGeom prst="rect">
            <a:avLst/>
          </a:prstGeom>
        </p:spPr>
      </p:pic>
      <p:pic>
        <p:nvPicPr>
          <p:cNvPr id="52" name="Picture 51"/>
          <p:cNvPicPr>
            <a:picLocks noChangeAspect="1"/>
          </p:cNvPicPr>
          <p:nvPr/>
        </p:nvPicPr>
        <p:blipFill>
          <a:blip r:embed="rId11"/>
          <a:stretch>
            <a:fillRect/>
          </a:stretch>
        </p:blipFill>
        <p:spPr>
          <a:xfrm>
            <a:off x="8436993" y="2510554"/>
            <a:ext cx="343305" cy="228702"/>
          </a:xfrm>
          <a:prstGeom prst="rect">
            <a:avLst/>
          </a:prstGeom>
        </p:spPr>
      </p:pic>
      <p:pic>
        <p:nvPicPr>
          <p:cNvPr id="53" name="Picture 52"/>
          <p:cNvPicPr>
            <a:picLocks noChangeAspect="1"/>
          </p:cNvPicPr>
          <p:nvPr/>
        </p:nvPicPr>
        <p:blipFill>
          <a:blip r:embed="rId12"/>
          <a:stretch>
            <a:fillRect/>
          </a:stretch>
        </p:blipFill>
        <p:spPr>
          <a:xfrm>
            <a:off x="8112900" y="2688790"/>
            <a:ext cx="416941" cy="219507"/>
          </a:xfrm>
          <a:prstGeom prst="rect">
            <a:avLst/>
          </a:prstGeom>
        </p:spPr>
      </p:pic>
      <p:pic>
        <p:nvPicPr>
          <p:cNvPr id="54" name="Picture 30" descr="欧州旗">
            <a:hlinkClick r:id="rId3" tooltip="欧州旗"/>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4086" y="2483634"/>
            <a:ext cx="517538" cy="36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130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Telescope support structure</a:t>
            </a:r>
          </a:p>
        </p:txBody>
      </p:sp>
      <p:sp>
        <p:nvSpPr>
          <p:cNvPr id="5" name="Content Placeholder 4"/>
          <p:cNvSpPr>
            <a:spLocks noGrp="1"/>
          </p:cNvSpPr>
          <p:nvPr>
            <p:ph idx="1"/>
          </p:nvPr>
        </p:nvSpPr>
        <p:spPr>
          <a:xfrm>
            <a:off x="179511" y="1124744"/>
            <a:ext cx="8785101" cy="3204188"/>
          </a:xfrm>
        </p:spPr>
        <p:txBody>
          <a:bodyPr/>
          <a:lstStyle/>
          <a:p>
            <a:r>
              <a:rPr lang="en-GB" sz="1800" dirty="0"/>
              <a:t>Launch and in-flight requirements differ </a:t>
            </a:r>
          </a:p>
          <a:p>
            <a:pPr marL="0" indent="0">
              <a:buNone/>
            </a:pPr>
            <a:r>
              <a:rPr lang="en-GB" sz="1800" dirty="0">
                <a:sym typeface="Wingdings" panose="05000000000000000000" pitchFamily="2" charset="2"/>
              </a:rPr>
              <a:t>	 in space truss separation</a:t>
            </a:r>
          </a:p>
          <a:p>
            <a:endParaRPr lang="en-GB" sz="1800" dirty="0"/>
          </a:p>
          <a:p>
            <a:endParaRPr lang="en-GB" sz="1800" dirty="0"/>
          </a:p>
          <a:p>
            <a:endParaRPr lang="en-GB" sz="1800" dirty="0"/>
          </a:p>
          <a:p>
            <a:endParaRPr lang="en-GB" sz="1800" dirty="0"/>
          </a:p>
          <a:p>
            <a:endParaRPr lang="en-GB" sz="1800" dirty="0"/>
          </a:p>
          <a:p>
            <a:endParaRPr lang="en-GB" sz="1800" dirty="0"/>
          </a:p>
          <a:p>
            <a:endParaRPr lang="en-GB" sz="1800" dirty="0"/>
          </a:p>
          <a:p>
            <a:endParaRPr lang="en-GB" sz="1800" dirty="0"/>
          </a:p>
          <a:p>
            <a:endParaRPr lang="en-GB" sz="1800" dirty="0"/>
          </a:p>
          <a:p>
            <a:endParaRPr lang="en-GB" sz="1800" dirty="0"/>
          </a:p>
        </p:txBody>
      </p:sp>
      <p:sp>
        <p:nvSpPr>
          <p:cNvPr id="3" name="Footer Placeholder 2"/>
          <p:cNvSpPr>
            <a:spLocks noGrp="1"/>
          </p:cNvSpPr>
          <p:nvPr>
            <p:ph type="ftr" sz="quarter" idx="10"/>
          </p:nvPr>
        </p:nvSpPr>
        <p:spPr/>
        <p:txBody>
          <a:bodyPr/>
          <a:lstStyle/>
          <a:p>
            <a:pPr>
              <a:defRPr/>
            </a:pPr>
            <a:r>
              <a:rPr lang="en-US"/>
              <a:t>The SPICA infrared space observatory - P. Roelfsema - Ithaca/June/2017</a:t>
            </a:r>
          </a:p>
        </p:txBody>
      </p:sp>
      <p:sp>
        <p:nvSpPr>
          <p:cNvPr id="4" name="Slide Number Placeholder 3"/>
          <p:cNvSpPr>
            <a:spLocks noGrp="1"/>
          </p:cNvSpPr>
          <p:nvPr>
            <p:ph type="sldNum" sz="quarter" idx="11"/>
          </p:nvPr>
        </p:nvSpPr>
        <p:spPr/>
        <p:txBody>
          <a:bodyPr/>
          <a:lstStyle/>
          <a:p>
            <a:pPr>
              <a:defRPr/>
            </a:pPr>
            <a:fld id="{8BCABF69-FC49-4461-8924-F868E5F175FE}" type="slidenum">
              <a:rPr lang="en-US" smtClean="0"/>
              <a:pPr>
                <a:defRPr/>
              </a:pPr>
              <a:t>38</a:t>
            </a:fld>
            <a:endParaRPr lang="en-US"/>
          </a:p>
        </p:txBody>
      </p:sp>
      <p:pic>
        <p:nvPicPr>
          <p:cNvPr id="8" name="Picture 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68191" y="562199"/>
            <a:ext cx="4296421" cy="2733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a:stretch>
            <a:fillRect/>
          </a:stretch>
        </p:blipFill>
        <p:spPr>
          <a:xfrm>
            <a:off x="374597" y="2774023"/>
            <a:ext cx="5852943" cy="3314586"/>
          </a:xfrm>
          <a:prstGeom prst="rect">
            <a:avLst/>
          </a:prstGeom>
        </p:spPr>
      </p:pic>
    </p:spTree>
    <p:extLst>
      <p:ext uri="{BB962C8B-B14F-4D97-AF65-F5344CB8AC3E}">
        <p14:creationId xmlns:p14="http://schemas.microsoft.com/office/powerpoint/2010/main" val="220898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SAFARI\Plan D\MDR\Sources\Conceptual_design\2-3_STA\old\Fig-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69" y="1198274"/>
            <a:ext cx="6876063" cy="26219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Telescope – 2.5m </a:t>
            </a:r>
            <a:r>
              <a:rPr lang="en-GB" dirty="0" err="1"/>
              <a:t>Ritchy</a:t>
            </a:r>
            <a:r>
              <a:rPr lang="en-GB" dirty="0"/>
              <a:t>-Chrétien</a:t>
            </a:r>
          </a:p>
        </p:txBody>
      </p:sp>
      <p:sp>
        <p:nvSpPr>
          <p:cNvPr id="4" name="Footer Placeholder 3"/>
          <p:cNvSpPr>
            <a:spLocks noGrp="1"/>
          </p:cNvSpPr>
          <p:nvPr>
            <p:ph type="ftr" sz="quarter" idx="10"/>
          </p:nvPr>
        </p:nvSpPr>
        <p:spPr/>
        <p:txBody>
          <a:bodyPr/>
          <a:lstStyle/>
          <a:p>
            <a:pPr>
              <a:defRPr/>
            </a:pPr>
            <a:r>
              <a:rPr lang="en-US"/>
              <a:t>The SPICA infrared space observatory - P. Roelfsema - Ithaca/June/2017</a:t>
            </a:r>
          </a:p>
        </p:txBody>
      </p:sp>
      <p:sp>
        <p:nvSpPr>
          <p:cNvPr id="5" name="Slide Number Placeholder 4"/>
          <p:cNvSpPr>
            <a:spLocks noGrp="1"/>
          </p:cNvSpPr>
          <p:nvPr>
            <p:ph type="sldNum" sz="quarter" idx="11"/>
          </p:nvPr>
        </p:nvSpPr>
        <p:spPr/>
        <p:txBody>
          <a:bodyPr/>
          <a:lstStyle/>
          <a:p>
            <a:pPr>
              <a:defRPr/>
            </a:pPr>
            <a:fld id="{6B04ACD0-9CA4-495C-8459-966B8D246C55}" type="slidenum">
              <a:rPr lang="en-US" smtClean="0"/>
              <a:pPr>
                <a:defRPr/>
              </a:pPr>
              <a:t>39</a:t>
            </a:fld>
            <a:endParaRPr lang="en-US"/>
          </a:p>
        </p:txBody>
      </p:sp>
      <p:pic>
        <p:nvPicPr>
          <p:cNvPr id="4101" name="Picture 5" descr="G:\SAFARI\Plan D\MDR\Sources\Conceptual_design\2-3_STA\old\Fig-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9452" y="2978490"/>
            <a:ext cx="1291397" cy="125367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G:\SAFARI\Plan D\MDR\Sources\Conceptual_design\2-3_STA\old\Fig-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90437" y="2984293"/>
            <a:ext cx="1282692" cy="1247868"/>
          </a:xfrm>
          <a:prstGeom prst="rect">
            <a:avLst/>
          </a:prstGeom>
          <a:noFill/>
          <a:extLst>
            <a:ext uri="{909E8E84-426E-40DD-AFC4-6F175D3DCCD1}">
              <a14:hiddenFill xmlns:a14="http://schemas.microsoft.com/office/drawing/2010/main">
                <a:solidFill>
                  <a:srgbClr val="FFFFFF"/>
                </a:solidFill>
              </a14:hiddenFill>
            </a:ext>
          </a:extLst>
        </p:spPr>
      </p:pic>
      <p:pic>
        <p:nvPicPr>
          <p:cNvPr id="13" name="コンテンツ プレースホルダー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6045223" y="232720"/>
            <a:ext cx="2890429" cy="2603077"/>
          </a:xfrm>
          <a:prstGeom prst="rect">
            <a:avLst/>
          </a:prstGeom>
          <a:noFill/>
          <a:ln w="9525">
            <a:noFill/>
            <a:miter lim="800000"/>
            <a:headEnd/>
            <a:tailEnd/>
          </a:ln>
          <a:effectLst/>
        </p:spPr>
      </p:pic>
      <p:pic>
        <p:nvPicPr>
          <p:cNvPr id="4107"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09452" y="4372762"/>
            <a:ext cx="2663677" cy="1999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318"/>
          <a:stretch/>
        </p:blipFill>
        <p:spPr bwMode="auto">
          <a:xfrm>
            <a:off x="2872676" y="3750449"/>
            <a:ext cx="3143586" cy="2585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5"/>
          <p:cNvSpPr>
            <a:spLocks noGrp="1"/>
          </p:cNvSpPr>
          <p:nvPr>
            <p:ph idx="1"/>
          </p:nvPr>
        </p:nvSpPr>
        <p:spPr>
          <a:xfrm>
            <a:off x="179512" y="4074288"/>
            <a:ext cx="4843901" cy="2162229"/>
          </a:xfrm>
        </p:spPr>
        <p:txBody>
          <a:bodyPr/>
          <a:lstStyle/>
          <a:p>
            <a:pPr marL="0" indent="0">
              <a:buNone/>
            </a:pPr>
            <a:r>
              <a:rPr lang="en-GB" dirty="0"/>
              <a:t>Herschel heritage</a:t>
            </a:r>
          </a:p>
          <a:p>
            <a:r>
              <a:rPr lang="en-GB" sz="1800" dirty="0"/>
              <a:t>ESA/industry studies</a:t>
            </a:r>
          </a:p>
          <a:p>
            <a:r>
              <a:rPr lang="en-GB" sz="1800" dirty="0"/>
              <a:t>Preliminary design:</a:t>
            </a:r>
          </a:p>
          <a:p>
            <a:pPr lvl="1"/>
            <a:r>
              <a:rPr lang="en-GB" sz="1600" dirty="0"/>
              <a:t>M1: 2.5m F/1</a:t>
            </a:r>
          </a:p>
          <a:p>
            <a:pPr lvl="1"/>
            <a:r>
              <a:rPr lang="en-GB" sz="1600" dirty="0"/>
              <a:t>M2: ~0.6m</a:t>
            </a:r>
          </a:p>
          <a:p>
            <a:pPr lvl="1"/>
            <a:r>
              <a:rPr lang="en-GB" sz="1600" dirty="0"/>
              <a:t>M1-M2 distance ~2m</a:t>
            </a:r>
          </a:p>
        </p:txBody>
      </p:sp>
    </p:spTree>
    <p:extLst>
      <p:ext uri="{BB962C8B-B14F-4D97-AF65-F5344CB8AC3E}">
        <p14:creationId xmlns:p14="http://schemas.microsoft.com/office/powerpoint/2010/main" val="253567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SAFARI\SPICA\Pictures\h2l2.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7037" y="246501"/>
            <a:ext cx="1059561" cy="14448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…the long history of SPICA</a:t>
            </a:r>
          </a:p>
        </p:txBody>
      </p:sp>
      <p:sp>
        <p:nvSpPr>
          <p:cNvPr id="4" name="Footer Placeholder 3"/>
          <p:cNvSpPr>
            <a:spLocks noGrp="1"/>
          </p:cNvSpPr>
          <p:nvPr>
            <p:ph type="ftr" sz="quarter" idx="10"/>
          </p:nvPr>
        </p:nvSpPr>
        <p:spPr/>
        <p:txBody>
          <a:bodyPr/>
          <a:lstStyle/>
          <a:p>
            <a:pPr>
              <a:defRPr/>
            </a:pPr>
            <a:r>
              <a:rPr lang="en-US"/>
              <a:t>The SPICA infrared space observatory - P. Roelfsema - Ithaca/June/2017</a:t>
            </a:r>
          </a:p>
        </p:txBody>
      </p:sp>
      <p:sp>
        <p:nvSpPr>
          <p:cNvPr id="5" name="Slide Number Placeholder 4"/>
          <p:cNvSpPr>
            <a:spLocks noGrp="1"/>
          </p:cNvSpPr>
          <p:nvPr>
            <p:ph type="sldNum" sz="quarter" idx="11"/>
          </p:nvPr>
        </p:nvSpPr>
        <p:spPr/>
        <p:txBody>
          <a:bodyPr/>
          <a:lstStyle/>
          <a:p>
            <a:pPr>
              <a:defRPr/>
            </a:pPr>
            <a:fld id="{6B04ACD0-9CA4-495C-8459-966B8D246C55}" type="slidenum">
              <a:rPr lang="en-US" smtClean="0"/>
              <a:pPr>
                <a:defRPr/>
              </a:pPr>
              <a:t>4</a:t>
            </a:fld>
            <a:endParaRPr lang="en-US"/>
          </a:p>
        </p:txBody>
      </p:sp>
      <p:pic>
        <p:nvPicPr>
          <p:cNvPr id="8" name="Picture 3" descr="G:\SAFARI\Plan D\SPICA Study\2014-12-18\NGCryoTel V2 transparant.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618676" y="3643831"/>
            <a:ext cx="1576282" cy="11952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SAFARI\Plan D\M5\Pictures\OldSPIVA.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868886" y="2836985"/>
            <a:ext cx="925108" cy="101990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G:\SAFARI\Plan D\M5\Pictures\OldSPICAV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78723" y="1623999"/>
            <a:ext cx="1069393" cy="121298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p:txBody>
          <a:bodyPr/>
          <a:lstStyle/>
          <a:p>
            <a:r>
              <a:rPr lang="en-GB" sz="1800" dirty="0"/>
              <a:t>1995-2000 Japanese HII/L2 project</a:t>
            </a:r>
          </a:p>
          <a:p>
            <a:pPr lvl="1"/>
            <a:r>
              <a:rPr lang="en-GB" sz="1600" dirty="0"/>
              <a:t>Cryogenic telescope as follow up for after (then) FIRST</a:t>
            </a:r>
          </a:p>
          <a:p>
            <a:endParaRPr lang="en-GB" sz="1000" dirty="0"/>
          </a:p>
          <a:p>
            <a:r>
              <a:rPr lang="en-GB" sz="1800" dirty="0"/>
              <a:t>2007 – ESA gets on-board: JAXA mission with ESA telescope</a:t>
            </a:r>
          </a:p>
          <a:p>
            <a:pPr marL="685800" lvl="1">
              <a:buFont typeface="Wingdings" panose="05000000000000000000" pitchFamily="2" charset="2"/>
              <a:buChar char="à"/>
            </a:pPr>
            <a:r>
              <a:rPr lang="en-GB" sz="1600" dirty="0">
                <a:sym typeface="Wingdings" panose="05000000000000000000" pitchFamily="2" charset="2"/>
              </a:rPr>
              <a:t>Yellow book, ESA telescope studies</a:t>
            </a:r>
          </a:p>
          <a:p>
            <a:pPr marL="971550" lvl="2" indent="-171450">
              <a:buFont typeface="Wingdings" panose="05000000000000000000" pitchFamily="2" charset="2"/>
              <a:buChar char="à"/>
            </a:pPr>
            <a:endParaRPr lang="en-GB" sz="1000" dirty="0"/>
          </a:p>
          <a:p>
            <a:r>
              <a:rPr lang="en-GB" sz="1800" dirty="0"/>
              <a:t>2010 – HIIB to</a:t>
            </a:r>
            <a:r>
              <a:rPr lang="en-GB" sz="1800" dirty="0">
                <a:sym typeface="Wingdings" panose="05000000000000000000" pitchFamily="2" charset="2"/>
              </a:rPr>
              <a:t> HIIA launcher  smaller telescope</a:t>
            </a:r>
          </a:p>
          <a:p>
            <a:pPr lvl="1"/>
            <a:r>
              <a:rPr lang="en-US" sz="1600" dirty="0">
                <a:sym typeface="Wingdings" panose="05000000000000000000" pitchFamily="2" charset="2"/>
              </a:rPr>
              <a:t>…economic crisis (and Fukushima)</a:t>
            </a:r>
            <a:endParaRPr lang="en-GB" sz="1600" dirty="0"/>
          </a:p>
          <a:p>
            <a:endParaRPr lang="en-GB" sz="1000" dirty="0"/>
          </a:p>
          <a:p>
            <a:r>
              <a:rPr lang="en-GB" sz="1800" dirty="0"/>
              <a:t>2011/2012 – ‘Risk Mitigation Phase’</a:t>
            </a:r>
          </a:p>
          <a:p>
            <a:pPr lvl="1"/>
            <a:r>
              <a:rPr lang="en-GB" sz="1600" dirty="0"/>
              <a:t>Good plan, but too big for Japan </a:t>
            </a:r>
            <a:r>
              <a:rPr lang="en-GB" sz="1600" dirty="0">
                <a:sym typeface="Wingdings" panose="05000000000000000000" pitchFamily="2" charset="2"/>
              </a:rPr>
              <a:t> ESA needs to scale up</a:t>
            </a:r>
          </a:p>
          <a:p>
            <a:pPr marL="0" indent="0">
              <a:buNone/>
            </a:pPr>
            <a:endParaRPr lang="en-GB" sz="1000" dirty="0"/>
          </a:p>
          <a:p>
            <a:r>
              <a:rPr lang="en-GB" sz="1800" dirty="0"/>
              <a:t>2014 – joint JAXA/ESA CDF mission study </a:t>
            </a:r>
            <a:r>
              <a:rPr lang="en-GB" sz="1800" dirty="0">
                <a:sym typeface="Wingdings" panose="05000000000000000000" pitchFamily="2" charset="2"/>
              </a:rPr>
              <a:t> M5 concept</a:t>
            </a:r>
          </a:p>
          <a:p>
            <a:pPr lvl="1"/>
            <a:r>
              <a:rPr lang="en-GB" sz="1600" dirty="0">
                <a:sym typeface="Wingdings" panose="05000000000000000000" pitchFamily="2" charset="2"/>
              </a:rPr>
              <a:t>Mission lead moves from Japan to Europe</a:t>
            </a:r>
            <a:endParaRPr lang="en-GB" sz="1600" dirty="0"/>
          </a:p>
          <a:p>
            <a:endParaRPr lang="en-GB" sz="1000" dirty="0"/>
          </a:p>
          <a:p>
            <a:r>
              <a:rPr lang="en-GB" sz="1800" dirty="0"/>
              <a:t>2015 – Japan passes Mission Definition Review</a:t>
            </a:r>
          </a:p>
          <a:p>
            <a:endParaRPr lang="en-GB" sz="1000" dirty="0"/>
          </a:p>
          <a:p>
            <a:r>
              <a:rPr lang="en-GB" sz="1800" b="1" i="1" dirty="0">
                <a:solidFill>
                  <a:schemeClr val="accent6"/>
                </a:solidFill>
                <a:sym typeface="Wingdings" panose="05000000000000000000" pitchFamily="2" charset="2"/>
              </a:rPr>
              <a:t>NOW – European/Japanese proposal for ESA/M5</a:t>
            </a:r>
          </a:p>
          <a:p>
            <a:pPr lvl="1"/>
            <a:r>
              <a:rPr lang="en-US" sz="1600" dirty="0">
                <a:sym typeface="Wingdings" panose="05000000000000000000" pitchFamily="2" charset="2"/>
              </a:rPr>
              <a:t>C</a:t>
            </a:r>
            <a:r>
              <a:rPr lang="en-GB" sz="1600" dirty="0" err="1">
                <a:sym typeface="Wingdings" panose="05000000000000000000" pitchFamily="2" charset="2"/>
              </a:rPr>
              <a:t>andidate</a:t>
            </a:r>
            <a:r>
              <a:rPr lang="en-GB" sz="1600" dirty="0">
                <a:sym typeface="Wingdings" panose="05000000000000000000" pitchFamily="2" charset="2"/>
              </a:rPr>
              <a:t> selection in December, mission selection 2021</a:t>
            </a:r>
            <a:endParaRPr lang="en-GB" sz="1600" dirty="0"/>
          </a:p>
        </p:txBody>
      </p:sp>
      <p:pic>
        <p:nvPicPr>
          <p:cNvPr id="11" name="図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387118" y="4644145"/>
            <a:ext cx="1807839" cy="1796415"/>
          </a:xfrm>
          <a:prstGeom prst="rect">
            <a:avLst/>
          </a:prstGeom>
        </p:spPr>
      </p:pic>
    </p:spTree>
    <p:extLst>
      <p:ext uri="{BB962C8B-B14F-4D97-AF65-F5344CB8AC3E}">
        <p14:creationId xmlns:p14="http://schemas.microsoft.com/office/powerpoint/2010/main" val="10159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5412259" y="2878764"/>
            <a:ext cx="3552355" cy="3228034"/>
          </a:xfrm>
          <a:prstGeom prst="rect">
            <a:avLst/>
          </a:prstGeom>
          <a:noFill/>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lstStyle/>
          <a:p>
            <a:r>
              <a:rPr lang="en-GB" dirty="0"/>
              <a:t>Harvesting</a:t>
            </a:r>
          </a:p>
        </p:txBody>
      </p:sp>
      <p:sp>
        <p:nvSpPr>
          <p:cNvPr id="4" name="Footer Placeholder 3"/>
          <p:cNvSpPr>
            <a:spLocks noGrp="1"/>
          </p:cNvSpPr>
          <p:nvPr>
            <p:ph type="ftr" sz="quarter" idx="10"/>
          </p:nvPr>
        </p:nvSpPr>
        <p:spPr/>
        <p:txBody>
          <a:bodyPr/>
          <a:lstStyle/>
          <a:p>
            <a:pPr>
              <a:defRPr/>
            </a:pPr>
            <a:r>
              <a:rPr lang="en-US"/>
              <a:t>The SPICA infrared space observatory - P. Roelfsema - Ithaca/June/2017</a:t>
            </a:r>
          </a:p>
        </p:txBody>
      </p:sp>
      <p:sp>
        <p:nvSpPr>
          <p:cNvPr id="5" name="Slide Number Placeholder 4"/>
          <p:cNvSpPr>
            <a:spLocks noGrp="1"/>
          </p:cNvSpPr>
          <p:nvPr>
            <p:ph type="sldNum" sz="quarter" idx="11"/>
          </p:nvPr>
        </p:nvSpPr>
        <p:spPr/>
        <p:txBody>
          <a:bodyPr/>
          <a:lstStyle/>
          <a:p>
            <a:pPr>
              <a:defRPr/>
            </a:pPr>
            <a:fld id="{6B04ACD0-9CA4-495C-8459-966B8D246C55}" type="slidenum">
              <a:rPr lang="en-US" smtClean="0"/>
              <a:pPr>
                <a:defRPr/>
              </a:pPr>
              <a:t>40</a:t>
            </a:fld>
            <a:endParaRPr lang="en-US"/>
          </a:p>
        </p:txBody>
      </p:sp>
      <p:sp>
        <p:nvSpPr>
          <p:cNvPr id="6" name="Content Placeholder 5"/>
          <p:cNvSpPr>
            <a:spLocks noGrp="1"/>
          </p:cNvSpPr>
          <p:nvPr>
            <p:ph idx="1"/>
          </p:nvPr>
        </p:nvSpPr>
        <p:spPr>
          <a:xfrm>
            <a:off x="179512" y="1124744"/>
            <a:ext cx="8612795" cy="5111774"/>
          </a:xfrm>
        </p:spPr>
        <p:txBody>
          <a:bodyPr/>
          <a:lstStyle/>
          <a:p>
            <a:pPr marL="0" indent="0">
              <a:buNone/>
            </a:pPr>
            <a:endParaRPr lang="en-GB" b="1" dirty="0">
              <a:solidFill>
                <a:srgbClr val="0070C0"/>
              </a:solidFill>
              <a:sym typeface="Wingdings" panose="05000000000000000000" pitchFamily="2" charset="2"/>
            </a:endParaRPr>
          </a:p>
          <a:p>
            <a:r>
              <a:rPr lang="en-GB" dirty="0">
                <a:solidFill>
                  <a:schemeClr val="accent6"/>
                </a:solidFill>
                <a:sym typeface="Wingdings" panose="05000000000000000000" pitchFamily="2" charset="2"/>
              </a:rPr>
              <a:t>Observing time</a:t>
            </a:r>
          </a:p>
          <a:p>
            <a:pPr marL="0" indent="0">
              <a:buNone/>
            </a:pPr>
            <a:r>
              <a:rPr lang="en-GB" dirty="0">
                <a:solidFill>
                  <a:schemeClr val="accent6"/>
                </a:solidFill>
                <a:sym typeface="Wingdings" panose="05000000000000000000" pitchFamily="2" charset="2"/>
              </a:rPr>
              <a:t>        </a:t>
            </a:r>
            <a:r>
              <a:rPr lang="en-GB" dirty="0">
                <a:sym typeface="Wingdings" panose="05000000000000000000" pitchFamily="2" charset="2"/>
              </a:rPr>
              <a:t>mission will be open for </a:t>
            </a:r>
            <a:r>
              <a:rPr lang="en-GB" b="1" i="1" dirty="0">
                <a:solidFill>
                  <a:schemeClr val="accent6"/>
                </a:solidFill>
                <a:sym typeface="Wingdings" panose="05000000000000000000" pitchFamily="2" charset="2"/>
              </a:rPr>
              <a:t>all astronomers</a:t>
            </a:r>
          </a:p>
          <a:p>
            <a:pPr lvl="1"/>
            <a:r>
              <a:rPr lang="en-GB" sz="1600" dirty="0">
                <a:sym typeface="Wingdings" panose="05000000000000000000" pitchFamily="2" charset="2"/>
              </a:rPr>
              <a:t>Guaranteed for instrument groups – i.e. us! – (details TBD)</a:t>
            </a:r>
          </a:p>
          <a:p>
            <a:pPr lvl="1"/>
            <a:r>
              <a:rPr lang="en-GB" sz="1600" dirty="0">
                <a:sym typeface="Wingdings" panose="05000000000000000000" pitchFamily="2" charset="2"/>
              </a:rPr>
              <a:t>Detailed implementation of e.g. ‘Key projects’ TBD</a:t>
            </a:r>
          </a:p>
          <a:p>
            <a:pPr lvl="1"/>
            <a:r>
              <a:rPr lang="en-GB" sz="1600" dirty="0">
                <a:sym typeface="Wingdings" panose="05000000000000000000" pitchFamily="2" charset="2"/>
              </a:rPr>
              <a:t>Time Allocation Committee</a:t>
            </a:r>
          </a:p>
          <a:p>
            <a:pPr lvl="1"/>
            <a:endParaRPr lang="en-GB" sz="1000" dirty="0">
              <a:sym typeface="Wingdings" panose="05000000000000000000" pitchFamily="2" charset="2"/>
            </a:endParaRPr>
          </a:p>
        </p:txBody>
      </p:sp>
    </p:spTree>
    <p:extLst>
      <p:ext uri="{BB962C8B-B14F-4D97-AF65-F5344CB8AC3E}">
        <p14:creationId xmlns:p14="http://schemas.microsoft.com/office/powerpoint/2010/main" val="21874632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 formation and black hole accretion </a:t>
            </a:r>
          </a:p>
        </p:txBody>
      </p:sp>
      <p:sp>
        <p:nvSpPr>
          <p:cNvPr id="5" name="Footer Placeholder 4"/>
          <p:cNvSpPr>
            <a:spLocks noGrp="1"/>
          </p:cNvSpPr>
          <p:nvPr>
            <p:ph type="ftr" sz="quarter" idx="10"/>
          </p:nvPr>
        </p:nvSpPr>
        <p:spPr/>
        <p:txBody>
          <a:bodyPr/>
          <a:lstStyle/>
          <a:p>
            <a:pPr>
              <a:defRPr/>
            </a:pPr>
            <a:r>
              <a:rPr lang="en-US"/>
              <a:t>The SPICA infrared space observatory - P. Roelfsema - Ithaca/June/2017</a:t>
            </a:r>
          </a:p>
        </p:txBody>
      </p:sp>
      <p:sp>
        <p:nvSpPr>
          <p:cNvPr id="6" name="Slide Number Placeholder 5"/>
          <p:cNvSpPr>
            <a:spLocks noGrp="1"/>
          </p:cNvSpPr>
          <p:nvPr>
            <p:ph type="sldNum" sz="quarter" idx="11"/>
          </p:nvPr>
        </p:nvSpPr>
        <p:spPr/>
        <p:txBody>
          <a:bodyPr/>
          <a:lstStyle/>
          <a:p>
            <a:pPr>
              <a:defRPr/>
            </a:pPr>
            <a:fld id="{F49EBBAB-F877-470F-8A51-17C6C29B3BC4}" type="slidenum">
              <a:rPr lang="en-US" smtClean="0"/>
              <a:pPr>
                <a:defRPr/>
              </a:pPr>
              <a:t>41</a:t>
            </a:fld>
            <a:endParaRPr lang="en-US"/>
          </a:p>
        </p:txBody>
      </p:sp>
      <p:grpSp>
        <p:nvGrpSpPr>
          <p:cNvPr id="34" name="Group 33"/>
          <p:cNvGrpSpPr/>
          <p:nvPr/>
        </p:nvGrpSpPr>
        <p:grpSpPr>
          <a:xfrm>
            <a:off x="2365247" y="1313736"/>
            <a:ext cx="6778753" cy="5082326"/>
            <a:chOff x="1219199" y="769833"/>
            <a:chExt cx="6778753" cy="5082326"/>
          </a:xfrm>
        </p:grpSpPr>
        <p:pic>
          <p:nvPicPr>
            <p:cNvPr id="3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329" t="5061" r="3841" b="2888"/>
            <a:stretch/>
          </p:blipFill>
          <p:spPr bwMode="auto">
            <a:xfrm>
              <a:off x="1219199" y="1117496"/>
              <a:ext cx="6778753" cy="473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円/楕円 1"/>
            <p:cNvSpPr/>
            <p:nvPr/>
          </p:nvSpPr>
          <p:spPr>
            <a:xfrm>
              <a:off x="4109148" y="4972959"/>
              <a:ext cx="72008" cy="67235"/>
            </a:xfrm>
            <a:prstGeom prst="ellipse">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37" name="円/楕円 4"/>
            <p:cNvSpPr/>
            <p:nvPr/>
          </p:nvSpPr>
          <p:spPr>
            <a:xfrm>
              <a:off x="4472585" y="4972959"/>
              <a:ext cx="80513" cy="72007"/>
            </a:xfrm>
            <a:prstGeom prst="ellipse">
              <a:avLst/>
            </a:prstGeom>
            <a:solidFill>
              <a:srgbClr val="1F497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38" name="テキスト ボックス 3"/>
            <p:cNvSpPr txBox="1"/>
            <p:nvPr/>
          </p:nvSpPr>
          <p:spPr>
            <a:xfrm>
              <a:off x="2124094" y="4868078"/>
              <a:ext cx="1966028" cy="276999"/>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prstClr val="black"/>
                  </a:solidFill>
                  <a:effectLst/>
                  <a:uLnTx/>
                  <a:uFillTx/>
                  <a:latin typeface="Calibri"/>
                  <a:ea typeface="ＭＳ Ｐゴシック" panose="020B0600070205080204" pitchFamily="34" charset="-128"/>
                  <a:cs typeface="+mn-cs"/>
                </a:rPr>
                <a:t>Star Formation Rate </a:t>
              </a:r>
              <a:endParaRPr kumimoji="1" lang="ja-JP" altLang="en-US" sz="1800" b="0" i="0" u="none" strike="noStrike" kern="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39" name="テキスト ボックス 3"/>
            <p:cNvSpPr txBox="1"/>
            <p:nvPr/>
          </p:nvSpPr>
          <p:spPr>
            <a:xfrm>
              <a:off x="4210111" y="4868881"/>
              <a:ext cx="182742" cy="27699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srgbClr val="FF0000"/>
                  </a:solidFill>
                  <a:effectLst/>
                  <a:uLnTx/>
                  <a:uFillTx/>
                  <a:latin typeface="Calibri"/>
                  <a:ea typeface="ＭＳ Ｐゴシック" panose="020B0600070205080204" pitchFamily="34" charset="-128"/>
                  <a:cs typeface="+mn-cs"/>
                </a:rPr>
                <a:t>IR</a:t>
              </a:r>
              <a:endParaRPr kumimoji="1" lang="ja-JP" altLang="en-US" sz="1800" b="0" i="0" u="none" strike="noStrike" kern="0" cap="none" spc="0" normalizeH="0" baseline="0" noProof="0" dirty="0">
                <a:ln>
                  <a:noFill/>
                </a:ln>
                <a:solidFill>
                  <a:srgbClr val="FF0000"/>
                </a:solidFill>
                <a:effectLst/>
                <a:uLnTx/>
                <a:uFillTx/>
                <a:latin typeface="Calibri"/>
                <a:ea typeface="ＭＳ Ｐゴシック" panose="020B0600070205080204" pitchFamily="34" charset="-128"/>
                <a:cs typeface="+mn-cs"/>
              </a:endParaRPr>
            </a:p>
          </p:txBody>
        </p:sp>
        <p:sp>
          <p:nvSpPr>
            <p:cNvPr id="40" name="テキスト ボックス 3"/>
            <p:cNvSpPr txBox="1"/>
            <p:nvPr/>
          </p:nvSpPr>
          <p:spPr>
            <a:xfrm>
              <a:off x="4572000" y="4868076"/>
              <a:ext cx="278923" cy="276999"/>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srgbClr val="0070C0"/>
                  </a:solidFill>
                  <a:effectLst/>
                  <a:uLnTx/>
                  <a:uFillTx/>
                  <a:latin typeface="Calibri"/>
                  <a:ea typeface="ＭＳ Ｐゴシック" panose="020B0600070205080204" pitchFamily="34" charset="-128"/>
                  <a:cs typeface="+mn-cs"/>
                </a:rPr>
                <a:t>UV</a:t>
              </a:r>
              <a:endParaRPr kumimoji="1" lang="ja-JP" altLang="en-US" sz="1800" b="0" i="0" u="none" strike="noStrike" kern="0" cap="none" spc="0" normalizeH="0" baseline="0" noProof="0" dirty="0">
                <a:ln>
                  <a:noFill/>
                </a:ln>
                <a:solidFill>
                  <a:srgbClr val="0070C0"/>
                </a:solidFill>
                <a:effectLst/>
                <a:uLnTx/>
                <a:uFillTx/>
                <a:latin typeface="Calibri"/>
                <a:ea typeface="ＭＳ Ｐゴシック" panose="020B0600070205080204" pitchFamily="34" charset="-128"/>
                <a:cs typeface="+mn-cs"/>
              </a:endParaRPr>
            </a:p>
          </p:txBody>
        </p:sp>
        <p:sp>
          <p:nvSpPr>
            <p:cNvPr id="41" name="Rectangle 40"/>
            <p:cNvSpPr/>
            <p:nvPr/>
          </p:nvSpPr>
          <p:spPr>
            <a:xfrm>
              <a:off x="4932040" y="3933056"/>
              <a:ext cx="360040" cy="43204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2" name="Rectangle 41"/>
            <p:cNvSpPr/>
            <p:nvPr/>
          </p:nvSpPr>
          <p:spPr>
            <a:xfrm>
              <a:off x="3768723" y="1916832"/>
              <a:ext cx="360040" cy="43204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Rectangle 42"/>
            <p:cNvSpPr/>
            <p:nvPr/>
          </p:nvSpPr>
          <p:spPr>
            <a:xfrm>
              <a:off x="5304254" y="1920166"/>
              <a:ext cx="360040" cy="43204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Rectangle 43"/>
            <p:cNvSpPr/>
            <p:nvPr/>
          </p:nvSpPr>
          <p:spPr>
            <a:xfrm>
              <a:off x="6759788" y="4149080"/>
              <a:ext cx="692531" cy="43204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45" name="Group 44"/>
            <p:cNvGrpSpPr/>
            <p:nvPr/>
          </p:nvGrpSpPr>
          <p:grpSpPr>
            <a:xfrm>
              <a:off x="4791622" y="4558346"/>
              <a:ext cx="2974410" cy="535071"/>
              <a:chOff x="-587613" y="5517232"/>
              <a:chExt cx="2974410" cy="535071"/>
            </a:xfrm>
          </p:grpSpPr>
          <p:sp>
            <p:nvSpPr>
              <p:cNvPr id="53" name="正方形/長方形 5"/>
              <p:cNvSpPr/>
              <p:nvPr/>
            </p:nvSpPr>
            <p:spPr>
              <a:xfrm>
                <a:off x="1163024" y="5804994"/>
                <a:ext cx="142403" cy="185095"/>
              </a:xfrm>
              <a:prstGeom prst="rect">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54" name="正方形/長方形 7"/>
              <p:cNvSpPr/>
              <p:nvPr/>
            </p:nvSpPr>
            <p:spPr>
              <a:xfrm>
                <a:off x="1658933" y="5801910"/>
                <a:ext cx="144016" cy="191268"/>
              </a:xfrm>
              <a:prstGeom prst="rect">
                <a:avLst/>
              </a:prstGeom>
              <a:solidFill>
                <a:srgbClr val="00B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34" charset="-128"/>
                  <a:cs typeface="+mn-cs"/>
                </a:endParaRPr>
              </a:p>
            </p:txBody>
          </p:sp>
          <p:sp>
            <p:nvSpPr>
              <p:cNvPr id="55" name="テキスト ボックス 3"/>
              <p:cNvSpPr txBox="1"/>
              <p:nvPr/>
            </p:nvSpPr>
            <p:spPr>
              <a:xfrm>
                <a:off x="1321873" y="5743654"/>
                <a:ext cx="203582" cy="307777"/>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srgbClr val="00B0F0"/>
                    </a:solidFill>
                    <a:effectLst/>
                    <a:uLnTx/>
                    <a:uFillTx/>
                    <a:latin typeface="Calibri"/>
                    <a:ea typeface="ＭＳ Ｐゴシック" panose="020B0600070205080204" pitchFamily="34" charset="-128"/>
                    <a:cs typeface="+mn-cs"/>
                  </a:rPr>
                  <a:t>IR</a:t>
                </a:r>
                <a:endParaRPr kumimoji="1" lang="ja-JP" altLang="en-US" sz="1800" b="0" i="0" u="none" strike="noStrike" kern="0" cap="none" spc="0" normalizeH="0" baseline="0" noProof="0" dirty="0">
                  <a:ln>
                    <a:noFill/>
                  </a:ln>
                  <a:solidFill>
                    <a:srgbClr val="00B0F0"/>
                  </a:solidFill>
                  <a:effectLst/>
                  <a:uLnTx/>
                  <a:uFillTx/>
                  <a:latin typeface="Calibri"/>
                  <a:ea typeface="ＭＳ Ｐゴシック" panose="020B0600070205080204" pitchFamily="34" charset="-128"/>
                  <a:cs typeface="+mn-cs"/>
                </a:endParaRPr>
              </a:p>
            </p:txBody>
          </p:sp>
          <p:sp>
            <p:nvSpPr>
              <p:cNvPr id="56" name="テキスト ボックス 3"/>
              <p:cNvSpPr txBox="1"/>
              <p:nvPr/>
            </p:nvSpPr>
            <p:spPr>
              <a:xfrm>
                <a:off x="1823092" y="5744526"/>
                <a:ext cx="530210" cy="307777"/>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srgbClr val="00B050"/>
                    </a:solidFill>
                    <a:effectLst/>
                    <a:uLnTx/>
                    <a:uFillTx/>
                    <a:latin typeface="Calibri"/>
                    <a:ea typeface="ＭＳ Ｐゴシック" panose="020B0600070205080204" pitchFamily="34" charset="-128"/>
                    <a:cs typeface="+mn-cs"/>
                  </a:rPr>
                  <a:t>X-ray</a:t>
                </a:r>
                <a:endParaRPr kumimoji="1" lang="ja-JP" altLang="en-US" sz="1800" b="0" i="0" u="none" strike="noStrike" kern="0" cap="none" spc="0" normalizeH="0" baseline="0" noProof="0" dirty="0">
                  <a:ln>
                    <a:noFill/>
                  </a:ln>
                  <a:solidFill>
                    <a:srgbClr val="00B050"/>
                  </a:solidFill>
                  <a:effectLst/>
                  <a:uLnTx/>
                  <a:uFillTx/>
                  <a:latin typeface="Calibri"/>
                  <a:ea typeface="ＭＳ Ｐゴシック" panose="020B0600070205080204" pitchFamily="34" charset="-128"/>
                  <a:cs typeface="+mn-cs"/>
                </a:endParaRPr>
              </a:p>
            </p:txBody>
          </p:sp>
          <p:sp>
            <p:nvSpPr>
              <p:cNvPr id="57" name="テキスト ボックス 6"/>
              <p:cNvSpPr txBox="1"/>
              <p:nvPr/>
            </p:nvSpPr>
            <p:spPr>
              <a:xfrm>
                <a:off x="-587613" y="5517232"/>
                <a:ext cx="2974410" cy="276999"/>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prstClr val="black"/>
                    </a:solidFill>
                    <a:effectLst/>
                    <a:uLnTx/>
                    <a:uFillTx/>
                    <a:latin typeface="Calibri"/>
                    <a:ea typeface="ＭＳ Ｐゴシック" panose="020B0600070205080204" pitchFamily="34" charset="-128"/>
                    <a:cs typeface="+mn-cs"/>
                  </a:rPr>
                  <a:t>Black hole accretion rate </a:t>
                </a:r>
                <a:r>
                  <a:rPr kumimoji="1" lang="en-US" altLang="ja-JP" sz="1400" b="0" i="0" u="none" strike="noStrike" kern="0" cap="none" spc="0" normalizeH="0" baseline="0" noProof="0" dirty="0">
                    <a:ln>
                      <a:noFill/>
                    </a:ln>
                    <a:solidFill>
                      <a:prstClr val="black"/>
                    </a:solidFill>
                    <a:effectLst/>
                    <a:uLnTx/>
                    <a:uFillTx/>
                    <a:latin typeface="Calibri"/>
                    <a:ea typeface="ＭＳ Ｐゴシック" panose="020B0600070205080204" pitchFamily="34" charset="-128"/>
                    <a:cs typeface="+mn-cs"/>
                  </a:rPr>
                  <a:t>(x3300) </a:t>
                </a:r>
                <a:endParaRPr kumimoji="1" lang="ja-JP" altLang="en-US" sz="1800" b="0" i="0" u="none" strike="noStrike" kern="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grpSp>
        <p:sp>
          <p:nvSpPr>
            <p:cNvPr id="46" name="TextBox 45"/>
            <p:cNvSpPr txBox="1"/>
            <p:nvPr/>
          </p:nvSpPr>
          <p:spPr>
            <a:xfrm>
              <a:off x="1882972" y="5301208"/>
              <a:ext cx="1224136" cy="400110"/>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sz="1800" b="0" i="0" u="none" strike="noStrike" kern="0" cap="none" spc="0" normalizeH="0" baseline="0" noProof="0" dirty="0">
                  <a:ln>
                    <a:noFill/>
                  </a:ln>
                  <a:solidFill>
                    <a:prstClr val="black"/>
                  </a:solidFill>
                  <a:effectLst/>
                  <a:uLnTx/>
                  <a:uFillTx/>
                  <a:latin typeface="Calibri"/>
                  <a:cs typeface="+mn-cs"/>
                </a:rPr>
                <a:t>Redshift</a:t>
              </a:r>
            </a:p>
          </p:txBody>
        </p:sp>
        <p:sp>
          <p:nvSpPr>
            <p:cNvPr id="47" name="Rectangle 46"/>
            <p:cNvSpPr/>
            <p:nvPr/>
          </p:nvSpPr>
          <p:spPr>
            <a:xfrm>
              <a:off x="4472585" y="5562806"/>
              <a:ext cx="969224" cy="289353"/>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 name="Rectangle 47"/>
            <p:cNvSpPr/>
            <p:nvPr/>
          </p:nvSpPr>
          <p:spPr>
            <a:xfrm>
              <a:off x="1219199" y="2142650"/>
              <a:ext cx="485767" cy="2499699"/>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9" name="TextBox 48"/>
            <p:cNvSpPr txBox="1"/>
            <p:nvPr/>
          </p:nvSpPr>
          <p:spPr>
            <a:xfrm rot="16200000">
              <a:off x="673693" y="2115468"/>
              <a:ext cx="2125681" cy="400110"/>
            </a:xfrm>
            <a:prstGeom prst="rect">
              <a:avLst/>
            </a:prstGeom>
            <a:solidFill>
              <a:schemeClr val="bg1"/>
            </a:solidFill>
            <a:ln>
              <a:noFill/>
            </a:ln>
          </p:spPr>
          <p:txBody>
            <a:bodyPr wrap="square" lIns="0" r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sz="1800" b="0" i="0" u="none" strike="noStrike" kern="0" cap="none" spc="0" normalizeH="0" baseline="0" noProof="0" dirty="0">
                  <a:ln>
                    <a:noFill/>
                  </a:ln>
                  <a:solidFill>
                    <a:prstClr val="black"/>
                  </a:solidFill>
                  <a:effectLst/>
                  <a:uLnTx/>
                  <a:uFillTx/>
                  <a:latin typeface="Calibri"/>
                  <a:cs typeface="+mn-cs"/>
                </a:rPr>
                <a:t>log</a:t>
              </a:r>
              <a:r>
                <a:rPr kumimoji="1" lang="el-GR" sz="1800" b="0" i="0" u="none" strike="noStrike" kern="0" cap="none" spc="0" normalizeH="0" baseline="0" noProof="0" dirty="0">
                  <a:ln>
                    <a:noFill/>
                  </a:ln>
                  <a:solidFill>
                    <a:prstClr val="black"/>
                  </a:solidFill>
                  <a:effectLst/>
                  <a:uLnTx/>
                  <a:uFillTx/>
                  <a:latin typeface="Calibri"/>
                  <a:cs typeface="+mn-cs"/>
                </a:rPr>
                <a:t>ψ</a:t>
              </a:r>
              <a:r>
                <a:rPr kumimoji="1" lang="en-US" sz="1800" b="0" i="0" u="none" strike="noStrike" kern="0" cap="none" spc="0" normalizeH="0" baseline="0" noProof="0" dirty="0">
                  <a:ln>
                    <a:noFill/>
                  </a:ln>
                  <a:solidFill>
                    <a:prstClr val="black"/>
                  </a:solidFill>
                  <a:effectLst/>
                  <a:uLnTx/>
                  <a:uFillTx/>
                  <a:latin typeface="Calibri"/>
                  <a:cs typeface="+mn-cs"/>
                </a:rPr>
                <a:t>  (</a:t>
              </a:r>
              <a:r>
                <a:rPr kumimoji="1" lang="en-US" sz="1800" b="0" i="0" u="none" strike="noStrike" kern="0" cap="none" spc="0" normalizeH="0" baseline="0" noProof="0" dirty="0" err="1">
                  <a:ln>
                    <a:noFill/>
                  </a:ln>
                  <a:solidFill>
                    <a:prstClr val="black"/>
                  </a:solidFill>
                  <a:effectLst/>
                  <a:uLnTx/>
                  <a:uFillTx/>
                  <a:latin typeface="Calibri"/>
                  <a:cs typeface="+mn-cs"/>
                </a:rPr>
                <a:t>M</a:t>
              </a:r>
              <a:r>
                <a:rPr kumimoji="1" lang="en-US" sz="1800" b="0" i="0" u="none" strike="noStrike" kern="0" cap="none" spc="0" normalizeH="0" baseline="-25000" noProof="0" dirty="0" err="1">
                  <a:ln>
                    <a:noFill/>
                  </a:ln>
                  <a:solidFill>
                    <a:prstClr val="black"/>
                  </a:solidFill>
                  <a:effectLst/>
                  <a:uLnTx/>
                  <a:uFillTx/>
                  <a:latin typeface="Calibri"/>
                  <a:cs typeface="+mn-cs"/>
                </a:rPr>
                <a:t>ʘ</a:t>
              </a:r>
              <a:r>
                <a:rPr kumimoji="1" lang="en-US" sz="1800" b="0" i="0" u="none" strike="noStrike" kern="0" cap="none" spc="0" normalizeH="0" baseline="0" noProof="0" dirty="0">
                  <a:ln>
                    <a:noFill/>
                  </a:ln>
                  <a:solidFill>
                    <a:prstClr val="black"/>
                  </a:solidFill>
                  <a:effectLst/>
                  <a:uLnTx/>
                  <a:uFillTx/>
                  <a:latin typeface="Calibri"/>
                  <a:cs typeface="+mn-cs"/>
                </a:rPr>
                <a:t> y</a:t>
              </a:r>
              <a:r>
                <a:rPr kumimoji="1" lang="en-US" sz="1800" b="0" i="0" u="none" strike="noStrike" kern="0" cap="none" spc="0" normalizeH="0" baseline="30000" noProof="0" dirty="0">
                  <a:ln>
                    <a:noFill/>
                  </a:ln>
                  <a:solidFill>
                    <a:prstClr val="black"/>
                  </a:solidFill>
                  <a:effectLst/>
                  <a:uLnTx/>
                  <a:uFillTx/>
                  <a:latin typeface="Calibri"/>
                  <a:cs typeface="+mn-cs"/>
                </a:rPr>
                <a:t>-1</a:t>
              </a:r>
              <a:r>
                <a:rPr kumimoji="1" lang="en-US" sz="1800" b="0" i="0" u="none" strike="noStrike" kern="0" cap="none" spc="0" normalizeH="0" baseline="0" noProof="0" dirty="0">
                  <a:ln>
                    <a:noFill/>
                  </a:ln>
                  <a:solidFill>
                    <a:prstClr val="black"/>
                  </a:solidFill>
                  <a:effectLst/>
                  <a:uLnTx/>
                  <a:uFillTx/>
                  <a:latin typeface="Calibri"/>
                  <a:cs typeface="+mn-cs"/>
                </a:rPr>
                <a:t> Mpc</a:t>
              </a:r>
              <a:r>
                <a:rPr kumimoji="1" lang="en-US" sz="1800" b="0" i="0" u="none" strike="noStrike" kern="0" cap="none" spc="0" normalizeH="0" baseline="30000" noProof="0" dirty="0">
                  <a:ln>
                    <a:noFill/>
                  </a:ln>
                  <a:solidFill>
                    <a:prstClr val="black"/>
                  </a:solidFill>
                  <a:effectLst/>
                  <a:uLnTx/>
                  <a:uFillTx/>
                  <a:latin typeface="Calibri"/>
                  <a:cs typeface="+mn-cs"/>
                </a:rPr>
                <a:t>-3</a:t>
              </a:r>
              <a:r>
                <a:rPr kumimoji="1" lang="en-US" sz="1800" b="0" i="0" u="none" strike="noStrike" kern="0" cap="none" spc="0" normalizeH="0" baseline="0" noProof="0" dirty="0">
                  <a:ln>
                    <a:noFill/>
                  </a:ln>
                  <a:solidFill>
                    <a:prstClr val="black"/>
                  </a:solidFill>
                  <a:effectLst/>
                  <a:uLnTx/>
                  <a:uFillTx/>
                  <a:latin typeface="Calibri"/>
                  <a:cs typeface="+mn-cs"/>
                </a:rPr>
                <a:t>)</a:t>
              </a:r>
            </a:p>
          </p:txBody>
        </p:sp>
        <p:sp>
          <p:nvSpPr>
            <p:cNvPr id="50" name="Rectangle 49"/>
            <p:cNvSpPr/>
            <p:nvPr/>
          </p:nvSpPr>
          <p:spPr>
            <a:xfrm>
              <a:off x="3801767" y="1104850"/>
              <a:ext cx="2341931" cy="254534"/>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Rectangle 50"/>
            <p:cNvSpPr/>
            <p:nvPr/>
          </p:nvSpPr>
          <p:spPr>
            <a:xfrm>
              <a:off x="5115147" y="769833"/>
              <a:ext cx="969224" cy="384555"/>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2" name="TextBox 51"/>
            <p:cNvSpPr txBox="1"/>
            <p:nvPr/>
          </p:nvSpPr>
          <p:spPr>
            <a:xfrm>
              <a:off x="5346769" y="1140866"/>
              <a:ext cx="2533382" cy="462998"/>
            </a:xfrm>
            <a:prstGeom prst="rect">
              <a:avLst/>
            </a:prstGeom>
            <a:solidFill>
              <a:sysClr val="window" lastClr="FFFFFF"/>
            </a:solidFill>
          </p:spPr>
          <p:txBody>
            <a:bodyPr wrap="square" tIns="10800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1" lang="en-US" sz="1800" b="0" i="0" u="none" strike="noStrike" kern="0" cap="none" spc="0" normalizeH="0" baseline="0" noProof="0" dirty="0">
                  <a:ln>
                    <a:noFill/>
                  </a:ln>
                  <a:solidFill>
                    <a:prstClr val="black"/>
                  </a:solidFill>
                  <a:effectLst/>
                  <a:uLnTx/>
                  <a:uFillTx/>
                  <a:latin typeface="Calibri"/>
                  <a:cs typeface="+mn-cs"/>
                </a:rPr>
                <a:t>Lookback time (</a:t>
              </a:r>
              <a:r>
                <a:rPr kumimoji="1" lang="en-US" sz="1800" b="0" i="0" u="none" strike="noStrike" kern="0" cap="none" spc="0" normalizeH="0" baseline="0" noProof="0" dirty="0" err="1">
                  <a:ln>
                    <a:noFill/>
                  </a:ln>
                  <a:solidFill>
                    <a:prstClr val="black"/>
                  </a:solidFill>
                  <a:effectLst/>
                  <a:uLnTx/>
                  <a:uFillTx/>
                  <a:latin typeface="Calibri"/>
                  <a:cs typeface="+mn-cs"/>
                </a:rPr>
                <a:t>Gyr</a:t>
              </a:r>
              <a:r>
                <a:rPr kumimoji="1" lang="en-US" sz="1800" b="0" i="0" u="none" strike="noStrike" kern="0" cap="none" spc="0" normalizeH="0" baseline="0" noProof="0" dirty="0">
                  <a:ln>
                    <a:noFill/>
                  </a:ln>
                  <a:solidFill>
                    <a:prstClr val="black"/>
                  </a:solidFill>
                  <a:effectLst/>
                  <a:uLnTx/>
                  <a:uFillTx/>
                  <a:latin typeface="Calibri"/>
                  <a:cs typeface="+mn-cs"/>
                </a:rPr>
                <a:t>)</a:t>
              </a:r>
            </a:p>
          </p:txBody>
        </p:sp>
      </p:grpSp>
      <p:sp>
        <p:nvSpPr>
          <p:cNvPr id="58" name="Arrow: Left-Right 57"/>
          <p:cNvSpPr/>
          <p:nvPr/>
        </p:nvSpPr>
        <p:spPr>
          <a:xfrm>
            <a:off x="3270142" y="2568759"/>
            <a:ext cx="4176098" cy="108000"/>
          </a:xfrm>
          <a:prstGeom prst="leftRightArrow">
            <a:avLst/>
          </a:prstGeom>
          <a:solidFill>
            <a:srgbClr val="C00000"/>
          </a:solidFill>
          <a:ln w="25400" cap="flat" cmpd="sng" algn="ctr">
            <a:noFill/>
            <a:prstDash val="solid"/>
          </a:ln>
          <a:effectLst/>
        </p:spPr>
        <p:txBody>
          <a:bodyPr tIns="36000" bIns="0"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sz="1600" b="0" i="1" u="none" strike="noStrike" kern="0" cap="none" spc="0" normalizeH="0" baseline="0" noProof="0" dirty="0">
                <a:ln>
                  <a:noFill/>
                </a:ln>
                <a:solidFill>
                  <a:srgbClr val="C0504D"/>
                </a:solidFill>
                <a:effectLst/>
                <a:uLnTx/>
                <a:uFillTx/>
                <a:latin typeface="Calibri"/>
                <a:ea typeface="+mn-ea"/>
                <a:cs typeface="+mn-cs"/>
              </a:rPr>
              <a:t>SAFARI/SMI spectroscopy</a:t>
            </a:r>
          </a:p>
        </p:txBody>
      </p:sp>
      <p:sp>
        <p:nvSpPr>
          <p:cNvPr id="59" name="Arrow: Left-Right 58"/>
          <p:cNvSpPr/>
          <p:nvPr/>
        </p:nvSpPr>
        <p:spPr>
          <a:xfrm>
            <a:off x="4709935" y="2424743"/>
            <a:ext cx="3492905" cy="108000"/>
          </a:xfrm>
          <a:prstGeom prst="leftRightArrow">
            <a:avLst/>
          </a:prstGeom>
          <a:solidFill>
            <a:srgbClr val="1F497D"/>
          </a:solidFill>
          <a:ln w="25400" cap="flat" cmpd="sng" algn="ctr">
            <a:noFill/>
            <a:prstDash val="solid"/>
          </a:ln>
          <a:effectLst/>
        </p:spPr>
        <p:txBody>
          <a:bodyPr tIns="0" rtlCol="0" anchor="b"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sz="1600" b="0" i="1" u="none" strike="noStrike" kern="0" cap="none" spc="0" normalizeH="0" baseline="0" noProof="0" dirty="0">
                <a:ln>
                  <a:noFill/>
                </a:ln>
                <a:solidFill>
                  <a:srgbClr val="1F497D"/>
                </a:solidFill>
                <a:effectLst/>
                <a:uLnTx/>
                <a:uFillTx/>
                <a:latin typeface="Calibri"/>
                <a:ea typeface="+mn-ea"/>
                <a:cs typeface="+mn-cs"/>
              </a:rPr>
              <a:t>SMI deep photometry</a:t>
            </a:r>
          </a:p>
        </p:txBody>
      </p:sp>
      <p:sp>
        <p:nvSpPr>
          <p:cNvPr id="60" name="Oval 59"/>
          <p:cNvSpPr/>
          <p:nvPr/>
        </p:nvSpPr>
        <p:spPr>
          <a:xfrm>
            <a:off x="6150096" y="2773048"/>
            <a:ext cx="2237047" cy="1487887"/>
          </a:xfrm>
          <a:prstGeom prst="ellipse">
            <a:avLst/>
          </a:prstGeom>
          <a:gradFill flip="none" rotWithShape="1">
            <a:gsLst>
              <a:gs pos="0">
                <a:srgbClr val="4F81BD">
                  <a:lumMod val="0"/>
                  <a:lumOff val="100000"/>
                  <a:alpha val="69000"/>
                </a:srgbClr>
              </a:gs>
              <a:gs pos="18000">
                <a:srgbClr val="4F81BD">
                  <a:lumMod val="0"/>
                  <a:lumOff val="100000"/>
                  <a:alpha val="30000"/>
                </a:srgbClr>
              </a:gs>
              <a:gs pos="92000">
                <a:srgbClr val="4F81BD">
                  <a:lumMod val="100000"/>
                  <a:alpha val="92000"/>
                </a:srgbClr>
              </a:gs>
            </a:gsLst>
            <a:path path="circle">
              <a:fillToRect l="50000" t="50000" r="50000" b="50000"/>
            </a:path>
            <a:tileRect/>
          </a:gradFill>
          <a:ln w="25400" cap="flat" cmpd="sng" algn="ctr">
            <a:noFill/>
            <a:prstDash val="solid"/>
          </a:ln>
          <a:effectLst/>
        </p:spPr>
        <p:txBody>
          <a:bodyPr rtlCol="0" anchor="t"/>
          <a:lstStyle/>
          <a:p>
            <a:pPr marL="0" marR="0" lvl="0" indent="0" algn="r" defTabSz="914400" eaLnBrk="1" fontAlgn="auto" latinLnBrk="0" hangingPunct="1">
              <a:lnSpc>
                <a:spcPct val="100000"/>
              </a:lnSpc>
              <a:spcBef>
                <a:spcPts val="0"/>
              </a:spcBef>
              <a:spcAft>
                <a:spcPts val="0"/>
              </a:spcAft>
              <a:buClrTx/>
              <a:buSzTx/>
              <a:buFontTx/>
              <a:buNone/>
              <a:tabLst/>
              <a:defRPr/>
            </a:pPr>
            <a:r>
              <a:rPr kumimoji="1" lang="en-US" sz="1800" b="0" i="1" u="none" strike="noStrike" kern="0" cap="none" spc="0" normalizeH="0" baseline="0" noProof="0" dirty="0">
                <a:ln>
                  <a:noFill/>
                </a:ln>
                <a:solidFill>
                  <a:prstClr val="black"/>
                </a:solidFill>
                <a:effectLst/>
                <a:uLnTx/>
                <a:uFillTx/>
                <a:latin typeface="Calibri"/>
                <a:ea typeface="+mn-ea"/>
                <a:cs typeface="+mn-cs"/>
              </a:rPr>
              <a:t>…unknown</a:t>
            </a:r>
          </a:p>
        </p:txBody>
      </p:sp>
      <p:sp>
        <p:nvSpPr>
          <p:cNvPr id="61" name="Curved Down Arrow 5"/>
          <p:cNvSpPr/>
          <p:nvPr/>
        </p:nvSpPr>
        <p:spPr bwMode="auto">
          <a:xfrm flipH="1">
            <a:off x="2950882" y="3194575"/>
            <a:ext cx="5314374" cy="1585366"/>
          </a:xfrm>
          <a:prstGeom prst="curvedDownArrow">
            <a:avLst>
              <a:gd name="adj1" fmla="val 20338"/>
              <a:gd name="adj2" fmla="val 57656"/>
              <a:gd name="adj3" fmla="val 20431"/>
            </a:avLst>
          </a:prstGeom>
          <a:solidFill>
            <a:schemeClr val="accent1">
              <a:alpha val="62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000" b="0" i="0" u="none" strike="noStrike" cap="none" normalizeH="0" baseline="0">
              <a:ln>
                <a:noFill/>
              </a:ln>
              <a:solidFill>
                <a:schemeClr val="tx1"/>
              </a:solidFill>
              <a:effectLst/>
              <a:latin typeface="Verdana" pitchFamily="34" charset="0"/>
            </a:endParaRPr>
          </a:p>
        </p:txBody>
      </p:sp>
      <p:sp>
        <p:nvSpPr>
          <p:cNvPr id="62" name="TextBox 61"/>
          <p:cNvSpPr txBox="1"/>
          <p:nvPr/>
        </p:nvSpPr>
        <p:spPr>
          <a:xfrm>
            <a:off x="164827" y="1225666"/>
            <a:ext cx="8785224" cy="369332"/>
          </a:xfrm>
          <a:prstGeom prst="rect">
            <a:avLst/>
          </a:prstGeom>
          <a:noFill/>
        </p:spPr>
        <p:txBody>
          <a:bodyPr wrap="square" rtlCol="0">
            <a:spAutoFit/>
          </a:bodyPr>
          <a:lstStyle/>
          <a:p>
            <a:r>
              <a:rPr lang="en-GB" sz="1800" i="1" dirty="0">
                <a:solidFill>
                  <a:schemeClr val="accent6"/>
                </a:solidFill>
                <a:latin typeface="+mn-lt"/>
                <a:cs typeface="+mn-cs"/>
              </a:rPr>
              <a:t>Why is the rate of galaxy evolution changing so dramatically over time?</a:t>
            </a:r>
          </a:p>
        </p:txBody>
      </p:sp>
      <p:sp>
        <p:nvSpPr>
          <p:cNvPr id="4" name="Content Placeholder 3"/>
          <p:cNvSpPr>
            <a:spLocks noGrp="1"/>
          </p:cNvSpPr>
          <p:nvPr>
            <p:ph sz="half" idx="2"/>
          </p:nvPr>
        </p:nvSpPr>
        <p:spPr>
          <a:xfrm>
            <a:off x="179388" y="1796585"/>
            <a:ext cx="2649607" cy="4185115"/>
          </a:xfrm>
        </p:spPr>
        <p:txBody>
          <a:bodyPr/>
          <a:lstStyle/>
          <a:p>
            <a:pPr marL="0" indent="0">
              <a:buNone/>
            </a:pPr>
            <a:r>
              <a:rPr lang="en-US" sz="1600" dirty="0"/>
              <a:t>SPICA spectroscopy will fully characterize 1000+ galaxies</a:t>
            </a:r>
          </a:p>
          <a:p>
            <a:r>
              <a:rPr lang="en-US" sz="1600" dirty="0"/>
              <a:t>Densities</a:t>
            </a:r>
          </a:p>
          <a:p>
            <a:r>
              <a:rPr lang="en-US" sz="1600" dirty="0"/>
              <a:t>Metallicities</a:t>
            </a:r>
          </a:p>
          <a:p>
            <a:r>
              <a:rPr lang="en-US" sz="1600" dirty="0"/>
              <a:t>Radiation field</a:t>
            </a:r>
          </a:p>
          <a:p>
            <a:r>
              <a:rPr lang="en-US" sz="1600" dirty="0"/>
              <a:t>Outflow/</a:t>
            </a:r>
            <a:r>
              <a:rPr lang="en-US" sz="1600" dirty="0" err="1"/>
              <a:t>infall</a:t>
            </a:r>
            <a:endParaRPr lang="en-US" sz="1600" dirty="0"/>
          </a:p>
          <a:p>
            <a:pPr marL="0" indent="0">
              <a:buNone/>
            </a:pPr>
            <a:r>
              <a:rPr lang="en-US" sz="1600" dirty="0"/>
              <a:t>Deep photometry will extend traditional SED analysis to z~5/6</a:t>
            </a:r>
          </a:p>
          <a:p>
            <a:pPr marL="0" indent="0">
              <a:buNone/>
            </a:pPr>
            <a:r>
              <a:rPr lang="en-US" sz="1600" dirty="0">
                <a:sym typeface="Wingdings" panose="05000000000000000000" pitchFamily="2" charset="2"/>
              </a:rPr>
              <a:t> </a:t>
            </a:r>
            <a:r>
              <a:rPr lang="en-US" sz="1600" i="1" dirty="0">
                <a:sym typeface="Wingdings" panose="05000000000000000000" pitchFamily="2" charset="2"/>
              </a:rPr>
              <a:t>We will redraw IR </a:t>
            </a:r>
            <a:r>
              <a:rPr lang="en-US" sz="1600" i="1" dirty="0" err="1">
                <a:sym typeface="Wingdings" panose="05000000000000000000" pitchFamily="2" charset="2"/>
              </a:rPr>
              <a:t>Madau</a:t>
            </a:r>
            <a:r>
              <a:rPr lang="en-US" sz="1600" i="1" dirty="0">
                <a:sym typeface="Wingdings" panose="05000000000000000000" pitchFamily="2" charset="2"/>
              </a:rPr>
              <a:t>/Dickinson, i.e. unaffected by extinction, out to z~6</a:t>
            </a:r>
            <a:endParaRPr lang="en-US" sz="1600" i="1" dirty="0"/>
          </a:p>
        </p:txBody>
      </p:sp>
    </p:spTree>
    <p:extLst>
      <p:ext uri="{BB962C8B-B14F-4D97-AF65-F5344CB8AC3E}">
        <p14:creationId xmlns:p14="http://schemas.microsoft.com/office/powerpoint/2010/main" val="3383719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wipe(right)">
                                      <p:cBhvr>
                                        <p:cTn id="11" dur="500"/>
                                        <p:tgtEl>
                                          <p:spTgt spid="6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ipe(left)">
                                      <p:cBhvr>
                                        <p:cTn id="16" dur="500"/>
                                        <p:tgtEl>
                                          <p:spTgt spid="5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500"/>
                                        <p:tgtEl>
                                          <p:spTgt spid="4">
                                            <p:txEl>
                                              <p:pRg st="0" end="0"/>
                                            </p:txEl>
                                          </p:spTgt>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fade">
                                      <p:cBhvr>
                                        <p:cTn id="30" dur="500"/>
                                        <p:tgtEl>
                                          <p:spTgt spid="4">
                                            <p:txEl>
                                              <p:pRg st="3" end="3"/>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fade">
                                      <p:cBhvr>
                                        <p:cTn id="33" dur="500"/>
                                        <p:tgtEl>
                                          <p:spTgt spid="4">
                                            <p:txEl>
                                              <p:pRg st="4" end="4"/>
                                            </p:txEl>
                                          </p:spTgt>
                                        </p:tgtEl>
                                      </p:cBhvr>
                                    </p:animEffect>
                                  </p:childTnLst>
                                </p:cTn>
                              </p:par>
                            </p:childTnLst>
                          </p:cTn>
                        </p:par>
                        <p:par>
                          <p:cTn id="34" fill="hold">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left)">
                                      <p:cBhvr>
                                        <p:cTn id="37" dur="500"/>
                                        <p:tgtEl>
                                          <p:spTgt spid="59"/>
                                        </p:tgtEl>
                                      </p:cBhvr>
                                    </p:animEffec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Effect transition="in" filter="fade">
                                      <p:cBhvr>
                                        <p:cTn id="41" dur="500"/>
                                        <p:tgtEl>
                                          <p:spTgt spid="4">
                                            <p:txEl>
                                              <p:pRg st="5" end="5"/>
                                            </p:txEl>
                                          </p:spTgt>
                                        </p:tgtEl>
                                      </p:cBhvr>
                                    </p:animEffect>
                                  </p:childTnLst>
                                </p:cTn>
                              </p:par>
                            </p:childTnLst>
                          </p:cTn>
                        </p:par>
                        <p:par>
                          <p:cTn id="42" fill="hold">
                            <p:stCondLst>
                              <p:cond delay="2500"/>
                            </p:stCondLst>
                            <p:childTnLst>
                              <p:par>
                                <p:cTn id="43" presetID="10" presetClass="entr" presetSubtype="0" fill="hold" grpId="0" nodeType="afterEffect">
                                  <p:stCondLst>
                                    <p:cond delay="0"/>
                                  </p:stCondLst>
                                  <p:childTnLst>
                                    <p:set>
                                      <p:cBhvr>
                                        <p:cTn id="44" dur="1" fill="hold">
                                          <p:stCondLst>
                                            <p:cond delay="0"/>
                                          </p:stCondLst>
                                        </p:cTn>
                                        <p:tgtEl>
                                          <p:spTgt spid="4">
                                            <p:txEl>
                                              <p:pRg st="6" end="6"/>
                                            </p:txEl>
                                          </p:spTgt>
                                        </p:tgtEl>
                                        <p:attrNameLst>
                                          <p:attrName>style.visibility</p:attrName>
                                        </p:attrNameLst>
                                      </p:cBhvr>
                                      <p:to>
                                        <p:strVal val="visible"/>
                                      </p:to>
                                    </p:set>
                                    <p:animEffect transition="in" filter="fade">
                                      <p:cBhvr>
                                        <p:cTn id="45"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4"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Magnetic field in dust filaments</a:t>
            </a:r>
            <a:endParaRPr lang="nl-NL" dirty="0"/>
          </a:p>
        </p:txBody>
      </p:sp>
      <p:sp>
        <p:nvSpPr>
          <p:cNvPr id="3" name="Content Placeholder 2"/>
          <p:cNvSpPr>
            <a:spLocks noGrp="1"/>
          </p:cNvSpPr>
          <p:nvPr>
            <p:ph sz="half" idx="1"/>
          </p:nvPr>
        </p:nvSpPr>
        <p:spPr>
          <a:xfrm>
            <a:off x="179387" y="5267343"/>
            <a:ext cx="8589845" cy="969968"/>
          </a:xfrm>
        </p:spPr>
        <p:txBody>
          <a:bodyPr/>
          <a:lstStyle/>
          <a:p>
            <a:r>
              <a:rPr lang="en-US" sz="1600" dirty="0"/>
              <a:t>Hershel @5"-10" – galactic dust in thin filaments</a:t>
            </a:r>
          </a:p>
          <a:p>
            <a:r>
              <a:rPr lang="en-US" sz="1600" dirty="0"/>
              <a:t>PLANCK @5' – </a:t>
            </a:r>
            <a:r>
              <a:rPr lang="en-US" sz="1600" b="1" i="1" dirty="0">
                <a:solidFill>
                  <a:schemeClr val="accent6"/>
                </a:solidFill>
              </a:rPr>
              <a:t>large scale </a:t>
            </a:r>
            <a:r>
              <a:rPr lang="en-US" sz="1600" dirty="0"/>
              <a:t>magnetic field </a:t>
            </a:r>
            <a:r>
              <a:rPr lang="en-US" sz="1600" b="1" i="1" dirty="0">
                <a:solidFill>
                  <a:schemeClr val="accent6"/>
                </a:solidFill>
              </a:rPr>
              <a:t>seems</a:t>
            </a:r>
            <a:r>
              <a:rPr lang="en-US" sz="1600" dirty="0"/>
              <a:t> perpendicular to filaments…</a:t>
            </a:r>
          </a:p>
          <a:p>
            <a:pPr marL="0" indent="0">
              <a:buNone/>
            </a:pPr>
            <a:r>
              <a:rPr lang="en-US" sz="1600" dirty="0">
                <a:sym typeface="Wingdings" panose="05000000000000000000" pitchFamily="2" charset="2"/>
              </a:rPr>
              <a:t>                need to </a:t>
            </a:r>
            <a:r>
              <a:rPr lang="en-US" sz="1600" b="1" i="1" dirty="0">
                <a:solidFill>
                  <a:schemeClr val="accent6"/>
                </a:solidFill>
                <a:sym typeface="Wingdings" panose="05000000000000000000" pitchFamily="2" charset="2"/>
              </a:rPr>
              <a:t>measure</a:t>
            </a:r>
            <a:r>
              <a:rPr lang="en-US" sz="1600" dirty="0">
                <a:sym typeface="Wingdings" panose="05000000000000000000" pitchFamily="2" charset="2"/>
              </a:rPr>
              <a:t> magnetic field </a:t>
            </a:r>
            <a:r>
              <a:rPr lang="en-US" sz="1600" b="1" i="1" dirty="0">
                <a:solidFill>
                  <a:schemeClr val="accent6"/>
                </a:solidFill>
                <a:sym typeface="Wingdings" panose="05000000000000000000" pitchFamily="2" charset="2"/>
              </a:rPr>
              <a:t>within</a:t>
            </a:r>
            <a:r>
              <a:rPr lang="en-US" sz="1600" dirty="0">
                <a:sym typeface="Wingdings" panose="05000000000000000000" pitchFamily="2" charset="2"/>
              </a:rPr>
              <a:t> </a:t>
            </a:r>
            <a:r>
              <a:rPr lang="en-US" sz="1600" dirty="0"/>
              <a:t>filaments </a:t>
            </a:r>
            <a:r>
              <a:rPr lang="en-US" sz="1600" dirty="0">
                <a:sym typeface="Wingdings" panose="05000000000000000000" pitchFamily="2" charset="2"/>
              </a:rPr>
              <a:t>@5"-15”</a:t>
            </a:r>
            <a:endParaRPr lang="nl-NL" sz="1600" dirty="0"/>
          </a:p>
        </p:txBody>
      </p:sp>
      <p:sp>
        <p:nvSpPr>
          <p:cNvPr id="5" name="Footer Placeholder 4"/>
          <p:cNvSpPr>
            <a:spLocks noGrp="1"/>
          </p:cNvSpPr>
          <p:nvPr>
            <p:ph type="ftr" sz="quarter" idx="10"/>
          </p:nvPr>
        </p:nvSpPr>
        <p:spPr/>
        <p:txBody>
          <a:bodyPr/>
          <a:lstStyle/>
          <a:p>
            <a:pPr>
              <a:defRPr/>
            </a:pPr>
            <a:r>
              <a:rPr lang="en-US"/>
              <a:t>The SPICA infrared space observatory - P. Roelfsema - Ithaca/June/2017</a:t>
            </a:r>
            <a:endParaRPr lang="en-US" dirty="0"/>
          </a:p>
        </p:txBody>
      </p:sp>
      <p:sp>
        <p:nvSpPr>
          <p:cNvPr id="6" name="Slide Number Placeholder 5"/>
          <p:cNvSpPr>
            <a:spLocks noGrp="1"/>
          </p:cNvSpPr>
          <p:nvPr>
            <p:ph type="sldNum" sz="quarter" idx="11"/>
          </p:nvPr>
        </p:nvSpPr>
        <p:spPr/>
        <p:txBody>
          <a:bodyPr/>
          <a:lstStyle/>
          <a:p>
            <a:pPr>
              <a:defRPr/>
            </a:pPr>
            <a:fld id="{F49EBBAB-F877-470F-8A51-17C6C29B3BC4}" type="slidenum">
              <a:rPr lang="en-US" smtClean="0"/>
              <a:pPr>
                <a:defRPr/>
              </a:pPr>
              <a:t>42</a:t>
            </a:fld>
            <a:endParaRPr lang="en-US"/>
          </a:p>
        </p:txBody>
      </p:sp>
      <p:pic>
        <p:nvPicPr>
          <p:cNvPr id="7" name="Picture 6"/>
          <p:cNvPicPr>
            <a:picLocks noChangeAspect="1"/>
          </p:cNvPicPr>
          <p:nvPr/>
        </p:nvPicPr>
        <p:blipFill>
          <a:blip r:embed="rId2"/>
          <a:stretch>
            <a:fillRect/>
          </a:stretch>
        </p:blipFill>
        <p:spPr>
          <a:xfrm>
            <a:off x="1319664" y="1125538"/>
            <a:ext cx="7449569" cy="408835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3658" y="1449687"/>
            <a:ext cx="3478042" cy="3764210"/>
          </a:xfrm>
          <a:prstGeom prst="rect">
            <a:avLst/>
          </a:prstGeom>
        </p:spPr>
      </p:pic>
    </p:spTree>
    <p:extLst>
      <p:ext uri="{BB962C8B-B14F-4D97-AF65-F5344CB8AC3E}">
        <p14:creationId xmlns:p14="http://schemas.microsoft.com/office/powerpoint/2010/main" val="178780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4325" y="2794569"/>
            <a:ext cx="4859676" cy="3635907"/>
          </a:xfrm>
          <a:prstGeom prst="rect">
            <a:avLst/>
          </a:prstGeom>
        </p:spPr>
      </p:pic>
      <p:sp>
        <p:nvSpPr>
          <p:cNvPr id="2" name="Title 1"/>
          <p:cNvSpPr>
            <a:spLocks noGrp="1"/>
          </p:cNvSpPr>
          <p:nvPr>
            <p:ph type="title"/>
          </p:nvPr>
        </p:nvSpPr>
        <p:spPr/>
        <p:txBody>
          <a:bodyPr>
            <a:normAutofit/>
          </a:bodyPr>
          <a:lstStyle/>
          <a:p>
            <a:r>
              <a:rPr lang="en-US" dirty="0"/>
              <a:t>Star and Planet Formation and Evolution</a:t>
            </a:r>
          </a:p>
        </p:txBody>
      </p:sp>
      <p:sp>
        <p:nvSpPr>
          <p:cNvPr id="3" name="Content Placeholder 2"/>
          <p:cNvSpPr>
            <a:spLocks noGrp="1"/>
          </p:cNvSpPr>
          <p:nvPr>
            <p:ph idx="1"/>
          </p:nvPr>
        </p:nvSpPr>
        <p:spPr/>
        <p:txBody>
          <a:bodyPr/>
          <a:lstStyle/>
          <a:p>
            <a:pPr marL="0" lvl="0" indent="0">
              <a:buNone/>
            </a:pPr>
            <a:r>
              <a:rPr lang="en-US" dirty="0"/>
              <a:t>Unique areas of planet formation to be studied with SPICA:</a:t>
            </a:r>
          </a:p>
          <a:p>
            <a:pPr lvl="0"/>
            <a:r>
              <a:rPr lang="en-US" dirty="0"/>
              <a:t>The water trail </a:t>
            </a:r>
            <a:r>
              <a:rPr lang="en-US" dirty="0">
                <a:sym typeface="Wingdings" panose="05000000000000000000" pitchFamily="2" charset="2"/>
              </a:rPr>
              <a:t> t</a:t>
            </a:r>
            <a:r>
              <a:rPr lang="en-US" dirty="0"/>
              <a:t>racing the snow line </a:t>
            </a:r>
          </a:p>
          <a:p>
            <a:r>
              <a:rPr lang="en-US" dirty="0"/>
              <a:t>From pristine dust to differentiated bodies</a:t>
            </a:r>
          </a:p>
          <a:p>
            <a:pPr marL="457200" lvl="1" indent="0">
              <a:buNone/>
            </a:pPr>
            <a:r>
              <a:rPr lang="en-US" dirty="0">
                <a:sym typeface="Wingdings" panose="05000000000000000000" pitchFamily="2" charset="2"/>
              </a:rPr>
              <a:t> </a:t>
            </a:r>
            <a:r>
              <a:rPr lang="en-US" i="1" dirty="0">
                <a:solidFill>
                  <a:schemeClr val="accent6"/>
                </a:solidFill>
              </a:rPr>
              <a:t>making the link to the Solar System</a:t>
            </a:r>
          </a:p>
          <a:p>
            <a:r>
              <a:rPr lang="en-US" dirty="0"/>
              <a:t>The gas revolution: </a:t>
            </a:r>
          </a:p>
          <a:p>
            <a:pPr marL="800100" lvl="1" indent="-342900">
              <a:buFont typeface="Wingdings" panose="05000000000000000000" pitchFamily="2" charset="2"/>
              <a:buChar char="à"/>
            </a:pPr>
            <a:r>
              <a:rPr lang="en-US" dirty="0"/>
              <a:t>measuring the reservoir </a:t>
            </a:r>
          </a:p>
          <a:p>
            <a:pPr marL="457200" lvl="1" indent="0">
              <a:buNone/>
            </a:pPr>
            <a:r>
              <a:rPr lang="en-US" dirty="0"/>
              <a:t>in planet forming regions</a:t>
            </a:r>
          </a:p>
          <a:p>
            <a:r>
              <a:rPr lang="en-US" dirty="0"/>
              <a:t>Gas dissipation and </a:t>
            </a:r>
          </a:p>
          <a:p>
            <a:pPr marL="0" indent="0">
              <a:buNone/>
            </a:pPr>
            <a:r>
              <a:rPr lang="en-US" dirty="0"/>
              <a:t>                 photo-evaporation</a:t>
            </a:r>
          </a:p>
          <a:p>
            <a:pPr marL="857250" lvl="1" indent="-342900">
              <a:buFont typeface="Wingdings" panose="05000000000000000000" pitchFamily="2" charset="2"/>
              <a:buChar char="à"/>
            </a:pPr>
            <a:r>
              <a:rPr lang="en-US" dirty="0">
                <a:sym typeface="Wingdings" panose="05000000000000000000" pitchFamily="2" charset="2"/>
              </a:rPr>
              <a:t>s</a:t>
            </a:r>
            <a:r>
              <a:rPr lang="en-US" dirty="0"/>
              <a:t>etting the clock for </a:t>
            </a:r>
          </a:p>
          <a:p>
            <a:pPr marL="514350" lvl="1" indent="0">
              <a:buNone/>
            </a:pPr>
            <a:r>
              <a:rPr lang="en-US" dirty="0"/>
              <a:t>planet formation</a:t>
            </a:r>
          </a:p>
        </p:txBody>
      </p:sp>
      <p:sp>
        <p:nvSpPr>
          <p:cNvPr id="4" name="Footer Placeholder 3"/>
          <p:cNvSpPr>
            <a:spLocks noGrp="1"/>
          </p:cNvSpPr>
          <p:nvPr>
            <p:ph type="ftr" sz="quarter" idx="10"/>
          </p:nvPr>
        </p:nvSpPr>
        <p:spPr/>
        <p:txBody>
          <a:bodyPr/>
          <a:lstStyle/>
          <a:p>
            <a:pPr>
              <a:defRPr/>
            </a:pPr>
            <a:r>
              <a:rPr lang="en-US"/>
              <a:t>The SPICA infrared space observatory - P. Roelfsema - Ithaca/June/2017</a:t>
            </a:r>
          </a:p>
        </p:txBody>
      </p:sp>
      <p:sp>
        <p:nvSpPr>
          <p:cNvPr id="5" name="Slide Number Placeholder 4"/>
          <p:cNvSpPr>
            <a:spLocks noGrp="1"/>
          </p:cNvSpPr>
          <p:nvPr>
            <p:ph type="sldNum" sz="quarter" idx="11"/>
          </p:nvPr>
        </p:nvSpPr>
        <p:spPr/>
        <p:txBody>
          <a:bodyPr/>
          <a:lstStyle/>
          <a:p>
            <a:pPr>
              <a:defRPr/>
            </a:pPr>
            <a:fld id="{6B04ACD0-9CA4-495C-8459-966B8D246C55}" type="slidenum">
              <a:rPr lang="en-US" smtClean="0"/>
              <a:pPr>
                <a:defRPr/>
              </a:pPr>
              <a:t>43</a:t>
            </a:fld>
            <a:endParaRPr lang="en-US"/>
          </a:p>
        </p:txBody>
      </p:sp>
    </p:spTree>
    <p:extLst>
      <p:ext uri="{BB962C8B-B14F-4D97-AF65-F5344CB8AC3E}">
        <p14:creationId xmlns:p14="http://schemas.microsoft.com/office/powerpoint/2010/main" val="3783938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124744"/>
            <a:ext cx="8885830" cy="5111774"/>
          </a:xfrm>
        </p:spPr>
        <p:txBody>
          <a:bodyPr/>
          <a:lstStyle/>
          <a:p>
            <a:pPr marL="0" indent="0">
              <a:buNone/>
            </a:pPr>
            <a:r>
              <a:rPr lang="en-GB" b="1" i="1" dirty="0">
                <a:solidFill>
                  <a:schemeClr val="accent6"/>
                </a:solidFill>
              </a:rPr>
              <a:t>A unique observatory </a:t>
            </a:r>
          </a:p>
          <a:p>
            <a:pPr marL="0" indent="0">
              <a:buNone/>
            </a:pPr>
            <a:r>
              <a:rPr lang="en-GB" sz="1800" dirty="0"/>
              <a:t> looking through the veils, enabling </a:t>
            </a:r>
          </a:p>
          <a:p>
            <a:pPr marL="0" indent="0">
              <a:buNone/>
            </a:pPr>
            <a:r>
              <a:rPr lang="en-GB" b="1" i="1" dirty="0">
                <a:solidFill>
                  <a:srgbClr val="0070C0"/>
                </a:solidFill>
              </a:rPr>
              <a:t>    </a:t>
            </a:r>
            <a:r>
              <a:rPr lang="en-GB" dirty="0"/>
              <a:t>transformational science</a:t>
            </a:r>
          </a:p>
          <a:p>
            <a:pPr marL="0" indent="0">
              <a:buNone/>
            </a:pPr>
            <a:endParaRPr lang="en-GB" dirty="0"/>
          </a:p>
          <a:p>
            <a:pPr marL="0" indent="0">
              <a:buNone/>
            </a:pPr>
            <a:r>
              <a:rPr lang="en-US" dirty="0"/>
              <a:t>…imagine going </a:t>
            </a:r>
          </a:p>
          <a:p>
            <a:pPr marL="0" indent="0">
              <a:buNone/>
            </a:pPr>
            <a:r>
              <a:rPr lang="en-US" b="1" i="1" dirty="0">
                <a:solidFill>
                  <a:schemeClr val="accent6"/>
                </a:solidFill>
              </a:rPr>
              <a:t>      a factor 100+ deeper </a:t>
            </a:r>
          </a:p>
          <a:p>
            <a:pPr marL="0" indent="0">
              <a:buNone/>
            </a:pPr>
            <a:r>
              <a:rPr lang="en-US" dirty="0"/>
              <a:t>                      than Hershel!</a:t>
            </a:r>
            <a:endParaRPr lang="en-GB" dirty="0"/>
          </a:p>
          <a:p>
            <a:pPr marL="0" indent="0">
              <a:buNone/>
            </a:pPr>
            <a:endParaRPr lang="en-US" sz="1000" dirty="0"/>
          </a:p>
          <a:p>
            <a:pPr marL="0" indent="0">
              <a:buNone/>
            </a:pPr>
            <a:endParaRPr lang="en-GB" sz="1000" dirty="0"/>
          </a:p>
          <a:p>
            <a:pPr marL="0" indent="0">
              <a:buNone/>
            </a:pPr>
            <a:r>
              <a:rPr lang="en-GB" sz="1800" dirty="0"/>
              <a:t>What is so unique?   </a:t>
            </a:r>
          </a:p>
          <a:p>
            <a:r>
              <a:rPr lang="en-GB" dirty="0"/>
              <a:t>A </a:t>
            </a:r>
            <a:r>
              <a:rPr lang="en-GB" b="1" i="1" dirty="0">
                <a:solidFill>
                  <a:schemeClr val="accent6"/>
                </a:solidFill>
              </a:rPr>
              <a:t>COLD</a:t>
            </a:r>
            <a:r>
              <a:rPr lang="en-GB" dirty="0"/>
              <a:t>, </a:t>
            </a:r>
            <a:r>
              <a:rPr lang="en-GB" b="1" i="1" dirty="0">
                <a:solidFill>
                  <a:schemeClr val="accent6"/>
                </a:solidFill>
              </a:rPr>
              <a:t>big</a:t>
            </a:r>
            <a:r>
              <a:rPr lang="en-GB" dirty="0"/>
              <a:t> mirror</a:t>
            </a:r>
          </a:p>
          <a:p>
            <a:pPr marL="0" indent="0">
              <a:buNone/>
            </a:pPr>
            <a:r>
              <a:rPr lang="en-GB" b="1" i="1" dirty="0">
                <a:solidFill>
                  <a:srgbClr val="FFC000"/>
                </a:solidFill>
                <a:sym typeface="Wingdings" panose="05000000000000000000" pitchFamily="2" charset="2"/>
              </a:rPr>
              <a:t>	</a:t>
            </a:r>
            <a:r>
              <a:rPr lang="en-GB" dirty="0">
                <a:sym typeface="Wingdings" panose="05000000000000000000" pitchFamily="2" charset="2"/>
              </a:rPr>
              <a:t> true</a:t>
            </a:r>
            <a:r>
              <a:rPr lang="en-GB" b="1" i="1" dirty="0">
                <a:solidFill>
                  <a:schemeClr val="accent6"/>
                </a:solidFill>
                <a:sym typeface="Wingdings" panose="05000000000000000000" pitchFamily="2" charset="2"/>
              </a:rPr>
              <a:t> b</a:t>
            </a:r>
            <a:r>
              <a:rPr lang="en-GB" b="1" i="1" dirty="0">
                <a:solidFill>
                  <a:schemeClr val="accent6"/>
                </a:solidFill>
              </a:rPr>
              <a:t>ackground limited </a:t>
            </a:r>
            <a:r>
              <a:rPr lang="en-GB" dirty="0"/>
              <a:t>Mid/Far-IR observing</a:t>
            </a:r>
            <a:endParaRPr lang="en-GB" sz="1800" dirty="0">
              <a:solidFill>
                <a:schemeClr val="tx1"/>
              </a:solidFill>
              <a:latin typeface="Tahoma" pitchFamily="34" charset="0"/>
            </a:endParaRPr>
          </a:p>
          <a:p>
            <a:r>
              <a:rPr lang="en-GB" dirty="0">
                <a:sym typeface="Wingdings" panose="05000000000000000000" pitchFamily="2" charset="2"/>
              </a:rPr>
              <a:t> </a:t>
            </a:r>
            <a:r>
              <a:rPr lang="en-GB" dirty="0"/>
              <a:t>~20 to ~350 </a:t>
            </a:r>
            <a:r>
              <a:rPr lang="el-GR" dirty="0"/>
              <a:t>μ</a:t>
            </a:r>
            <a:r>
              <a:rPr lang="en-GB" dirty="0"/>
              <a:t>m </a:t>
            </a:r>
            <a:r>
              <a:rPr lang="en-GB" b="1" i="1" dirty="0">
                <a:solidFill>
                  <a:schemeClr val="accent6"/>
                </a:solidFill>
              </a:rPr>
              <a:t>inaccessible </a:t>
            </a:r>
            <a:r>
              <a:rPr lang="en-GB" dirty="0"/>
              <a:t>for any other observatory</a:t>
            </a:r>
          </a:p>
          <a:p>
            <a:pPr marL="0" indent="0">
              <a:buNone/>
            </a:pPr>
            <a:r>
              <a:rPr lang="en-GB" dirty="0">
                <a:sym typeface="Wingdings" panose="05000000000000000000" pitchFamily="2" charset="2"/>
              </a:rPr>
              <a:t>	 </a:t>
            </a:r>
            <a:r>
              <a:rPr lang="en-GB" dirty="0"/>
              <a:t>the wavelength domain where obscured matter shines</a:t>
            </a:r>
          </a:p>
          <a:p>
            <a:pPr marL="1828800" lvl="4" indent="0">
              <a:buNone/>
            </a:pPr>
            <a:r>
              <a:rPr lang="en-GB" sz="1800" dirty="0">
                <a:solidFill>
                  <a:schemeClr val="tx1"/>
                </a:solidFill>
              </a:rPr>
              <a:t>   fill the blind spot between JWST and ALMA @ R~ few 1000</a:t>
            </a:r>
          </a:p>
        </p:txBody>
      </p:sp>
      <p:sp>
        <p:nvSpPr>
          <p:cNvPr id="2" name="Title 1"/>
          <p:cNvSpPr>
            <a:spLocks noGrp="1"/>
          </p:cNvSpPr>
          <p:nvPr>
            <p:ph type="title"/>
          </p:nvPr>
        </p:nvSpPr>
        <p:spPr/>
        <p:txBody>
          <a:bodyPr/>
          <a:lstStyle/>
          <a:p>
            <a:r>
              <a:rPr lang="en-GB" dirty="0"/>
              <a:t>The SPICA ‘sweet spot’ – the dusty universe</a:t>
            </a:r>
          </a:p>
        </p:txBody>
      </p:sp>
      <p:sp>
        <p:nvSpPr>
          <p:cNvPr id="4" name="Footer Placeholder 3"/>
          <p:cNvSpPr>
            <a:spLocks noGrp="1"/>
          </p:cNvSpPr>
          <p:nvPr>
            <p:ph type="ftr" sz="quarter" idx="10"/>
          </p:nvPr>
        </p:nvSpPr>
        <p:spPr/>
        <p:txBody>
          <a:bodyPr/>
          <a:lstStyle/>
          <a:p>
            <a:pPr>
              <a:defRPr/>
            </a:pPr>
            <a:r>
              <a:rPr lang="en-US"/>
              <a:t>The SPICA infrared space observatory - P. Roelfsema - Ithaca/June/2017</a:t>
            </a:r>
            <a:endParaRPr lang="en-US" dirty="0"/>
          </a:p>
        </p:txBody>
      </p:sp>
      <p:sp>
        <p:nvSpPr>
          <p:cNvPr id="5" name="Slide Number Placeholder 4"/>
          <p:cNvSpPr>
            <a:spLocks noGrp="1"/>
          </p:cNvSpPr>
          <p:nvPr>
            <p:ph type="sldNum" sz="quarter" idx="11"/>
          </p:nvPr>
        </p:nvSpPr>
        <p:spPr/>
        <p:txBody>
          <a:bodyPr/>
          <a:lstStyle/>
          <a:p>
            <a:pPr>
              <a:defRPr/>
            </a:pPr>
            <a:fld id="{6B04ACD0-9CA4-495C-8459-966B8D246C55}" type="slidenum">
              <a:rPr lang="en-US" smtClean="0"/>
              <a:pPr>
                <a:defRPr/>
              </a:pPr>
              <a:t>5</a:t>
            </a:fld>
            <a:endParaRPr lang="en-US"/>
          </a:p>
        </p:txBody>
      </p:sp>
      <p:grpSp>
        <p:nvGrpSpPr>
          <p:cNvPr id="8" name="Group 7"/>
          <p:cNvGrpSpPr/>
          <p:nvPr/>
        </p:nvGrpSpPr>
        <p:grpSpPr>
          <a:xfrm>
            <a:off x="4434348" y="1199317"/>
            <a:ext cx="4561940" cy="3278733"/>
            <a:chOff x="1753810" y="1497021"/>
            <a:chExt cx="6042458" cy="4353520"/>
          </a:xfrm>
        </p:grpSpPr>
        <p:pic>
          <p:nvPicPr>
            <p:cNvPr id="9" name="Picture 8" descr="zodi.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3810" y="1497021"/>
              <a:ext cx="6042458" cy="4353520"/>
            </a:xfrm>
            <a:prstGeom prst="rect">
              <a:avLst/>
            </a:prstGeom>
          </p:spPr>
        </p:pic>
        <p:grpSp>
          <p:nvGrpSpPr>
            <p:cNvPr id="10" name="Group 9"/>
            <p:cNvGrpSpPr/>
            <p:nvPr/>
          </p:nvGrpSpPr>
          <p:grpSpPr>
            <a:xfrm>
              <a:off x="5486400" y="3374571"/>
              <a:ext cx="1731431" cy="1781629"/>
              <a:chOff x="5486400" y="3374571"/>
              <a:chExt cx="1731431" cy="1781629"/>
            </a:xfrm>
          </p:grpSpPr>
          <p:sp>
            <p:nvSpPr>
              <p:cNvPr id="11" name="Rectangle 10"/>
              <p:cNvSpPr/>
              <p:nvPr/>
            </p:nvSpPr>
            <p:spPr bwMode="auto">
              <a:xfrm>
                <a:off x="5769429" y="3374571"/>
                <a:ext cx="1306285" cy="35076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cxnSp>
            <p:nvCxnSpPr>
              <p:cNvPr id="12" name="Straight Connector 11"/>
              <p:cNvCxnSpPr/>
              <p:nvPr/>
            </p:nvCxnSpPr>
            <p:spPr bwMode="auto">
              <a:xfrm>
                <a:off x="5702300" y="4508500"/>
                <a:ext cx="336550" cy="247650"/>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a:off x="5816600" y="4419600"/>
                <a:ext cx="336550" cy="247650"/>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5899150" y="4400550"/>
                <a:ext cx="266700" cy="152400"/>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a:off x="5918200" y="4254500"/>
                <a:ext cx="374650" cy="203200"/>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16" name="Rectangle 15"/>
              <p:cNvSpPr/>
              <p:nvPr/>
            </p:nvSpPr>
            <p:spPr bwMode="auto">
              <a:xfrm rot="16200000">
                <a:off x="5518150" y="4737100"/>
                <a:ext cx="469900" cy="304800"/>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17" name="Rectangle 16"/>
              <p:cNvSpPr/>
              <p:nvPr/>
            </p:nvSpPr>
            <p:spPr bwMode="auto">
              <a:xfrm rot="19133534">
                <a:off x="5887313" y="3611206"/>
                <a:ext cx="1255306" cy="476250"/>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cxnSp>
            <p:nvCxnSpPr>
              <p:cNvPr id="18" name="Straight Connector 17"/>
              <p:cNvCxnSpPr/>
              <p:nvPr/>
            </p:nvCxnSpPr>
            <p:spPr bwMode="auto">
              <a:xfrm flipH="1">
                <a:off x="6849531" y="3678767"/>
                <a:ext cx="368300" cy="139700"/>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flipH="1" flipV="1">
                <a:off x="5880100" y="4432300"/>
                <a:ext cx="279401" cy="184151"/>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flipH="1" flipV="1">
                <a:off x="5486400" y="5156200"/>
                <a:ext cx="279401"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grpSp>
      </p:grpSp>
      <p:pic>
        <p:nvPicPr>
          <p:cNvPr id="21" name="Picture 20" descr="zodi.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6316" y="1194259"/>
            <a:ext cx="4564539" cy="3288697"/>
          </a:xfrm>
          <a:prstGeom prst="rect">
            <a:avLst/>
          </a:prstGeom>
        </p:spPr>
      </p:pic>
      <p:sp>
        <p:nvSpPr>
          <p:cNvPr id="22" name="Rectangle 21"/>
          <p:cNvSpPr/>
          <p:nvPr/>
        </p:nvSpPr>
        <p:spPr bwMode="auto">
          <a:xfrm>
            <a:off x="7568794" y="2644110"/>
            <a:ext cx="851755" cy="198329"/>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accent3">
                  <a:lumMod val="60000"/>
                  <a:lumOff val="40000"/>
                </a:schemeClr>
              </a:solidFill>
              <a:effectLst/>
              <a:latin typeface="Verdana" pitchFamily="34" charset="0"/>
            </a:endParaRPr>
          </a:p>
        </p:txBody>
      </p:sp>
      <p:sp>
        <p:nvSpPr>
          <p:cNvPr id="23" name="Rectangle 22"/>
          <p:cNvSpPr/>
          <p:nvPr/>
        </p:nvSpPr>
        <p:spPr bwMode="auto">
          <a:xfrm>
            <a:off x="7549618" y="2637013"/>
            <a:ext cx="714812" cy="24587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1600" i="0" u="none" strike="noStrike" cap="none" normalizeH="0" baseline="0" dirty="0">
                <a:ln>
                  <a:noFill/>
                </a:ln>
                <a:solidFill>
                  <a:srgbClr val="FF0000"/>
                </a:solidFill>
                <a:effectLst/>
                <a:latin typeface="Verdana" pitchFamily="34" charset="0"/>
              </a:rPr>
              <a:t>&lt;</a:t>
            </a:r>
            <a:r>
              <a:rPr kumimoji="0" lang="en-US" sz="1400" i="0" u="none" strike="noStrike" cap="none" normalizeH="0" baseline="0" dirty="0">
                <a:ln>
                  <a:noFill/>
                </a:ln>
                <a:solidFill>
                  <a:srgbClr val="FF0000"/>
                </a:solidFill>
                <a:effectLst/>
                <a:latin typeface="Verdana" pitchFamily="34" charset="0"/>
              </a:rPr>
              <a:t>8K</a:t>
            </a:r>
            <a:endParaRPr kumimoji="0" lang="en-US" sz="1600" i="0" u="none" strike="noStrike" cap="none" normalizeH="0" baseline="0" dirty="0">
              <a:ln>
                <a:noFill/>
              </a:ln>
              <a:solidFill>
                <a:srgbClr val="FF0000"/>
              </a:solidFill>
              <a:effectLst/>
              <a:latin typeface="Verdana" pitchFamily="34" charset="0"/>
            </a:endParaRPr>
          </a:p>
        </p:txBody>
      </p:sp>
      <p:sp>
        <p:nvSpPr>
          <p:cNvPr id="24" name="Rectangle 23"/>
          <p:cNvSpPr/>
          <p:nvPr/>
        </p:nvSpPr>
        <p:spPr bwMode="auto">
          <a:xfrm>
            <a:off x="5618847" y="1356819"/>
            <a:ext cx="1969160" cy="2632360"/>
          </a:xfrm>
          <a:prstGeom prst="rect">
            <a:avLst/>
          </a:prstGeom>
          <a:solidFill>
            <a:srgbClr val="92D050">
              <a:alpha val="32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Verdana" pitchFamily="34" charset="0"/>
            </a:endParaRPr>
          </a:p>
        </p:txBody>
      </p:sp>
      <p:sp>
        <p:nvSpPr>
          <p:cNvPr id="25" name="TextBox 24"/>
          <p:cNvSpPr txBox="1"/>
          <p:nvPr/>
        </p:nvSpPr>
        <p:spPr>
          <a:xfrm>
            <a:off x="5580458" y="3600379"/>
            <a:ext cx="1969160" cy="338554"/>
          </a:xfrm>
          <a:prstGeom prst="rect">
            <a:avLst/>
          </a:prstGeom>
          <a:noFill/>
        </p:spPr>
        <p:txBody>
          <a:bodyPr wrap="square" rtlCol="0">
            <a:spAutoFit/>
          </a:bodyPr>
          <a:lstStyle/>
          <a:p>
            <a:pPr algn="ctr"/>
            <a:r>
              <a:rPr lang="en-GB" sz="1600" dirty="0">
                <a:solidFill>
                  <a:schemeClr val="accent3">
                    <a:lumMod val="75000"/>
                  </a:schemeClr>
                </a:solidFill>
              </a:rPr>
              <a:t>SPICA</a:t>
            </a:r>
          </a:p>
        </p:txBody>
      </p:sp>
      <p:cxnSp>
        <p:nvCxnSpPr>
          <p:cNvPr id="26" name="Straight Arrow Connector 25"/>
          <p:cNvCxnSpPr/>
          <p:nvPr/>
        </p:nvCxnSpPr>
        <p:spPr bwMode="auto">
          <a:xfrm>
            <a:off x="7262214" y="1485351"/>
            <a:ext cx="22740" cy="1780853"/>
          </a:xfrm>
          <a:prstGeom prst="straightConnector1">
            <a:avLst/>
          </a:prstGeom>
          <a:solidFill>
            <a:schemeClr val="accent1"/>
          </a:solidFill>
          <a:ln w="25400" cap="flat" cmpd="sng" algn="ctr">
            <a:solidFill>
              <a:schemeClr val="accent3">
                <a:lumMod val="75000"/>
              </a:schemeClr>
            </a:solidFill>
            <a:prstDash val="solid"/>
            <a:round/>
            <a:headEnd type="oval" w="lg" len="med"/>
            <a:tailEnd type="arrow" w="lg" len="med"/>
          </a:ln>
          <a:effectLst/>
        </p:spPr>
      </p:cxnSp>
      <p:sp>
        <p:nvSpPr>
          <p:cNvPr id="27" name="TextBox 26"/>
          <p:cNvSpPr txBox="1"/>
          <p:nvPr/>
        </p:nvSpPr>
        <p:spPr>
          <a:xfrm>
            <a:off x="7252382" y="2160333"/>
            <a:ext cx="1494769" cy="430887"/>
          </a:xfrm>
          <a:prstGeom prst="rect">
            <a:avLst/>
          </a:prstGeom>
          <a:noFill/>
        </p:spPr>
        <p:txBody>
          <a:bodyPr wrap="square" rtlCol="0">
            <a:spAutoFit/>
          </a:bodyPr>
          <a:lstStyle/>
          <a:p>
            <a:r>
              <a:rPr lang="en-GB" sz="1100" i="1" dirty="0">
                <a:solidFill>
                  <a:schemeClr val="accent3">
                    <a:lumMod val="75000"/>
                  </a:schemeClr>
                </a:solidFill>
              </a:rPr>
              <a:t>10</a:t>
            </a:r>
            <a:r>
              <a:rPr lang="en-GB" sz="1100" i="1" baseline="30000" dirty="0">
                <a:solidFill>
                  <a:schemeClr val="accent3">
                    <a:lumMod val="75000"/>
                  </a:schemeClr>
                </a:solidFill>
              </a:rPr>
              <a:t>6</a:t>
            </a:r>
            <a:r>
              <a:rPr lang="en-GB" sz="1100" i="1" dirty="0">
                <a:solidFill>
                  <a:schemeClr val="accent3">
                    <a:lumMod val="75000"/>
                  </a:schemeClr>
                </a:solidFill>
              </a:rPr>
              <a:t> reduction in</a:t>
            </a:r>
          </a:p>
          <a:p>
            <a:pPr algn="r"/>
            <a:r>
              <a:rPr lang="en-GB" sz="1100" i="1" dirty="0">
                <a:solidFill>
                  <a:schemeClr val="accent3">
                    <a:lumMod val="75000"/>
                  </a:schemeClr>
                </a:solidFill>
              </a:rPr>
              <a:t>        background!</a:t>
            </a:r>
          </a:p>
        </p:txBody>
      </p:sp>
      <p:cxnSp>
        <p:nvCxnSpPr>
          <p:cNvPr id="28" name="Straight Connector 27"/>
          <p:cNvCxnSpPr/>
          <p:nvPr/>
        </p:nvCxnSpPr>
        <p:spPr bwMode="auto">
          <a:xfrm>
            <a:off x="5604672" y="3930417"/>
            <a:ext cx="1969160" cy="0"/>
          </a:xfrm>
          <a:prstGeom prst="line">
            <a:avLst/>
          </a:prstGeom>
          <a:solidFill>
            <a:schemeClr val="accent1"/>
          </a:solidFill>
          <a:ln w="12700" cap="flat" cmpd="sng" algn="ctr">
            <a:solidFill>
              <a:schemeClr val="accent3">
                <a:lumMod val="75000"/>
              </a:schemeClr>
            </a:solidFill>
            <a:prstDash val="solid"/>
            <a:round/>
            <a:headEnd type="diamond" w="lg" len="sm"/>
            <a:tailEnd type="diamond" w="lg" len="sm"/>
          </a:ln>
          <a:effectLst/>
        </p:spPr>
      </p:cxnSp>
      <p:sp>
        <p:nvSpPr>
          <p:cNvPr id="34" name="Rectangle 33"/>
          <p:cNvSpPr/>
          <p:nvPr/>
        </p:nvSpPr>
        <p:spPr bwMode="auto">
          <a:xfrm>
            <a:off x="7590675" y="1356819"/>
            <a:ext cx="270562" cy="2632360"/>
          </a:xfrm>
          <a:prstGeom prst="rect">
            <a:avLst/>
          </a:prstGeom>
          <a:solidFill>
            <a:srgbClr val="92D050">
              <a:alpha val="12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Verdana" pitchFamily="34" charset="0"/>
            </a:endParaRPr>
          </a:p>
        </p:txBody>
      </p:sp>
      <p:cxnSp>
        <p:nvCxnSpPr>
          <p:cNvPr id="35" name="Straight Connector 34"/>
          <p:cNvCxnSpPr/>
          <p:nvPr/>
        </p:nvCxnSpPr>
        <p:spPr bwMode="auto">
          <a:xfrm flipV="1">
            <a:off x="7578383" y="3930417"/>
            <a:ext cx="262455" cy="798"/>
          </a:xfrm>
          <a:prstGeom prst="line">
            <a:avLst/>
          </a:prstGeom>
          <a:solidFill>
            <a:schemeClr val="accent1"/>
          </a:solidFill>
          <a:ln w="6350" cap="flat" cmpd="sng" algn="ctr">
            <a:solidFill>
              <a:schemeClr val="accent3">
                <a:lumMod val="75000"/>
              </a:schemeClr>
            </a:solidFill>
            <a:prstDash val="dash"/>
            <a:round/>
            <a:headEnd type="none" w="lg" len="sm"/>
            <a:tailEnd type="diamond" w="sm" len="sm"/>
          </a:ln>
          <a:effectLst/>
        </p:spPr>
      </p:cxnSp>
    </p:spTree>
    <p:extLst>
      <p:ext uri="{BB962C8B-B14F-4D97-AF65-F5344CB8AC3E}">
        <p14:creationId xmlns:p14="http://schemas.microsoft.com/office/powerpoint/2010/main" val="229977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55" presetClass="entr" presetSubtype="0"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up)">
                                      <p:cBhvr>
                                        <p:cTn id="20" dur="1000"/>
                                        <p:tgtEl>
                                          <p:spTgt spid="24"/>
                                        </p:tgtEl>
                                      </p:cBhvr>
                                    </p:animEffect>
                                  </p:childTnLst>
                                </p:cTn>
                              </p:par>
                            </p:childTnLst>
                          </p:cTn>
                        </p:par>
                        <p:par>
                          <p:cTn id="21" fill="hold">
                            <p:stCondLst>
                              <p:cond delay="2500"/>
                            </p:stCondLst>
                            <p:childTnLst>
                              <p:par>
                                <p:cTn id="22" presetID="22" presetClass="entr" presetSubtype="1"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up)">
                                      <p:cBhvr>
                                        <p:cTn id="24" dur="500"/>
                                        <p:tgtEl>
                                          <p:spTgt spid="26"/>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left)">
                                      <p:cBhvr>
                                        <p:cTn id="32" dur="1000"/>
                                        <p:tgtEl>
                                          <p:spTgt spid="34"/>
                                        </p:tgtEl>
                                      </p:cBhvr>
                                    </p:animEffect>
                                  </p:childTnLst>
                                </p:cTn>
                              </p:par>
                              <p:par>
                                <p:cTn id="33" presetID="22" presetClass="entr" presetSubtype="8"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left)">
                                      <p:cBhvr>
                                        <p:cTn id="35"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5" grpId="0"/>
      <p:bldP spid="27" grpId="0"/>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746827"/>
            <a:ext cx="9144000" cy="1362075"/>
          </a:xfrm>
        </p:spPr>
        <p:txBody>
          <a:bodyPr/>
          <a:lstStyle/>
          <a:p>
            <a:pPr algn="ctr"/>
            <a:r>
              <a:rPr lang="en-GB" sz="3200" cap="none" dirty="0"/>
              <a:t>SPICA’s science</a:t>
            </a:r>
            <a:br>
              <a:rPr lang="en-GB" sz="3200" cap="none" dirty="0"/>
            </a:br>
            <a:r>
              <a:rPr lang="en-GB" sz="2400" i="1" cap="none" dirty="0">
                <a:solidFill>
                  <a:schemeClr val="accent6"/>
                </a:solidFill>
              </a:rPr>
              <a:t>M5; unveiling dusty matter in the universe</a:t>
            </a:r>
            <a:endParaRPr lang="en-GB" sz="2000" b="0" i="1" cap="none" dirty="0">
              <a:solidFill>
                <a:schemeClr val="accent6"/>
              </a:solidFill>
            </a:endParaRPr>
          </a:p>
        </p:txBody>
      </p:sp>
      <p:sp>
        <p:nvSpPr>
          <p:cNvPr id="2" name="Footer Placeholder 1"/>
          <p:cNvSpPr>
            <a:spLocks noGrp="1"/>
          </p:cNvSpPr>
          <p:nvPr>
            <p:ph type="ftr" sz="quarter" idx="10"/>
          </p:nvPr>
        </p:nvSpPr>
        <p:spPr/>
        <p:txBody>
          <a:bodyPr/>
          <a:lstStyle/>
          <a:p>
            <a:pPr>
              <a:defRPr/>
            </a:pPr>
            <a:r>
              <a:rPr lang="en-US"/>
              <a:t>The SPICA infrared space observatory - P. Roelfsema - Ithaca/June/2017</a:t>
            </a:r>
          </a:p>
        </p:txBody>
      </p:sp>
      <p:sp>
        <p:nvSpPr>
          <p:cNvPr id="5" name="Slide Number Placeholder 4"/>
          <p:cNvSpPr>
            <a:spLocks noGrp="1"/>
          </p:cNvSpPr>
          <p:nvPr>
            <p:ph type="sldNum" sz="quarter" idx="11"/>
          </p:nvPr>
        </p:nvSpPr>
        <p:spPr/>
        <p:txBody>
          <a:bodyPr/>
          <a:lstStyle/>
          <a:p>
            <a:pPr>
              <a:defRPr/>
            </a:pPr>
            <a:fld id="{6B04ACD0-9CA4-495C-8459-966B8D246C55}" type="slidenum">
              <a:rPr lang="en-US" smtClean="0"/>
              <a:pPr>
                <a:defRPr/>
              </a:pPr>
              <a:t>6</a:t>
            </a:fld>
            <a:endParaRPr lang="en-US"/>
          </a:p>
        </p:txBody>
      </p:sp>
      <p:pic>
        <p:nvPicPr>
          <p:cNvPr id="18" name="Picture 2" descr="future_planets_5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0480" y="4890205"/>
            <a:ext cx="1385733" cy="10393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SPICA_3Dconfig.png"/>
          <p:cNvPicPr>
            <a:picLocks noChangeAspect="1"/>
          </p:cNvPicPr>
          <p:nvPr/>
        </p:nvPicPr>
        <p:blipFill>
          <a:blip r:embed="rId4" cstate="print">
            <a:extLst>
              <a:ext uri="{BEBA8EAE-BF5A-486C-A8C5-ECC9F3942E4B}">
                <a14:imgProps xmlns:a14="http://schemas.microsoft.com/office/drawing/2010/main">
                  <a14:imgLayer r:embed="rId5">
                    <a14:imgEffect>
                      <a14:backgroundRemoval t="963" b="100000" l="3210" r="98490">
                        <a14:foregroundMark x1="17590" y1="86471" x2="17590" y2="86471"/>
                        <a14:foregroundMark x1="82977" y1="91016" x2="82977" y2="91016"/>
                        <a14:foregroundMark x1="22435" y1="27567" x2="22435" y2="27567"/>
                      </a14:backgroundRemoval>
                    </a14:imgEffect>
                  </a14:imgLayer>
                </a14:imgProps>
              </a:ext>
              <a:ext uri="{28A0092B-C50C-407E-A947-70E740481C1C}">
                <a14:useLocalDpi xmlns:a14="http://schemas.microsoft.com/office/drawing/2010/main" val="0"/>
              </a:ext>
            </a:extLst>
          </a:blip>
          <a:stretch>
            <a:fillRect/>
          </a:stretch>
        </p:blipFill>
        <p:spPr>
          <a:xfrm>
            <a:off x="7800231" y="4422349"/>
            <a:ext cx="1343770" cy="1581404"/>
          </a:xfrm>
          <a:prstGeom prst="rect">
            <a:avLst/>
          </a:prstGeom>
        </p:spPr>
      </p:pic>
      <p:pic>
        <p:nvPicPr>
          <p:cNvPr id="21" name="図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3575" y="4871636"/>
            <a:ext cx="1282876" cy="1023631"/>
          </a:xfrm>
          <a:prstGeom prst="rect">
            <a:avLst/>
          </a:prstGeom>
        </p:spPr>
      </p:pic>
      <p:pic>
        <p:nvPicPr>
          <p:cNvPr id="13" name="Picture 10"/>
          <p:cNvPicPr>
            <a:picLocks noChangeAspect="1" noChangeArrowheads="1"/>
          </p:cNvPicPr>
          <p:nvPr/>
        </p:nvPicPr>
        <p:blipFill>
          <a:blip r:embed="rId7">
            <a:clrChange>
              <a:clrFrom>
                <a:srgbClr val="000000"/>
              </a:clrFrom>
              <a:clrTo>
                <a:srgbClr val="000000">
                  <a:alpha val="0"/>
                </a:srgbClr>
              </a:clrTo>
            </a:clrChange>
          </a:blip>
          <a:srcRect/>
          <a:stretch>
            <a:fillRect/>
          </a:stretch>
        </p:blipFill>
        <p:spPr bwMode="auto">
          <a:xfrm rot="16200000">
            <a:off x="5198802" y="4877028"/>
            <a:ext cx="1439028" cy="1012846"/>
          </a:xfrm>
          <a:prstGeom prst="rect">
            <a:avLst/>
          </a:prstGeom>
          <a:noFill/>
        </p:spPr>
      </p:pic>
      <p:grpSp>
        <p:nvGrpSpPr>
          <p:cNvPr id="3" name="Group 2"/>
          <p:cNvGrpSpPr>
            <a:grpSpLocks noChangeAspect="1"/>
          </p:cNvGrpSpPr>
          <p:nvPr/>
        </p:nvGrpSpPr>
        <p:grpSpPr>
          <a:xfrm>
            <a:off x="4368523" y="4802778"/>
            <a:ext cx="1108536" cy="1161346"/>
            <a:chOff x="3092450" y="1878965"/>
            <a:chExt cx="2959100" cy="3100070"/>
          </a:xfrm>
        </p:grpSpPr>
        <p:pic>
          <p:nvPicPr>
            <p:cNvPr id="15" name="Image 3" descr="Macintosh HD:Users:pandre:Downloads:Taurus_Planck_Herschel.pdf"/>
            <p:cNvPicPr/>
            <p:nvPr/>
          </p:nvPicPr>
          <p:blipFill rotWithShape="1">
            <a:blip r:embed="rId8" cstate="print">
              <a:extLst>
                <a:ext uri="{28A0092B-C50C-407E-A947-70E740481C1C}">
                  <a14:useLocalDpi xmlns:a14="http://schemas.microsoft.com/office/drawing/2010/main"/>
                </a:ext>
              </a:extLst>
            </a:blip>
            <a:srcRect l="55340" t="7573" b="47804"/>
            <a:stretch/>
          </p:blipFill>
          <p:spPr bwMode="auto">
            <a:xfrm>
              <a:off x="3092450" y="1878965"/>
              <a:ext cx="2959100" cy="1620520"/>
            </a:xfrm>
            <a:prstGeom prst="rect">
              <a:avLst/>
            </a:prstGeom>
            <a:noFill/>
            <a:ln>
              <a:noFill/>
            </a:ln>
          </p:spPr>
        </p:pic>
        <p:pic>
          <p:nvPicPr>
            <p:cNvPr id="16" name="Image 3" descr="Macintosh HD:Users:pandre:Downloads:Taurus_Planck_Herschel.pdf"/>
            <p:cNvPicPr/>
            <p:nvPr/>
          </p:nvPicPr>
          <p:blipFill rotWithShape="1">
            <a:blip r:embed="rId8" cstate="print">
              <a:extLst>
                <a:ext uri="{28A0092B-C50C-407E-A947-70E740481C1C}">
                  <a14:useLocalDpi xmlns:a14="http://schemas.microsoft.com/office/drawing/2010/main"/>
                </a:ext>
              </a:extLst>
            </a:blip>
            <a:srcRect l="65996" t="52205" r="1" b="7309"/>
            <a:stretch/>
          </p:blipFill>
          <p:spPr bwMode="auto">
            <a:xfrm>
              <a:off x="3799840" y="3509010"/>
              <a:ext cx="2251710" cy="1470025"/>
            </a:xfrm>
            <a:prstGeom prst="rect">
              <a:avLst/>
            </a:prstGeom>
            <a:noFill/>
            <a:ln>
              <a:noFill/>
            </a:ln>
            <a:extLst>
              <a:ext uri="{53640926-AAD7-44D8-BBD7-CCE9431645EC}">
                <a14:shadowObscured xmlns:a14="http://schemas.microsoft.com/office/drawing/2010/main"/>
              </a:ext>
            </a:extLst>
          </p:spPr>
        </p:pic>
      </p:grpSp>
      <p:grpSp>
        <p:nvGrpSpPr>
          <p:cNvPr id="23" name="Group 22"/>
          <p:cNvGrpSpPr>
            <a:grpSpLocks noChangeAspect="1"/>
          </p:cNvGrpSpPr>
          <p:nvPr/>
        </p:nvGrpSpPr>
        <p:grpSpPr>
          <a:xfrm>
            <a:off x="1192694" y="4704568"/>
            <a:ext cx="1522487" cy="1355543"/>
            <a:chOff x="4852430" y="1071329"/>
            <a:chExt cx="3805517" cy="3146612"/>
          </a:xfrm>
        </p:grpSpPr>
        <p:sp>
          <p:nvSpPr>
            <p:cNvPr id="24" name="Rectangle 23"/>
            <p:cNvSpPr/>
            <p:nvPr/>
          </p:nvSpPr>
          <p:spPr bwMode="auto">
            <a:xfrm>
              <a:off x="4852430" y="1071329"/>
              <a:ext cx="3805517" cy="314661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p>
          </p:txBody>
        </p:sp>
        <p:pic>
          <p:nvPicPr>
            <p:cNvPr id="25" name="Picture 24"/>
            <p:cNvPicPr/>
            <p:nvPr/>
          </p:nvPicPr>
          <p:blipFill rotWithShape="1">
            <a:blip r:embed="rId9" cstate="print">
              <a:extLst>
                <a:ext uri="{28A0092B-C50C-407E-A947-70E740481C1C}">
                  <a14:useLocalDpi xmlns:a14="http://schemas.microsoft.com/office/drawing/2010/main" val="0"/>
                </a:ext>
              </a:extLst>
            </a:blip>
            <a:srcRect l="50221" t="4839" b="1587"/>
            <a:stretch/>
          </p:blipFill>
          <p:spPr bwMode="auto">
            <a:xfrm>
              <a:off x="4967748" y="1268254"/>
              <a:ext cx="3663305" cy="2725867"/>
            </a:xfrm>
            <a:prstGeom prst="rect">
              <a:avLst/>
            </a:prstGeom>
            <a:noFill/>
            <a:ln>
              <a:noFill/>
            </a:ln>
            <a:effectLst/>
            <a:extLst>
              <a:ext uri="{53640926-AAD7-44D8-BBD7-CCE9431645EC}">
                <a14:shadowObscured xmlns:a14="http://schemas.microsoft.com/office/drawing/2010/main"/>
              </a:ext>
              <a:ext uri="{FAA26D3D-D897-4be2-8F04-BA451C77F1D7}">
                <ma14:placeholderFlag xmlns="" xmlns:ma14="http://schemas.microsoft.com/office/mac/drawingml/2011/main"/>
              </a:ext>
            </a:extLst>
          </p:spPr>
        </p:pic>
      </p:grpSp>
      <p:pic>
        <p:nvPicPr>
          <p:cNvPr id="26" name="Picture 25" descr="HubbleDeep"/>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a:xfrm>
            <a:off x="265537" y="4840487"/>
            <a:ext cx="927341" cy="10331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34952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1170" y="3887756"/>
            <a:ext cx="2157764" cy="1614393"/>
          </a:xfrm>
          <a:prstGeom prst="rect">
            <a:avLst/>
          </a:prstGeom>
        </p:spPr>
      </p:pic>
      <p:sp>
        <p:nvSpPr>
          <p:cNvPr id="2" name="Title 1"/>
          <p:cNvSpPr>
            <a:spLocks noGrp="1"/>
          </p:cNvSpPr>
          <p:nvPr>
            <p:ph type="title"/>
          </p:nvPr>
        </p:nvSpPr>
        <p:spPr/>
        <p:txBody>
          <a:bodyPr/>
          <a:lstStyle/>
          <a:p>
            <a:r>
              <a:rPr lang="en-US" dirty="0"/>
              <a:t>Science Objectives – mission design drivers</a:t>
            </a:r>
          </a:p>
        </p:txBody>
      </p:sp>
      <p:sp>
        <p:nvSpPr>
          <p:cNvPr id="4" name="Footer Placeholder 3"/>
          <p:cNvSpPr>
            <a:spLocks noGrp="1"/>
          </p:cNvSpPr>
          <p:nvPr>
            <p:ph type="ftr" sz="quarter" idx="10"/>
          </p:nvPr>
        </p:nvSpPr>
        <p:spPr/>
        <p:txBody>
          <a:bodyPr/>
          <a:lstStyle/>
          <a:p>
            <a:pPr>
              <a:defRPr/>
            </a:pPr>
            <a:r>
              <a:rPr lang="en-US"/>
              <a:t>The SPICA infrared space observatory - P. Roelfsema - Ithaca/June/2017</a:t>
            </a:r>
            <a:endParaRPr lang="en-US" dirty="0"/>
          </a:p>
        </p:txBody>
      </p:sp>
      <p:sp>
        <p:nvSpPr>
          <p:cNvPr id="5" name="Slide Number Placeholder 4"/>
          <p:cNvSpPr>
            <a:spLocks noGrp="1"/>
          </p:cNvSpPr>
          <p:nvPr>
            <p:ph type="sldNum" sz="quarter" idx="11"/>
          </p:nvPr>
        </p:nvSpPr>
        <p:spPr/>
        <p:txBody>
          <a:bodyPr/>
          <a:lstStyle/>
          <a:p>
            <a:pPr>
              <a:defRPr/>
            </a:pPr>
            <a:fld id="{6B04ACD0-9CA4-495C-8459-966B8D246C55}" type="slidenum">
              <a:rPr lang="en-US" smtClean="0"/>
              <a:pPr>
                <a:defRPr/>
              </a:pPr>
              <a:t>7</a:t>
            </a:fld>
            <a:endParaRPr lang="en-US"/>
          </a:p>
        </p:txBody>
      </p:sp>
      <p:pic>
        <p:nvPicPr>
          <p:cNvPr id="6" name="Picture 5"/>
          <p:cNvPicPr>
            <a:picLocks noChangeAspect="1"/>
          </p:cNvPicPr>
          <p:nvPr/>
        </p:nvPicPr>
        <p:blipFill>
          <a:blip r:embed="rId3"/>
          <a:stretch>
            <a:fillRect/>
          </a:stretch>
        </p:blipFill>
        <p:spPr>
          <a:xfrm>
            <a:off x="6347796" y="819892"/>
            <a:ext cx="2661138" cy="1993460"/>
          </a:xfrm>
          <a:prstGeom prst="rect">
            <a:avLst/>
          </a:prstGeom>
        </p:spPr>
      </p:pic>
      <p:sp>
        <p:nvSpPr>
          <p:cNvPr id="3" name="Content Placeholder 2"/>
          <p:cNvSpPr>
            <a:spLocks noGrp="1"/>
          </p:cNvSpPr>
          <p:nvPr>
            <p:ph idx="1"/>
          </p:nvPr>
        </p:nvSpPr>
        <p:spPr>
          <a:xfrm>
            <a:off x="179512" y="1124744"/>
            <a:ext cx="7710119" cy="5111774"/>
          </a:xfrm>
        </p:spPr>
        <p:txBody>
          <a:bodyPr>
            <a:normAutofit/>
          </a:bodyPr>
          <a:lstStyle/>
          <a:p>
            <a:r>
              <a:rPr lang="en-US" sz="1800" dirty="0"/>
              <a:t>What processes govern </a:t>
            </a:r>
            <a:r>
              <a:rPr lang="en-US" sz="1800" b="1" dirty="0">
                <a:solidFill>
                  <a:schemeClr val="accent6"/>
                </a:solidFill>
              </a:rPr>
              <a:t>star formation </a:t>
            </a:r>
          </a:p>
          <a:p>
            <a:pPr marL="0" indent="0">
              <a:buNone/>
            </a:pPr>
            <a:r>
              <a:rPr lang="en-US" sz="1800" b="1" dirty="0">
                <a:solidFill>
                  <a:schemeClr val="accent6"/>
                </a:solidFill>
              </a:rPr>
              <a:t>                                         across cosmic time </a:t>
            </a:r>
          </a:p>
          <a:p>
            <a:pPr marL="0" indent="0">
              <a:buNone/>
            </a:pPr>
            <a:r>
              <a:rPr lang="en-US" sz="1800" b="1" dirty="0">
                <a:solidFill>
                  <a:schemeClr val="accent6"/>
                </a:solidFill>
              </a:rPr>
              <a:t>       </a:t>
            </a:r>
            <a:r>
              <a:rPr lang="en-US" sz="1800" dirty="0"/>
              <a:t>- what starts it, controls it, and stops it?</a:t>
            </a:r>
          </a:p>
          <a:p>
            <a:pPr lvl="1"/>
            <a:r>
              <a:rPr lang="en-US" sz="1600" dirty="0"/>
              <a:t>What are the major physical processes in the most </a:t>
            </a:r>
          </a:p>
          <a:p>
            <a:pPr marL="457200" lvl="1" indent="0">
              <a:buNone/>
            </a:pPr>
            <a:r>
              <a:rPr lang="en-US" sz="1600" dirty="0"/>
              <a:t>    obscured regions of the universe?</a:t>
            </a:r>
          </a:p>
          <a:p>
            <a:pPr lvl="1"/>
            <a:r>
              <a:rPr lang="en-US" sz="1600" dirty="0"/>
              <a:t>How is this related to the enrichment </a:t>
            </a:r>
          </a:p>
          <a:p>
            <a:pPr marL="457200" lvl="1" indent="0">
              <a:buNone/>
            </a:pPr>
            <a:r>
              <a:rPr lang="en-US" sz="1600" dirty="0"/>
              <a:t>    of the universe with metals</a:t>
            </a:r>
            <a:endParaRPr lang="en-US" sz="800" dirty="0"/>
          </a:p>
          <a:p>
            <a:endParaRPr lang="en-US" sz="1000" dirty="0"/>
          </a:p>
          <a:p>
            <a:r>
              <a:rPr lang="en-US" sz="1800" dirty="0"/>
              <a:t>What is the </a:t>
            </a:r>
            <a:r>
              <a:rPr lang="en-US" sz="1800" b="1" dirty="0">
                <a:solidFill>
                  <a:schemeClr val="accent6"/>
                </a:solidFill>
              </a:rPr>
              <a:t>origin</a:t>
            </a:r>
            <a:r>
              <a:rPr lang="en-US" sz="1800" dirty="0"/>
              <a:t> and composition of </a:t>
            </a:r>
            <a:r>
              <a:rPr lang="en-US" sz="1800" b="1" dirty="0">
                <a:solidFill>
                  <a:schemeClr val="accent6"/>
                </a:solidFill>
              </a:rPr>
              <a:t>the first dust</a:t>
            </a:r>
            <a:r>
              <a:rPr lang="en-US" sz="1800" dirty="0"/>
              <a:t>,</a:t>
            </a:r>
          </a:p>
          <a:p>
            <a:pPr marL="0" indent="0">
              <a:buNone/>
            </a:pPr>
            <a:r>
              <a:rPr lang="en-US" sz="1800" dirty="0"/>
              <a:t>    how does this relate to present day dust processing?</a:t>
            </a:r>
            <a:endParaRPr lang="en-US" sz="800" dirty="0"/>
          </a:p>
          <a:p>
            <a:endParaRPr lang="en-US" sz="1000" dirty="0"/>
          </a:p>
          <a:p>
            <a:r>
              <a:rPr lang="en-US" sz="1800" dirty="0"/>
              <a:t>What is the thermal and chemical </a:t>
            </a:r>
            <a:r>
              <a:rPr lang="en-US" sz="1800" b="1" dirty="0">
                <a:solidFill>
                  <a:schemeClr val="accent6"/>
                </a:solidFill>
              </a:rPr>
              <a:t>history</a:t>
            </a:r>
            <a:r>
              <a:rPr lang="en-US" sz="1800" dirty="0"/>
              <a:t> of </a:t>
            </a:r>
          </a:p>
          <a:p>
            <a:pPr marL="0" indent="0">
              <a:buNone/>
            </a:pPr>
            <a:r>
              <a:rPr lang="en-US" sz="1800" dirty="0"/>
              <a:t>    the </a:t>
            </a:r>
            <a:r>
              <a:rPr lang="en-US" sz="1800" b="1" dirty="0">
                <a:solidFill>
                  <a:schemeClr val="accent6"/>
                </a:solidFill>
              </a:rPr>
              <a:t>building blocks of planets</a:t>
            </a:r>
            <a:r>
              <a:rPr lang="en-US" sz="1800" dirty="0"/>
              <a:t>?</a:t>
            </a:r>
          </a:p>
          <a:p>
            <a:pPr marL="0" indent="0">
              <a:buNone/>
            </a:pPr>
            <a:endParaRPr lang="en-US" sz="1000" dirty="0"/>
          </a:p>
          <a:p>
            <a:r>
              <a:rPr lang="en-US" sz="1800" dirty="0"/>
              <a:t>What is the role of magnetic fields </a:t>
            </a:r>
          </a:p>
          <a:p>
            <a:pPr marL="0" indent="0">
              <a:buNone/>
            </a:pPr>
            <a:r>
              <a:rPr lang="en-US" sz="1800" dirty="0"/>
              <a:t>                                          in dust filaments?</a:t>
            </a:r>
          </a:p>
          <a:p>
            <a:pPr marL="0" indent="0">
              <a:buNone/>
            </a:pPr>
            <a:endParaRPr lang="en-US" sz="1800" dirty="0"/>
          </a:p>
          <a:p>
            <a:pPr marL="0" indent="0" algn="r">
              <a:buNone/>
            </a:pPr>
            <a:endParaRPr lang="en-US" sz="1800" dirty="0"/>
          </a:p>
          <a:p>
            <a:pPr marL="0" indent="0" algn="r">
              <a:buNone/>
            </a:pPr>
            <a:endParaRPr lang="en-US" sz="1200" i="1" dirty="0"/>
          </a:p>
        </p:txBody>
      </p:sp>
      <p:pic>
        <p:nvPicPr>
          <p:cNvPr id="8" name="Picture 7"/>
          <p:cNvPicPr>
            <a:picLocks noChangeAspect="1"/>
          </p:cNvPicPr>
          <p:nvPr/>
        </p:nvPicPr>
        <p:blipFill>
          <a:blip r:embed="rId4"/>
          <a:stretch>
            <a:fillRect/>
          </a:stretch>
        </p:blipFill>
        <p:spPr>
          <a:xfrm>
            <a:off x="7200900" y="2897697"/>
            <a:ext cx="1763713" cy="939713"/>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b="49724"/>
          <a:stretch/>
        </p:blipFill>
        <p:spPr>
          <a:xfrm>
            <a:off x="6169167" y="5469537"/>
            <a:ext cx="1872557" cy="1018887"/>
          </a:xfrm>
          <a:prstGeom prst="rect">
            <a:avLst/>
          </a:prstGeom>
        </p:spPr>
      </p:pic>
    </p:spTree>
    <p:extLst>
      <p:ext uri="{BB962C8B-B14F-4D97-AF65-F5344CB8AC3E}">
        <p14:creationId xmlns:p14="http://schemas.microsoft.com/office/powerpoint/2010/main" val="4243621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Evolution of IR-luminous galaxies</a:t>
            </a:r>
            <a:endParaRPr lang="nl-NL" dirty="0"/>
          </a:p>
        </p:txBody>
      </p:sp>
      <p:sp>
        <p:nvSpPr>
          <p:cNvPr id="5" name="Footer Placeholder 4"/>
          <p:cNvSpPr>
            <a:spLocks noGrp="1"/>
          </p:cNvSpPr>
          <p:nvPr>
            <p:ph type="ftr" sz="quarter" idx="10"/>
          </p:nvPr>
        </p:nvSpPr>
        <p:spPr/>
        <p:txBody>
          <a:bodyPr/>
          <a:lstStyle/>
          <a:p>
            <a:pPr>
              <a:defRPr/>
            </a:pPr>
            <a:r>
              <a:rPr lang="en-US"/>
              <a:t>The SPICA infrared space observatory - P. Roelfsema - Ithaca/June/2017</a:t>
            </a:r>
          </a:p>
        </p:txBody>
      </p:sp>
      <p:sp>
        <p:nvSpPr>
          <p:cNvPr id="6" name="Slide Number Placeholder 5"/>
          <p:cNvSpPr>
            <a:spLocks noGrp="1"/>
          </p:cNvSpPr>
          <p:nvPr>
            <p:ph type="sldNum" sz="quarter" idx="11"/>
          </p:nvPr>
        </p:nvSpPr>
        <p:spPr/>
        <p:txBody>
          <a:bodyPr/>
          <a:lstStyle/>
          <a:p>
            <a:pPr>
              <a:defRPr/>
            </a:pPr>
            <a:fld id="{F49EBBAB-F877-470F-8A51-17C6C29B3BC4}" type="slidenum">
              <a:rPr lang="en-US" smtClean="0"/>
              <a:pPr>
                <a:defRPr/>
              </a:pPr>
              <a:t>8</a:t>
            </a:fld>
            <a:endParaRPr lang="en-US"/>
          </a:p>
        </p:txBody>
      </p:sp>
      <p:grpSp>
        <p:nvGrpSpPr>
          <p:cNvPr id="3" name="Group 2"/>
          <p:cNvGrpSpPr>
            <a:grpSpLocks noChangeAspect="1"/>
          </p:cNvGrpSpPr>
          <p:nvPr/>
        </p:nvGrpSpPr>
        <p:grpSpPr>
          <a:xfrm>
            <a:off x="4249196" y="3111356"/>
            <a:ext cx="4688712" cy="2329386"/>
            <a:chOff x="2352647" y="2425506"/>
            <a:chExt cx="6791353" cy="3619649"/>
          </a:xfrm>
        </p:grpSpPr>
        <p:sp>
          <p:nvSpPr>
            <p:cNvPr id="11" name="Rectangle 10"/>
            <p:cNvSpPr/>
            <p:nvPr/>
          </p:nvSpPr>
          <p:spPr bwMode="auto">
            <a:xfrm>
              <a:off x="5275890" y="2631341"/>
              <a:ext cx="858484" cy="851931"/>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Verdana" pitchFamily="34" charset="0"/>
              </a:endParaRPr>
            </a:p>
          </p:txBody>
        </p:sp>
        <p:sp>
          <p:nvSpPr>
            <p:cNvPr id="16" name="Rectangle 15"/>
            <p:cNvSpPr/>
            <p:nvPr/>
          </p:nvSpPr>
          <p:spPr bwMode="auto">
            <a:xfrm>
              <a:off x="6478459" y="2529401"/>
              <a:ext cx="823584" cy="83217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Verdana" pitchFamily="34" charset="0"/>
              </a:endParaRPr>
            </a:p>
          </p:txBody>
        </p:sp>
        <p:sp>
          <p:nvSpPr>
            <p:cNvPr id="17" name="Rectangle 16"/>
            <p:cNvSpPr/>
            <p:nvPr/>
          </p:nvSpPr>
          <p:spPr bwMode="auto">
            <a:xfrm>
              <a:off x="7575047" y="2487782"/>
              <a:ext cx="759807" cy="759325"/>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2" name="Rectangle 1"/>
            <p:cNvSpPr/>
            <p:nvPr/>
          </p:nvSpPr>
          <p:spPr bwMode="auto">
            <a:xfrm>
              <a:off x="3995065" y="2710308"/>
              <a:ext cx="909145" cy="93399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Verdana" pitchFamily="34" charset="0"/>
              </a:endParaRPr>
            </a:p>
          </p:txBody>
        </p:sp>
        <p:pic>
          <p:nvPicPr>
            <p:cNvPr id="13" name="Picture 2" descr="C:\Users\pjotr\Pictures\Astronomy\Seeking_out_starburst_galaxies.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2647" y="2425506"/>
              <a:ext cx="6791353" cy="361964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Content Placeholder 12"/>
          <p:cNvSpPr txBox="1">
            <a:spLocks/>
          </p:cNvSpPr>
          <p:nvPr/>
        </p:nvSpPr>
        <p:spPr bwMode="auto">
          <a:xfrm>
            <a:off x="2744257" y="904512"/>
            <a:ext cx="6239829" cy="2095631"/>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rgbClr val="FFFFCC"/>
              </a:buClr>
              <a:buSzPct val="80000"/>
              <a:buChar char="•"/>
              <a:defRPr sz="2000">
                <a:solidFill>
                  <a:srgbClr val="FFFFCC"/>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rgbClr val="FFFFCC"/>
              </a:buClr>
              <a:buSzPct val="80000"/>
              <a:buChar char="•"/>
              <a:defRPr sz="2000">
                <a:solidFill>
                  <a:srgbClr val="FFFFCC"/>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rgbClr val="FFFFCC"/>
              </a:buClr>
              <a:buSzPct val="80000"/>
              <a:buChar char="•"/>
              <a:defRPr>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SzPct val="80000"/>
              <a:buChar char="•"/>
              <a:defRPr>
                <a:solidFill>
                  <a:schemeClr val="tx1"/>
                </a:solidFill>
                <a:effectLst>
                  <a:outerShdw blurRad="38100" dist="38100" dir="2700000" algn="tl">
                    <a:srgbClr val="000000"/>
                  </a:outerShdw>
                </a:effectLst>
                <a:latin typeface="Tahoma" pitchFamily="34" charset="0"/>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Tahoma" pitchFamily="34" charset="0"/>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Tahoma" pitchFamily="34" charset="0"/>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Tahoma" pitchFamily="34" charset="0"/>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Tahoma" pitchFamily="34" charset="0"/>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Tahoma" pitchFamily="34" charset="0"/>
              </a:defRPr>
            </a:lvl9pPr>
          </a:lstStyle>
          <a:p>
            <a:pPr>
              <a:buClrTx/>
              <a:buFont typeface="Arial" panose="020B0604020202020204" pitchFamily="34" charset="0"/>
              <a:buChar char="•"/>
              <a:defRPr/>
            </a:pPr>
            <a:r>
              <a:rPr lang="en-GB" sz="1800" dirty="0">
                <a:solidFill>
                  <a:schemeClr val="tx1"/>
                </a:solidFill>
                <a:effectLst/>
              </a:rPr>
              <a:t>FAR-IR diagnostic tools with lines/bands</a:t>
            </a:r>
          </a:p>
          <a:p>
            <a:pPr lvl="1">
              <a:buClrTx/>
              <a:buFont typeface="Arial" panose="020B0604020202020204" pitchFamily="34" charset="0"/>
              <a:buChar char="•"/>
              <a:defRPr/>
            </a:pPr>
            <a:r>
              <a:rPr lang="en-GB" sz="1600" dirty="0">
                <a:solidFill>
                  <a:schemeClr val="tx1"/>
                </a:solidFill>
                <a:effectLst/>
              </a:rPr>
              <a:t>Line-ratios/PAHs </a:t>
            </a:r>
          </a:p>
          <a:p>
            <a:pPr marL="457200" lvl="1" indent="0">
              <a:buClrTx/>
              <a:buNone/>
              <a:defRPr/>
            </a:pPr>
            <a:r>
              <a:rPr lang="en-GB" sz="1600" dirty="0">
                <a:solidFill>
                  <a:schemeClr val="tx1"/>
                </a:solidFill>
                <a:effectLst/>
                <a:sym typeface="Wingdings" panose="05000000000000000000" pitchFamily="2" charset="2"/>
              </a:rPr>
              <a:t>	 </a:t>
            </a:r>
            <a:r>
              <a:rPr lang="en-GB" sz="1600" dirty="0">
                <a:solidFill>
                  <a:schemeClr val="accent6"/>
                </a:solidFill>
                <a:effectLst/>
                <a:sym typeface="Wingdings" panose="05000000000000000000" pitchFamily="2" charset="2"/>
              </a:rPr>
              <a:t>physical state </a:t>
            </a:r>
            <a:r>
              <a:rPr lang="en-GB" sz="1600" dirty="0">
                <a:solidFill>
                  <a:schemeClr val="tx1"/>
                </a:solidFill>
                <a:effectLst/>
                <a:sym typeface="Wingdings" panose="05000000000000000000" pitchFamily="2" charset="2"/>
              </a:rPr>
              <a:t>of dust and</a:t>
            </a:r>
            <a:r>
              <a:rPr lang="en-GB" sz="1600" dirty="0">
                <a:solidFill>
                  <a:schemeClr val="tx1"/>
                </a:solidFill>
                <a:effectLst/>
              </a:rPr>
              <a:t> ionised gas</a:t>
            </a:r>
          </a:p>
          <a:p>
            <a:pPr lvl="1">
              <a:buClrTx/>
              <a:buFont typeface="Arial" panose="020B0604020202020204" pitchFamily="34" charset="0"/>
              <a:buChar char="•"/>
              <a:defRPr/>
            </a:pPr>
            <a:r>
              <a:rPr lang="en-GB" sz="1600" dirty="0">
                <a:solidFill>
                  <a:schemeClr val="tx1"/>
                </a:solidFill>
                <a:effectLst/>
              </a:rPr>
              <a:t>Line strengths </a:t>
            </a:r>
            <a:r>
              <a:rPr lang="en-GB" sz="1600" dirty="0">
                <a:solidFill>
                  <a:schemeClr val="tx1"/>
                </a:solidFill>
                <a:effectLst/>
                <a:sym typeface="Wingdings" panose="05000000000000000000" pitchFamily="2" charset="2"/>
              </a:rPr>
              <a:t> </a:t>
            </a:r>
            <a:r>
              <a:rPr lang="en-GB" sz="1600" dirty="0">
                <a:solidFill>
                  <a:schemeClr val="accent6"/>
                </a:solidFill>
                <a:effectLst/>
                <a:sym typeface="Wingdings" panose="05000000000000000000" pitchFamily="2" charset="2"/>
              </a:rPr>
              <a:t>metal enrichment</a:t>
            </a:r>
            <a:endParaRPr lang="en-GB" sz="1600" dirty="0">
              <a:solidFill>
                <a:schemeClr val="accent6"/>
              </a:solidFill>
              <a:effectLst/>
            </a:endParaRPr>
          </a:p>
          <a:p>
            <a:pPr lvl="1">
              <a:buClrTx/>
              <a:buFont typeface="Arial" panose="020B0604020202020204" pitchFamily="34" charset="0"/>
              <a:buChar char="•"/>
              <a:defRPr/>
            </a:pPr>
            <a:r>
              <a:rPr lang="en-GB" sz="1600" dirty="0">
                <a:solidFill>
                  <a:schemeClr val="tx1"/>
                </a:solidFill>
                <a:effectLst/>
              </a:rPr>
              <a:t>Line profiles </a:t>
            </a:r>
            <a:r>
              <a:rPr lang="en-GB" sz="1600" dirty="0">
                <a:solidFill>
                  <a:schemeClr val="tx1"/>
                </a:solidFill>
                <a:effectLst/>
                <a:sym typeface="Wingdings" panose="05000000000000000000" pitchFamily="2" charset="2"/>
              </a:rPr>
              <a:t></a:t>
            </a:r>
            <a:r>
              <a:rPr lang="en-GB" sz="1600" dirty="0">
                <a:solidFill>
                  <a:schemeClr val="tx1"/>
                </a:solidFill>
                <a:effectLst/>
              </a:rPr>
              <a:t> </a:t>
            </a:r>
            <a:r>
              <a:rPr lang="en-GB" sz="1600" dirty="0">
                <a:solidFill>
                  <a:schemeClr val="accent6"/>
                </a:solidFill>
                <a:effectLst/>
              </a:rPr>
              <a:t>outflow/</a:t>
            </a:r>
            <a:r>
              <a:rPr lang="en-GB" sz="1600" dirty="0" err="1">
                <a:solidFill>
                  <a:schemeClr val="accent6"/>
                </a:solidFill>
                <a:effectLst/>
              </a:rPr>
              <a:t>infall</a:t>
            </a:r>
            <a:r>
              <a:rPr lang="en-GB" sz="1600" dirty="0">
                <a:solidFill>
                  <a:schemeClr val="accent6"/>
                </a:solidFill>
                <a:effectLst/>
              </a:rPr>
              <a:t>, cycling of matter</a:t>
            </a:r>
          </a:p>
          <a:p>
            <a:pPr lvl="1">
              <a:buClrTx/>
              <a:buFont typeface="Arial" panose="020B0604020202020204" pitchFamily="34" charset="0"/>
              <a:buChar char="•"/>
              <a:defRPr/>
            </a:pPr>
            <a:r>
              <a:rPr lang="en-GB" sz="1600" dirty="0">
                <a:solidFill>
                  <a:schemeClr val="tx1"/>
                </a:solidFill>
                <a:effectLst/>
              </a:rPr>
              <a:t>Discriminate between Active Galactic Nucleus </a:t>
            </a:r>
          </a:p>
          <a:p>
            <a:pPr marL="457200" lvl="1" indent="0">
              <a:buClrTx/>
              <a:buNone/>
              <a:defRPr/>
            </a:pPr>
            <a:r>
              <a:rPr lang="en-GB" sz="1600" dirty="0">
                <a:solidFill>
                  <a:schemeClr val="tx1"/>
                </a:solidFill>
                <a:effectLst/>
              </a:rPr>
              <a:t>                                                 and star-formation</a:t>
            </a:r>
          </a:p>
          <a:p>
            <a:pPr>
              <a:defRPr/>
            </a:pPr>
            <a:endParaRPr lang="en-GB" sz="1600" dirty="0"/>
          </a:p>
        </p:txBody>
      </p:sp>
      <p:sp>
        <p:nvSpPr>
          <p:cNvPr id="15" name="Content Placeholder 12"/>
          <p:cNvSpPr txBox="1">
            <a:spLocks/>
          </p:cNvSpPr>
          <p:nvPr/>
        </p:nvSpPr>
        <p:spPr bwMode="auto">
          <a:xfrm>
            <a:off x="1101969" y="5794873"/>
            <a:ext cx="8042031" cy="84430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2"/>
              </a:buClr>
              <a:buSzPct val="80000"/>
              <a:buFontTx/>
              <a:buChar char="•"/>
              <a:defRPr sz="2000">
                <a:solidFill>
                  <a:schemeClr val="tx2"/>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tx2"/>
              </a:buClr>
              <a:buSzPct val="80000"/>
              <a:buFontTx/>
              <a:buChar char="•"/>
              <a:defRPr sz="2000">
                <a:solidFill>
                  <a:schemeClr val="tx2"/>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tx2"/>
              </a:buClr>
              <a:buSzPct val="80000"/>
              <a:buFontTx/>
              <a:buChar char="•"/>
              <a:defRPr sz="2000">
                <a:solidFill>
                  <a:schemeClr val="tx2"/>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tx2"/>
              </a:buClr>
              <a:buSzPct val="80000"/>
              <a:buFontTx/>
              <a:buChar char="•"/>
              <a:defRPr sz="2000">
                <a:solidFill>
                  <a:schemeClr val="tx2"/>
                </a:solidFill>
                <a:effectLst>
                  <a:outerShdw blurRad="38100" dist="38100" dir="2700000" algn="tl">
                    <a:srgbClr val="000000"/>
                  </a:outerShdw>
                </a:effectLst>
                <a:latin typeface="Tahoma" pitchFamily="34" charset="0"/>
              </a:defRPr>
            </a:lvl4pPr>
            <a:lvl5pPr marL="2057400" indent="-228600" algn="l" rtl="0" eaLnBrk="1" fontAlgn="base" hangingPunct="1">
              <a:spcBef>
                <a:spcPct val="20000"/>
              </a:spcBef>
              <a:spcAft>
                <a:spcPct val="0"/>
              </a:spcAft>
              <a:buClr>
                <a:schemeClr val="tx2"/>
              </a:buClr>
              <a:buSzPct val="80000"/>
              <a:buFontTx/>
              <a:buChar char="•"/>
              <a:defRPr sz="2000">
                <a:solidFill>
                  <a:schemeClr val="tx2"/>
                </a:solidFill>
                <a:effectLst>
                  <a:outerShdw blurRad="38100" dist="38100" dir="2700000" algn="tl">
                    <a:srgbClr val="000000"/>
                  </a:outerShdw>
                </a:effectLst>
                <a:latin typeface="Tahoma" pitchFamily="34" charset="0"/>
              </a:defRPr>
            </a:lvl5pPr>
            <a:lvl6pPr marL="25146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Tahoma" pitchFamily="34" charset="0"/>
              </a:defRPr>
            </a:lvl6pPr>
            <a:lvl7pPr marL="29718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Tahoma" pitchFamily="34" charset="0"/>
              </a:defRPr>
            </a:lvl7pPr>
            <a:lvl8pPr marL="34290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Tahoma" pitchFamily="34" charset="0"/>
              </a:defRPr>
            </a:lvl8pPr>
            <a:lvl9pPr marL="38862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Tahoma" pitchFamily="34" charset="0"/>
              </a:defRPr>
            </a:lvl9pPr>
          </a:lstStyle>
          <a:p>
            <a:pPr marL="0" indent="0">
              <a:buClr>
                <a:srgbClr val="FFFFCC"/>
              </a:buClr>
              <a:buFontTx/>
              <a:buNone/>
              <a:defRPr/>
            </a:pPr>
            <a:r>
              <a:rPr lang="en-GB" sz="1600" kern="0" dirty="0">
                <a:solidFill>
                  <a:srgbClr val="000000"/>
                </a:solidFill>
                <a:effectLst/>
              </a:rPr>
              <a:t>So far only we ‘only’ sampled the ‘local universe’…</a:t>
            </a:r>
          </a:p>
          <a:p>
            <a:pPr marL="0" indent="0">
              <a:buClr>
                <a:srgbClr val="FFFFCC"/>
              </a:buClr>
              <a:buFontTx/>
              <a:buNone/>
              <a:defRPr/>
            </a:pPr>
            <a:r>
              <a:rPr lang="en-GB" sz="1800" i="1" kern="0" dirty="0">
                <a:solidFill>
                  <a:schemeClr val="accent6"/>
                </a:solidFill>
                <a:effectLst/>
              </a:rPr>
              <a:t>       …SPICA measures</a:t>
            </a:r>
            <a:r>
              <a:rPr lang="en-GB" sz="1800" b="1" i="1" kern="0" dirty="0">
                <a:solidFill>
                  <a:schemeClr val="accent6"/>
                </a:solidFill>
                <a:effectLst/>
              </a:rPr>
              <a:t> </a:t>
            </a:r>
            <a:r>
              <a:rPr lang="en-GB" sz="1800" i="1" kern="0" dirty="0">
                <a:solidFill>
                  <a:schemeClr val="accent6"/>
                </a:solidFill>
                <a:effectLst/>
              </a:rPr>
              <a:t>physical conditions </a:t>
            </a:r>
            <a:r>
              <a:rPr lang="en-GB" sz="1800" b="1" i="1" kern="0" dirty="0">
                <a:solidFill>
                  <a:schemeClr val="accent6"/>
                </a:solidFill>
                <a:effectLst/>
              </a:rPr>
              <a:t>out to 10Bn years </a:t>
            </a:r>
            <a:r>
              <a:rPr lang="en-GB" sz="1800" i="1" kern="0" dirty="0">
                <a:solidFill>
                  <a:schemeClr val="accent6"/>
                </a:solidFill>
                <a:effectLst/>
              </a:rPr>
              <a:t>ago</a:t>
            </a:r>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b="-2788"/>
          <a:stretch/>
        </p:blipFill>
        <p:spPr bwMode="auto">
          <a:xfrm>
            <a:off x="240971" y="3206956"/>
            <a:ext cx="3770672" cy="2587917"/>
          </a:xfrm>
          <a:prstGeom prst="rect">
            <a:avLst/>
          </a:prstGeom>
          <a:noFill/>
          <a:ln>
            <a:noFill/>
          </a:ln>
          <a:extLst>
            <a:ext uri="{53640926-AAD7-44d8-BBD7-CCE9431645EC}">
              <a14:shadowObscured xmlns:lc="http://schemas.openxmlformats.org/drawingml/2006/lockedCanvas" xmlns:arto="http://schemas.microsoft.com/office/word/2006/arto" xmlns:mo="http://schemas.microsoft.com/office/mac/office/2008/main" xmlns:mv="urn:schemas-microsoft-com:mac:vml" xmlns="" xmlns:o="urn:schemas-microsoft-com:office:office" xmlns:v="urn:schemas-microsoft-com:vml" xmlns:w10="urn:schemas-microsoft-com:office:word" xmlns:w="http://schemas.openxmlformats.org/wordprocessingml/2006/main"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2="http://schemas.microsoft.com/office/drawing/2015/10/21/chartex" xmlns:cx1="http://schemas.microsoft.com/office/drawing/2015/9/8/chartex" xmlns:cx="http://schemas.microsoft.com/office/drawing/2014/chartex" xmlns:wpc="http://schemas.microsoft.com/office/word/2010/wordprocessingCanvas"/>
            </a:ext>
          </a:extLst>
        </p:spPr>
      </p:pic>
      <p:pic>
        <p:nvPicPr>
          <p:cNvPr id="8" name="Picture 7">
            <a:extLst>
              <a:ext uri="{FF2B5EF4-FFF2-40B4-BE49-F238E27FC236}">
                <a16:creationId xmlns:a16="http://schemas.microsoft.com/office/drawing/2014/main" id="{1C6F70C7-EDE9-4336-B814-846EE3466871}"/>
              </a:ext>
            </a:extLst>
          </p:cNvPr>
          <p:cNvPicPr>
            <a:picLocks noChangeAspect="1"/>
          </p:cNvPicPr>
          <p:nvPr/>
        </p:nvPicPr>
        <p:blipFill>
          <a:blip r:embed="rId4">
            <a:clrChange>
              <a:clrFrom>
                <a:srgbClr val="E6E6E6"/>
              </a:clrFrom>
              <a:clrTo>
                <a:srgbClr val="E6E6E6">
                  <a:alpha val="0"/>
                </a:srgbClr>
              </a:clrTo>
            </a:clrChange>
          </a:blip>
          <a:stretch>
            <a:fillRect/>
          </a:stretch>
        </p:blipFill>
        <p:spPr>
          <a:xfrm>
            <a:off x="62117" y="953827"/>
            <a:ext cx="2815661" cy="2111745"/>
          </a:xfrm>
          <a:prstGeom prst="rect">
            <a:avLst/>
          </a:prstGeom>
        </p:spPr>
      </p:pic>
    </p:spTree>
    <p:extLst>
      <p:ext uri="{BB962C8B-B14F-4D97-AF65-F5344CB8AC3E}">
        <p14:creationId xmlns:p14="http://schemas.microsoft.com/office/powerpoint/2010/main" val="369344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first galaxies – H</a:t>
            </a:r>
            <a:r>
              <a:rPr lang="en-US" baseline="-25000" dirty="0"/>
              <a:t>2</a:t>
            </a:r>
            <a:r>
              <a:rPr lang="en-US" dirty="0"/>
              <a:t> and dust at ~1 </a:t>
            </a:r>
            <a:r>
              <a:rPr lang="en-US" dirty="0" err="1"/>
              <a:t>Bn</a:t>
            </a:r>
            <a:r>
              <a:rPr lang="en-US" dirty="0"/>
              <a:t> </a:t>
            </a:r>
            <a:r>
              <a:rPr lang="en-US" dirty="0" err="1"/>
              <a:t>yr</a:t>
            </a:r>
            <a:endParaRPr lang="en-GB" dirty="0"/>
          </a:p>
        </p:txBody>
      </p:sp>
      <p:sp>
        <p:nvSpPr>
          <p:cNvPr id="3" name="Content Placeholder 2"/>
          <p:cNvSpPr>
            <a:spLocks noGrp="1"/>
          </p:cNvSpPr>
          <p:nvPr>
            <p:ph sz="half" idx="1"/>
          </p:nvPr>
        </p:nvSpPr>
        <p:spPr>
          <a:xfrm>
            <a:off x="179388" y="3836110"/>
            <a:ext cx="4049712" cy="2190617"/>
          </a:xfrm>
        </p:spPr>
        <p:txBody>
          <a:bodyPr anchor="b"/>
          <a:lstStyle/>
          <a:p>
            <a:pPr marL="0" indent="0">
              <a:buNone/>
            </a:pPr>
            <a:r>
              <a:rPr lang="en-US" sz="1600" dirty="0">
                <a:effectLst/>
              </a:rPr>
              <a:t>Simulated SAFARI spectrum for</a:t>
            </a:r>
            <a:r>
              <a:rPr lang="en-GB" sz="1600" spc="10" dirty="0">
                <a:latin typeface="Arial" panose="020B0604020202020204" pitchFamily="34" charset="0"/>
                <a:ea typeface="MS Mincho"/>
              </a:rPr>
              <a:t> 10</a:t>
            </a:r>
            <a:r>
              <a:rPr lang="en-GB" sz="1600" spc="10" baseline="30000" dirty="0">
                <a:latin typeface="Arial" panose="020B0604020202020204" pitchFamily="34" charset="0"/>
                <a:ea typeface="MS Mincho"/>
              </a:rPr>
              <a:t>6</a:t>
            </a:r>
            <a:r>
              <a:rPr lang="en-GB" sz="1600" spc="10" dirty="0">
                <a:latin typeface="Arial" panose="020B0604020202020204" pitchFamily="34" charset="0"/>
                <a:ea typeface="MS Mincho"/>
              </a:rPr>
              <a:t> M</a:t>
            </a:r>
            <a:r>
              <a:rPr lang="en-GB" sz="1600" spc="10" baseline="-25000" dirty="0">
                <a:latin typeface="Wingdings" panose="05000000000000000000" pitchFamily="2" charset="2"/>
                <a:ea typeface="MS Mincho"/>
                <a:cs typeface="Arial" panose="020B0604020202020204" pitchFamily="34" charset="0"/>
              </a:rPr>
              <a:t>¤</a:t>
            </a:r>
            <a:r>
              <a:rPr lang="en-US" sz="1600" dirty="0">
                <a:effectLst/>
              </a:rPr>
              <a:t> Pop III starburst at  z=7: Silicate features at </a:t>
            </a:r>
            <a:r>
              <a:rPr lang="en-US" sz="1600" dirty="0"/>
              <a:t>z~5-7</a:t>
            </a:r>
            <a:r>
              <a:rPr lang="en-US" sz="1600" dirty="0">
                <a:effectLst/>
              </a:rPr>
              <a:t> </a:t>
            </a:r>
            <a:r>
              <a:rPr lang="en-US" sz="1600" dirty="0">
                <a:solidFill>
                  <a:schemeClr val="accent6"/>
                </a:solidFill>
                <a:effectLst/>
              </a:rPr>
              <a:t>beyond JWST</a:t>
            </a:r>
            <a:r>
              <a:rPr lang="en-US" sz="1600" dirty="0">
                <a:effectLst/>
              </a:rPr>
              <a:t> </a:t>
            </a:r>
          </a:p>
          <a:p>
            <a:pPr marL="0" indent="0">
              <a:buNone/>
            </a:pPr>
            <a:r>
              <a:rPr lang="en-US" sz="1600" dirty="0">
                <a:effectLst/>
                <a:sym typeface="Wingdings" panose="05000000000000000000" pitchFamily="2" charset="2"/>
              </a:rPr>
              <a:t> </a:t>
            </a:r>
            <a:r>
              <a:rPr lang="en-US" sz="1600" i="1" dirty="0">
                <a:solidFill>
                  <a:schemeClr val="accent6"/>
                </a:solidFill>
                <a:effectLst/>
              </a:rPr>
              <a:t>grain chemistry of the first dust</a:t>
            </a:r>
          </a:p>
        </p:txBody>
      </p:sp>
      <p:sp>
        <p:nvSpPr>
          <p:cNvPr id="11" name="Content Placeholder 10"/>
          <p:cNvSpPr>
            <a:spLocks noGrp="1"/>
          </p:cNvSpPr>
          <p:nvPr>
            <p:ph sz="half" idx="2"/>
          </p:nvPr>
        </p:nvSpPr>
        <p:spPr>
          <a:xfrm>
            <a:off x="4640526" y="1156415"/>
            <a:ext cx="4324087" cy="1904286"/>
          </a:xfrm>
        </p:spPr>
        <p:txBody>
          <a:bodyPr/>
          <a:lstStyle/>
          <a:p>
            <a:pPr marL="0" indent="0">
              <a:buNone/>
            </a:pPr>
            <a:r>
              <a:rPr lang="en-US" sz="1600" dirty="0">
                <a:effectLst/>
              </a:rPr>
              <a:t>Simulated SPICA observations of high-redshift (lensed) galaxies </a:t>
            </a:r>
          </a:p>
          <a:p>
            <a:pPr marL="0" indent="0">
              <a:buNone/>
            </a:pPr>
            <a:r>
              <a:rPr lang="en-US" sz="1200" dirty="0"/>
              <a:t>	         </a:t>
            </a:r>
            <a:r>
              <a:rPr lang="en-US" sz="1200" dirty="0">
                <a:effectLst/>
              </a:rPr>
              <a:t>(z~10, 10 </a:t>
            </a:r>
            <a:r>
              <a:rPr lang="en-US" sz="1200" dirty="0" err="1">
                <a:effectLst/>
              </a:rPr>
              <a:t>hr</a:t>
            </a:r>
            <a:r>
              <a:rPr lang="en-US" sz="1200" dirty="0">
                <a:effectLst/>
              </a:rPr>
              <a:t> integration time) </a:t>
            </a:r>
          </a:p>
          <a:p>
            <a:pPr marL="0" indent="0">
              <a:buNone/>
            </a:pPr>
            <a:endParaRPr lang="en-US" sz="1600" dirty="0"/>
          </a:p>
          <a:p>
            <a:pPr>
              <a:buFont typeface="Wingdings" panose="05000000000000000000" pitchFamily="2" charset="2"/>
              <a:buChar char="à"/>
            </a:pPr>
            <a:r>
              <a:rPr lang="en-US" sz="1600" i="1" dirty="0">
                <a:solidFill>
                  <a:schemeClr val="accent6"/>
                </a:solidFill>
                <a:effectLst/>
              </a:rPr>
              <a:t>PAH features readily detected</a:t>
            </a:r>
          </a:p>
          <a:p>
            <a:pPr>
              <a:buFont typeface="Wingdings" panose="05000000000000000000" pitchFamily="2" charset="2"/>
              <a:buChar char="à"/>
            </a:pPr>
            <a:r>
              <a:rPr lang="en-US" sz="1600" i="1" dirty="0">
                <a:solidFill>
                  <a:schemeClr val="accent6"/>
                </a:solidFill>
              </a:rPr>
              <a:t>Shocked H</a:t>
            </a:r>
            <a:r>
              <a:rPr lang="en-US" sz="1600" i="1" baseline="-25000" dirty="0">
                <a:solidFill>
                  <a:schemeClr val="accent6"/>
                </a:solidFill>
              </a:rPr>
              <a:t>2</a:t>
            </a:r>
            <a:r>
              <a:rPr lang="en-US" sz="1600" i="1" dirty="0">
                <a:solidFill>
                  <a:schemeClr val="accent6"/>
                </a:solidFill>
              </a:rPr>
              <a:t> lines ~ 7x10</a:t>
            </a:r>
            <a:r>
              <a:rPr lang="en-US" sz="1600" i="1" baseline="30000" dirty="0">
                <a:solidFill>
                  <a:schemeClr val="accent6"/>
                </a:solidFill>
              </a:rPr>
              <a:t>-20</a:t>
            </a:r>
            <a:r>
              <a:rPr lang="en-US" sz="1600" i="1" dirty="0">
                <a:solidFill>
                  <a:schemeClr val="accent6"/>
                </a:solidFill>
              </a:rPr>
              <a:t> W/m</a:t>
            </a:r>
            <a:r>
              <a:rPr lang="en-US" sz="1600" i="1" baseline="30000" dirty="0">
                <a:solidFill>
                  <a:schemeClr val="accent6"/>
                </a:solidFill>
              </a:rPr>
              <a:t>2</a:t>
            </a:r>
            <a:endParaRPr lang="en-US" sz="1600" i="1" baseline="30000" dirty="0">
              <a:solidFill>
                <a:schemeClr val="accent6"/>
              </a:solidFill>
              <a:effectLst/>
            </a:endParaRPr>
          </a:p>
          <a:p>
            <a:endParaRPr lang="en-GB" dirty="0"/>
          </a:p>
        </p:txBody>
      </p:sp>
      <p:sp>
        <p:nvSpPr>
          <p:cNvPr id="4" name="Footer Placeholder 3"/>
          <p:cNvSpPr>
            <a:spLocks noGrp="1"/>
          </p:cNvSpPr>
          <p:nvPr>
            <p:ph type="ftr" sz="quarter" idx="10"/>
          </p:nvPr>
        </p:nvSpPr>
        <p:spPr/>
        <p:txBody>
          <a:bodyPr/>
          <a:lstStyle/>
          <a:p>
            <a:pPr>
              <a:defRPr/>
            </a:pPr>
            <a:r>
              <a:rPr lang="en-US"/>
              <a:t>The SPICA infrared space observatory - P. Roelfsema - Ithaca/June/2017</a:t>
            </a:r>
          </a:p>
        </p:txBody>
      </p:sp>
      <p:sp>
        <p:nvSpPr>
          <p:cNvPr id="5" name="Slide Number Placeholder 4"/>
          <p:cNvSpPr>
            <a:spLocks noGrp="1"/>
          </p:cNvSpPr>
          <p:nvPr>
            <p:ph type="sldNum" sz="quarter" idx="11"/>
          </p:nvPr>
        </p:nvSpPr>
        <p:spPr/>
        <p:txBody>
          <a:bodyPr/>
          <a:lstStyle/>
          <a:p>
            <a:pPr>
              <a:defRPr/>
            </a:pPr>
            <a:fld id="{6B04ACD0-9CA4-495C-8459-966B8D246C55}" type="slidenum">
              <a:rPr lang="en-US" smtClean="0"/>
              <a:pPr>
                <a:defRPr/>
              </a:pPr>
              <a:t>9</a:t>
            </a:fld>
            <a:endParaRPr lang="en-US"/>
          </a:p>
        </p:txBody>
      </p:sp>
      <p:pic>
        <p:nvPicPr>
          <p:cNvPr id="10" name="Picture 9"/>
          <p:cNvPicPr>
            <a:picLocks noChangeAspect="1"/>
          </p:cNvPicPr>
          <p:nvPr/>
        </p:nvPicPr>
        <p:blipFill>
          <a:blip r:embed="rId2"/>
          <a:stretch>
            <a:fillRect/>
          </a:stretch>
        </p:blipFill>
        <p:spPr>
          <a:xfrm>
            <a:off x="297119" y="1079737"/>
            <a:ext cx="4225676" cy="2251454"/>
          </a:xfrm>
          <a:prstGeom prst="rect">
            <a:avLst/>
          </a:prstGeom>
        </p:spPr>
      </p:pic>
      <p:pic>
        <p:nvPicPr>
          <p:cNvPr id="17" name="Picture 16"/>
          <p:cNvPicPr>
            <a:picLocks noChangeAspect="1"/>
          </p:cNvPicPr>
          <p:nvPr/>
        </p:nvPicPr>
        <p:blipFill>
          <a:blip r:embed="rId3"/>
          <a:stretch>
            <a:fillRect/>
          </a:stretch>
        </p:blipFill>
        <p:spPr bwMode="auto">
          <a:xfrm>
            <a:off x="4122619" y="4233247"/>
            <a:ext cx="5021382" cy="2093913"/>
          </a:xfrm>
          <a:prstGeom prst="rect">
            <a:avLst/>
          </a:prstGeom>
          <a:noFill/>
        </p:spPr>
      </p:pic>
    </p:spTree>
    <p:extLst>
      <p:ext uri="{BB962C8B-B14F-4D97-AF65-F5344CB8AC3E}">
        <p14:creationId xmlns:p14="http://schemas.microsoft.com/office/powerpoint/2010/main" val="1973646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3_SAFARI SRON powerpoint V1">
  <a:themeElements>
    <a:clrScheme name="SRON colours">
      <a:dk1>
        <a:srgbClr val="000000"/>
      </a:dk1>
      <a:lt1>
        <a:srgbClr val="FFFFFF"/>
      </a:lt1>
      <a:dk2>
        <a:srgbClr val="424242"/>
      </a:dk2>
      <a:lt2>
        <a:srgbClr val="FFFFCC"/>
      </a:lt2>
      <a:accent1>
        <a:srgbClr val="FFCC66"/>
      </a:accent1>
      <a:accent2>
        <a:srgbClr val="809BC8"/>
      </a:accent2>
      <a:accent3>
        <a:srgbClr val="64C204"/>
      </a:accent3>
      <a:accent4>
        <a:srgbClr val="FF6666"/>
      </a:accent4>
      <a:accent5>
        <a:srgbClr val="FFFF00"/>
      </a:accent5>
      <a:accent6>
        <a:srgbClr val="0B3D91"/>
      </a:accent6>
      <a:hlink>
        <a:srgbClr val="809BC8"/>
      </a:hlink>
      <a:folHlink>
        <a:srgbClr val="FF6666"/>
      </a:folHlink>
    </a:clrScheme>
    <a:fontScheme name="SRON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Verdana" pitchFamily="34" charset="0"/>
          </a:defRPr>
        </a:defPPr>
      </a:lstStyle>
    </a:lnDef>
  </a:objectDefaults>
  <a:extraClrSchemeLst/>
  <a:extLst>
    <a:ext uri="{05A4C25C-085E-4340-85A3-A5531E510DB2}">
      <thm15:themeFamily xmlns:thm15="http://schemas.microsoft.com/office/thememl/2012/main" name="New layout.pptx" id="{8BA345CA-701E-40D1-8A98-70D2712A6A71}" vid="{8994936F-9998-4F62-80A4-83DFF4010771}"/>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SAFARI SRON powerpoint V6</Template>
  <TotalTime>9865</TotalTime>
  <Words>3587</Words>
  <Application>Microsoft Office PowerPoint</Application>
  <PresentationFormat>On-screen Show (4:3)</PresentationFormat>
  <Paragraphs>606</Paragraphs>
  <Slides>43</Slides>
  <Notes>14</Notes>
  <HiddenSlides>9</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43</vt:i4>
      </vt:variant>
    </vt:vector>
  </HeadingPairs>
  <TitlesOfParts>
    <vt:vector size="55" baseType="lpstr">
      <vt:lpstr>MS Mincho</vt:lpstr>
      <vt:lpstr>ＭＳ Ｐゴシック</vt:lpstr>
      <vt:lpstr>Arial</vt:lpstr>
      <vt:lpstr>Calibri</vt:lpstr>
      <vt:lpstr>Gill Sans</vt:lpstr>
      <vt:lpstr>Gill Sans MT</vt:lpstr>
      <vt:lpstr>Symbol</vt:lpstr>
      <vt:lpstr>Tahoma</vt:lpstr>
      <vt:lpstr>Verdana</vt:lpstr>
      <vt:lpstr>Wingdings</vt:lpstr>
      <vt:lpstr>ヒラギノ角ゴ ProN W3</vt:lpstr>
      <vt:lpstr>3_SAFARI SRON powerpoint V1</vt:lpstr>
      <vt:lpstr>The SPICA infrared space observatory – project status</vt:lpstr>
      <vt:lpstr>Contents</vt:lpstr>
      <vt:lpstr>PowerPoint Presentation</vt:lpstr>
      <vt:lpstr>…the long history of SPICA</vt:lpstr>
      <vt:lpstr>The SPICA ‘sweet spot’ – the dusty universe</vt:lpstr>
      <vt:lpstr>SPICA’s science M5; unveiling dusty matter in the universe</vt:lpstr>
      <vt:lpstr>Science Objectives – mission design drivers</vt:lpstr>
      <vt:lpstr>Evolution of IR-luminous galaxies</vt:lpstr>
      <vt:lpstr>The first galaxies – H2 and dust at ~1 Bn yr</vt:lpstr>
      <vt:lpstr>HD – probing the mass of planetary disks</vt:lpstr>
      <vt:lpstr>Mineralogy</vt:lpstr>
      <vt:lpstr>The SPICA mission the M5 configuration </vt:lpstr>
      <vt:lpstr>SPICA – proposed to ESA/M5</vt:lpstr>
      <vt:lpstr>Main challenge –&lt;8K telescope thermal design </vt:lpstr>
      <vt:lpstr>The SPICA Instruments </vt:lpstr>
      <vt:lpstr>The Mid-infrared Instrument SMI</vt:lpstr>
      <vt:lpstr>The Far-IR instruments SAFARI, POL</vt:lpstr>
      <vt:lpstr>SPICA capabilities - spectral resolution</vt:lpstr>
      <vt:lpstr>SPICA sensitivity/speed – a huge leap forward</vt:lpstr>
      <vt:lpstr>The SAFARI grating spectrometer the ‘European’ instrument</vt:lpstr>
      <vt:lpstr>SAFARI system design</vt:lpstr>
      <vt:lpstr>For ultimate sensitivity;  Transition Edge Sensors</vt:lpstr>
      <vt:lpstr>TES NEP – SAFARI goal is within reach! </vt:lpstr>
      <vt:lpstr>Detectors: integrated TES/grating modules</vt:lpstr>
      <vt:lpstr>High Resolution - Martin-Puplett interferometer</vt:lpstr>
      <vt:lpstr>Development work – detector system elements</vt:lpstr>
      <vt:lpstr>Large consortium, many responsibilities</vt:lpstr>
      <vt:lpstr>PowerPoint Presentation</vt:lpstr>
      <vt:lpstr>Summary</vt:lpstr>
      <vt:lpstr>Infrared Space Observatories – pushing deeper</vt:lpstr>
      <vt:lpstr>Mission Status</vt:lpstr>
      <vt:lpstr>SAFARI – evolution dictated by the science</vt:lpstr>
      <vt:lpstr>Development work – detector system elements</vt:lpstr>
      <vt:lpstr>Development work – cooler, high resolution chain</vt:lpstr>
      <vt:lpstr>Steps to take before (~) going for the M5 proposal</vt:lpstr>
      <vt:lpstr>Building the M5 proposal</vt:lpstr>
      <vt:lpstr>Who provides what</vt:lpstr>
      <vt:lpstr>Telescope support structure</vt:lpstr>
      <vt:lpstr>Telescope – 2.5m Ritchy-Chrétien</vt:lpstr>
      <vt:lpstr>Harvesting</vt:lpstr>
      <vt:lpstr>Star formation and black hole accretion </vt:lpstr>
      <vt:lpstr>Magnetic field in dust filaments</vt:lpstr>
      <vt:lpstr>Star and Planet Formation and Evolution</vt:lpstr>
    </vt:vector>
  </TitlesOfParts>
  <Company>SRON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SAFARI and SPICA consortium meeting #14 - logistics</dc:title>
  <dc:creator>peter roelfsema</dc:creator>
  <cp:lastModifiedBy>Peter Roelfsema</cp:lastModifiedBy>
  <cp:revision>118</cp:revision>
  <cp:lastPrinted>2013-06-12T14:42:39Z</cp:lastPrinted>
  <dcterms:created xsi:type="dcterms:W3CDTF">2016-06-28T00:48:42Z</dcterms:created>
  <dcterms:modified xsi:type="dcterms:W3CDTF">2017-06-27T17:59:14Z</dcterms:modified>
</cp:coreProperties>
</file>