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7"/>
  </p:notesMasterIdLst>
  <p:handoutMasterIdLst>
    <p:handoutMasterId r:id="rId38"/>
  </p:handoutMasterIdLst>
  <p:sldIdLst>
    <p:sldId id="256" r:id="rId2"/>
    <p:sldId id="262" r:id="rId3"/>
    <p:sldId id="263" r:id="rId4"/>
    <p:sldId id="265" r:id="rId5"/>
    <p:sldId id="264" r:id="rId6"/>
    <p:sldId id="267" r:id="rId7"/>
    <p:sldId id="268" r:id="rId8"/>
    <p:sldId id="269" r:id="rId9"/>
    <p:sldId id="271" r:id="rId10"/>
    <p:sldId id="272" r:id="rId11"/>
    <p:sldId id="273" r:id="rId12"/>
    <p:sldId id="274" r:id="rId13"/>
    <p:sldId id="275" r:id="rId14"/>
    <p:sldId id="278" r:id="rId15"/>
    <p:sldId id="279" r:id="rId16"/>
    <p:sldId id="276" r:id="rId17"/>
    <p:sldId id="283" r:id="rId18"/>
    <p:sldId id="284" r:id="rId19"/>
    <p:sldId id="282" r:id="rId20"/>
    <p:sldId id="298" r:id="rId21"/>
    <p:sldId id="299" r:id="rId22"/>
    <p:sldId id="295" r:id="rId23"/>
    <p:sldId id="296" r:id="rId24"/>
    <p:sldId id="297" r:id="rId25"/>
    <p:sldId id="302" r:id="rId26"/>
    <p:sldId id="301" r:id="rId27"/>
    <p:sldId id="304" r:id="rId28"/>
    <p:sldId id="305" r:id="rId29"/>
    <p:sldId id="307" r:id="rId30"/>
    <p:sldId id="306" r:id="rId31"/>
    <p:sldId id="311" r:id="rId32"/>
    <p:sldId id="309" r:id="rId33"/>
    <p:sldId id="281" r:id="rId34"/>
    <p:sldId id="313" r:id="rId35"/>
    <p:sldId id="31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79"/>
    <p:restoredTop sz="94675"/>
  </p:normalViewPr>
  <p:slideViewPr>
    <p:cSldViewPr snapToGrid="0" snapToObjects="1">
      <p:cViewPr>
        <p:scale>
          <a:sx n="100" d="100"/>
          <a:sy n="100" d="100"/>
        </p:scale>
        <p:origin x="-8" y="-2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2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306AA9-B796-6F49-A8C5-1110AB365E98}" type="datetimeFigureOut">
              <a:rPr lang="en-US" smtClean="0"/>
              <a:t>6/26/17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75D244-F608-DD49-B7BE-DB92057DC46D}" type="slidenum">
              <a:rPr lang="en-US" smtClean="0"/>
              <a:t>‹#›</a:t>
            </a:fld>
            <a:endParaRPr lang="en-US"/>
          </a:p>
        </p:txBody>
      </p:sp>
    </p:spTree>
    <p:extLst>
      <p:ext uri="{BB962C8B-B14F-4D97-AF65-F5344CB8AC3E}">
        <p14:creationId xmlns:p14="http://schemas.microsoft.com/office/powerpoint/2010/main" val="14554613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BD1CAB-E601-6242-8C53-FDB29C36B5B7}" type="datetimeFigureOut">
              <a:rPr lang="en-US" smtClean="0"/>
              <a:t>6/26/17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B5DD-3EE5-7145-88C6-2FAC3FB7652D}" type="slidenum">
              <a:rPr lang="en-US" smtClean="0"/>
              <a:t>‹#›</a:t>
            </a:fld>
            <a:endParaRPr lang="en-US"/>
          </a:p>
        </p:txBody>
      </p:sp>
    </p:spTree>
    <p:extLst>
      <p:ext uri="{BB962C8B-B14F-4D97-AF65-F5344CB8AC3E}">
        <p14:creationId xmlns:p14="http://schemas.microsoft.com/office/powerpoint/2010/main" val="15820920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F2103-CB78-2B40-97BC-23863B1B25D0}"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70826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t>
            </a:r>
            <a:r>
              <a:rPr lang="en-US" baseline="0" dirty="0" smtClean="0"/>
              <a:t> science requires new Technologies    Here are some quick pictures of some areas…</a:t>
            </a:r>
          </a:p>
          <a:p>
            <a:r>
              <a:rPr lang="en-US" baseline="0" dirty="0" smtClean="0"/>
              <a:t>-going to space enables a wavelength coverage that bridges JWST and ALMA  - the great observatories of 2020</a:t>
            </a:r>
          </a:p>
          <a:p>
            <a:r>
              <a:rPr lang="en-US" baseline="0" dirty="0" smtClean="0"/>
              <a:t>-a cold mirror provides increased spectroscopic line sensitivity</a:t>
            </a:r>
          </a:p>
          <a:p>
            <a:r>
              <a:rPr lang="en-US" baseline="0" dirty="0" smtClean="0"/>
              <a:t>-A  large telescope whether single aperture or interferometer  will provide the spatial resolution and </a:t>
            </a:r>
            <a:r>
              <a:rPr lang="en-US" baseline="0" dirty="0" err="1" smtClean="0"/>
              <a:t>sensivity</a:t>
            </a:r>
            <a:endParaRPr lang="en-US" baseline="0" dirty="0" smtClean="0"/>
          </a:p>
          <a:p>
            <a:r>
              <a:rPr lang="en-US" baseline="0" dirty="0" smtClean="0"/>
              <a:t>-large </a:t>
            </a:r>
            <a:r>
              <a:rPr lang="en-US" baseline="0" dirty="0" err="1" smtClean="0"/>
              <a:t>detecotrs</a:t>
            </a:r>
            <a:r>
              <a:rPr lang="en-US" baseline="0" dirty="0" smtClean="0"/>
              <a:t> arrays are needed for wide field imaging</a:t>
            </a:r>
          </a:p>
          <a:p>
            <a:r>
              <a:rPr lang="en-US" baseline="0" dirty="0" smtClean="0"/>
              <a:t>-compact gratings and integrated spectrometers will provide 3D mapping</a:t>
            </a:r>
          </a:p>
          <a:p>
            <a:r>
              <a:rPr lang="en-US" baseline="0" dirty="0" smtClean="0"/>
              <a:t>-a mid-IR </a:t>
            </a:r>
            <a:r>
              <a:rPr lang="en-US" baseline="0" dirty="0" err="1" smtClean="0"/>
              <a:t>coronagraphy</a:t>
            </a:r>
            <a:r>
              <a:rPr lang="en-US" baseline="0" dirty="0" smtClean="0"/>
              <a:t> can provide </a:t>
            </a:r>
            <a:r>
              <a:rPr lang="en-US" baseline="0" dirty="0" err="1" smtClean="0"/>
              <a:t>exoplanet</a:t>
            </a:r>
            <a:r>
              <a:rPr lang="en-US" baseline="0" dirty="0" smtClean="0"/>
              <a:t> and disk characterization</a:t>
            </a:r>
            <a:endParaRPr lang="en-US" dirty="0"/>
          </a:p>
        </p:txBody>
      </p:sp>
    </p:spTree>
    <p:extLst>
      <p:ext uri="{BB962C8B-B14F-4D97-AF65-F5344CB8AC3E}">
        <p14:creationId xmlns:p14="http://schemas.microsoft.com/office/powerpoint/2010/main" val="4242761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CF2103-CB78-2B40-97BC-23863B1B25D0}"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70826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science areas</a:t>
            </a:r>
            <a:r>
              <a:rPr lang="en-US" baseline="0" dirty="0" smtClean="0"/>
              <a:t> that will be touched by a FIR surveyor observatory are broad starting with the farthest reaches…</a:t>
            </a:r>
          </a:p>
          <a:p>
            <a:r>
              <a:rPr lang="en-US" baseline="0" dirty="0" smtClean="0"/>
              <a:t>Cosmic Dawn Early Universe…</a:t>
            </a:r>
          </a:p>
          <a:p>
            <a:r>
              <a:rPr lang="en-US" baseline="0" dirty="0" smtClean="0"/>
              <a:t>-interesting questions involve the  formation of the first stars and proto-galaxies, primordial cooling by H2 rotational lines,  the seeds of super massive black holes…</a:t>
            </a:r>
          </a:p>
          <a:p>
            <a:r>
              <a:rPr lang="en-US" baseline="0" dirty="0" smtClean="0"/>
              <a:t>-Cosmic </a:t>
            </a:r>
            <a:r>
              <a:rPr lang="en-US" baseline="0" dirty="0" err="1" smtClean="0"/>
              <a:t>chemcial</a:t>
            </a:r>
            <a:r>
              <a:rPr lang="en-US" baseline="0" dirty="0" smtClean="0"/>
              <a:t> evolution:  the epoch of dust formation and the rise of heavy elements</a:t>
            </a:r>
          </a:p>
          <a:p>
            <a:r>
              <a:rPr lang="en-US" baseline="0" dirty="0" smtClean="0"/>
              <a:t>-</a:t>
            </a:r>
            <a:r>
              <a:rPr lang="en-US" baseline="0" dirty="0" err="1" smtClean="0"/>
              <a:t>porperties</a:t>
            </a:r>
            <a:r>
              <a:rPr lang="en-US" baseline="0" dirty="0" smtClean="0"/>
              <a:t> of </a:t>
            </a:r>
            <a:r>
              <a:rPr lang="en-US" baseline="0" dirty="0" err="1" smtClean="0"/>
              <a:t>reionizing</a:t>
            </a:r>
            <a:r>
              <a:rPr lang="en-US" baseline="0" dirty="0" smtClean="0"/>
              <a:t> galaxies:  clustering and maps of the Universe…</a:t>
            </a:r>
          </a:p>
        </p:txBody>
      </p:sp>
    </p:spTree>
    <p:extLst>
      <p:ext uri="{BB962C8B-B14F-4D97-AF65-F5344CB8AC3E}">
        <p14:creationId xmlns:p14="http://schemas.microsoft.com/office/powerpoint/2010/main" val="2896638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To study the Cosmic Dawn problem,   we have HST,  we are about to get JWST  but to really complete our understanding of the evolution of Galaxies, we need a FIR Surveyor ….</a:t>
            </a:r>
          </a:p>
          <a:p>
            <a:endParaRPr lang="en-US" dirty="0" smtClean="0"/>
          </a:p>
          <a:p>
            <a:r>
              <a:rPr lang="en-US" dirty="0" smtClean="0"/>
              <a:t>These pictures shown</a:t>
            </a:r>
            <a:r>
              <a:rPr lang="en-US" baseline="0" dirty="0" smtClean="0"/>
              <a:t> here for the FIR Surveyor  are from prior studies  such as  SAFIR (large single aperture)  and SPIRIT  (interferometer)</a:t>
            </a:r>
          </a:p>
          <a:p>
            <a:endParaRPr lang="en-US" baseline="0" dirty="0" smtClean="0"/>
          </a:p>
          <a:p>
            <a:r>
              <a:rPr lang="en-US" dirty="0" smtClean="0"/>
              <a:t>this is visually nice, but with each observatory pointing to a single redshift, what is the </a:t>
            </a:r>
          </a:p>
          <a:p>
            <a:r>
              <a:rPr lang="en-US" dirty="0" smtClean="0"/>
              <a:t> point here?  The FIRS mock-ups don't point anywhere.  Are the arrows meant to be the edge of </a:t>
            </a:r>
          </a:p>
          <a:p>
            <a:r>
              <a:rPr lang="en-US" dirty="0" smtClean="0"/>
              <a:t> where these observatories can see?  Since HST has already observed z=11 galaxies, I'm not </a:t>
            </a:r>
          </a:p>
          <a:p>
            <a:r>
              <a:rPr lang="en-US" dirty="0" smtClean="0"/>
              <a:t> sure this is accurate.  All will explore the full range in the cartoon on the right.</a:t>
            </a:r>
          </a:p>
          <a:p>
            <a:endParaRPr lang="en-US" dirty="0"/>
          </a:p>
        </p:txBody>
      </p:sp>
    </p:spTree>
    <p:extLst>
      <p:ext uri="{BB962C8B-B14F-4D97-AF65-F5344CB8AC3E}">
        <p14:creationId xmlns:p14="http://schemas.microsoft.com/office/powerpoint/2010/main" val="428787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400" dirty="0" smtClean="0">
                <a:latin typeface="+mn-lt"/>
                <a:ea typeface="+mn-ea"/>
                <a:cs typeface="+mn-cs"/>
                <a:sym typeface="Helvetica Neue"/>
              </a:rPr>
              <a:t>Read title:</a:t>
            </a:r>
            <a:r>
              <a:rPr lang="en-US" sz="1400" baseline="0" dirty="0" smtClean="0">
                <a:latin typeface="+mn-lt"/>
                <a:ea typeface="+mn-ea"/>
                <a:cs typeface="+mn-cs"/>
                <a:sym typeface="Helvetica Neue"/>
              </a:rPr>
              <a:t>   This plot shows the observed wavelength on the left.  The spectral energy distribution on the left is a rest frame measurement of an active  star formation galaxy.  On the right is the same galaxy red shifted to a z of 12.  the colors  lines connecting the two show how the key spectral lines of an active galaxy transfer over cosmic redshift… </a:t>
            </a:r>
            <a:r>
              <a:rPr lang="en-US" sz="1400" baseline="0" dirty="0" err="1" smtClean="0">
                <a:latin typeface="+mn-lt"/>
                <a:ea typeface="+mn-ea"/>
                <a:cs typeface="+mn-cs"/>
                <a:sym typeface="Helvetica Neue"/>
              </a:rPr>
              <a:t>bodrdering</a:t>
            </a:r>
            <a:r>
              <a:rPr lang="en-US" sz="1400" baseline="0" dirty="0" smtClean="0">
                <a:latin typeface="+mn-lt"/>
                <a:ea typeface="+mn-ea"/>
                <a:cs typeface="+mn-cs"/>
                <a:sym typeface="Helvetica Neue"/>
              </a:rPr>
              <a:t> the long wavelength is ALMA  and at the short wavelength is JWST..</a:t>
            </a:r>
            <a:endParaRPr lang="en-US" sz="1400" dirty="0" smtClean="0">
              <a:latin typeface="+mn-lt"/>
              <a:ea typeface="+mn-ea"/>
              <a:cs typeface="+mn-cs"/>
              <a:sym typeface="Helvetica Neue"/>
            </a:endParaRPr>
          </a:p>
          <a:p>
            <a:r>
              <a:rPr lang="en-US" sz="1400" dirty="0" smtClean="0">
                <a:latin typeface="+mn-lt"/>
                <a:ea typeface="+mn-ea"/>
                <a:cs typeface="+mn-cs"/>
                <a:sym typeface="Helvetica Neue"/>
              </a:rPr>
              <a:t>These wavelength boundaries are notional  and show</a:t>
            </a:r>
            <a:r>
              <a:rPr lang="en-US" sz="1400" baseline="0" dirty="0" smtClean="0">
                <a:latin typeface="+mn-lt"/>
                <a:ea typeface="+mn-ea"/>
                <a:cs typeface="+mn-cs"/>
                <a:sym typeface="Helvetica Neue"/>
              </a:rPr>
              <a:t> where there will be no coverage in the late 2020’s,   we are exploring the wavelength range that overlaps with JWST, especially for </a:t>
            </a:r>
            <a:r>
              <a:rPr lang="en-US" sz="1400" baseline="0" dirty="0" err="1" smtClean="0">
                <a:latin typeface="+mn-lt"/>
                <a:ea typeface="+mn-ea"/>
                <a:cs typeface="+mn-cs"/>
                <a:sym typeface="Helvetica Neue"/>
              </a:rPr>
              <a:t>exoplanets</a:t>
            </a:r>
            <a:r>
              <a:rPr lang="en-US" sz="1400" baseline="0" dirty="0" smtClean="0">
                <a:latin typeface="+mn-lt"/>
                <a:ea typeface="+mn-ea"/>
                <a:cs typeface="+mn-cs"/>
                <a:sym typeface="Helvetica Neue"/>
              </a:rPr>
              <a:t> and expect a significant sensitivity gain with a cold telescope.</a:t>
            </a:r>
          </a:p>
          <a:p>
            <a:endParaRPr lang="en-US" sz="1400" dirty="0" smtClean="0">
              <a:latin typeface="+mn-lt"/>
              <a:ea typeface="+mn-ea"/>
              <a:cs typeface="+mn-cs"/>
              <a:sym typeface="Helvetica Neue"/>
            </a:endParaRPr>
          </a:p>
          <a:p>
            <a:r>
              <a:rPr lang="en-US" sz="1400" dirty="0" smtClean="0">
                <a:latin typeface="+mn-lt"/>
                <a:ea typeface="+mn-ea"/>
                <a:cs typeface="+mn-cs"/>
                <a:sym typeface="Helvetica Neue"/>
              </a:rPr>
              <a:t>seems to indicate that FIRS will live in the 20-400um range</a:t>
            </a:r>
          </a:p>
          <a:p>
            <a:r>
              <a:rPr lang="en-US" sz="1400" dirty="0" smtClean="0">
                <a:latin typeface="+mn-lt"/>
                <a:ea typeface="+mn-ea"/>
                <a:cs typeface="+mn-cs"/>
                <a:sym typeface="Helvetica Neue"/>
              </a:rPr>
              <a:t>'to fill in the gap' but </a:t>
            </a:r>
            <a:r>
              <a:rPr lang="en-US" sz="1400" dirty="0" err="1" smtClean="0">
                <a:latin typeface="+mn-lt"/>
                <a:ea typeface="+mn-ea"/>
                <a:cs typeface="+mn-cs"/>
                <a:sym typeface="Helvetica Neue"/>
              </a:rPr>
              <a:t>i</a:t>
            </a:r>
            <a:r>
              <a:rPr lang="en-US" sz="1400" dirty="0" smtClean="0">
                <a:latin typeface="+mn-lt"/>
                <a:ea typeface="+mn-ea"/>
                <a:cs typeface="+mn-cs"/>
                <a:sym typeface="Helvetica Neue"/>
              </a:rPr>
              <a:t> thought that we're considering much wider range,</a:t>
            </a:r>
          </a:p>
          <a:p>
            <a:r>
              <a:rPr lang="en-US" sz="1400" dirty="0" smtClean="0">
                <a:latin typeface="+mn-lt"/>
                <a:ea typeface="+mn-ea"/>
                <a:cs typeface="+mn-cs"/>
                <a:sym typeface="Helvetica Neue"/>
              </a:rPr>
              <a:t>down to at least 10um (</a:t>
            </a:r>
            <a:r>
              <a:rPr lang="en-US" sz="1400" dirty="0" err="1" smtClean="0">
                <a:latin typeface="+mn-lt"/>
                <a:ea typeface="+mn-ea"/>
                <a:cs typeface="+mn-cs"/>
                <a:sym typeface="Helvetica Neue"/>
              </a:rPr>
              <a:t>exoplanets</a:t>
            </a:r>
            <a:r>
              <a:rPr lang="en-US" sz="1400" dirty="0" smtClean="0">
                <a:latin typeface="+mn-lt"/>
                <a:ea typeface="+mn-ea"/>
                <a:cs typeface="+mn-cs"/>
                <a:sym typeface="Helvetica Neue"/>
              </a:rPr>
              <a:t> CO2 feature at 15um, your slide 19) and</a:t>
            </a:r>
          </a:p>
          <a:p>
            <a:r>
              <a:rPr lang="en-US" sz="1400" dirty="0" smtClean="0">
                <a:latin typeface="+mn-lt"/>
                <a:ea typeface="+mn-ea"/>
                <a:cs typeface="+mn-cs"/>
                <a:sym typeface="Helvetica Neue"/>
              </a:rPr>
              <a:t>noting that Slide 13 only covers 500um, but realistically, there is FIR science</a:t>
            </a:r>
          </a:p>
          <a:p>
            <a:r>
              <a:rPr lang="en-US" sz="1400" dirty="0" err="1" smtClean="0">
                <a:latin typeface="+mn-lt"/>
                <a:ea typeface="+mn-ea"/>
                <a:cs typeface="+mn-cs"/>
                <a:sym typeface="Helvetica Neue"/>
              </a:rPr>
              <a:t>longward</a:t>
            </a:r>
            <a:r>
              <a:rPr lang="en-US" sz="1400" dirty="0" smtClean="0">
                <a:latin typeface="+mn-lt"/>
                <a:ea typeface="+mn-ea"/>
                <a:cs typeface="+mn-cs"/>
                <a:sym typeface="Helvetica Neue"/>
              </a:rPr>
              <a:t> of 500um. perhaps a mention that the extent of the wavelength range is</a:t>
            </a:r>
          </a:p>
          <a:p>
            <a:r>
              <a:rPr lang="en-US" sz="1400" dirty="0" smtClean="0">
                <a:latin typeface="+mn-lt"/>
                <a:ea typeface="+mn-ea"/>
                <a:cs typeface="+mn-cs"/>
                <a:sym typeface="Helvetica Neue"/>
              </a:rPr>
              <a:t>larger than the gap.</a:t>
            </a:r>
            <a:endParaRPr lang="en-US" dirty="0"/>
          </a:p>
        </p:txBody>
      </p:sp>
    </p:spTree>
    <p:extLst>
      <p:ext uri="{BB962C8B-B14F-4D97-AF65-F5344CB8AC3E}">
        <p14:creationId xmlns:p14="http://schemas.microsoft.com/office/powerpoint/2010/main" val="12715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dust</a:t>
            </a:r>
            <a:r>
              <a:rPr lang="en-US" baseline="0" dirty="0" smtClean="0"/>
              <a:t> continuum measured by OST will measure the dusty debris disks and the </a:t>
            </a:r>
            <a:r>
              <a:rPr lang="en-US" baseline="0" dirty="0" err="1" smtClean="0"/>
              <a:t>Oort</a:t>
            </a:r>
            <a:r>
              <a:rPr lang="en-US" baseline="0" dirty="0" smtClean="0"/>
              <a:t> clouds, which are the distant reservoirs of comets in these solar systems.…  These debris disks are shaped by giant planets as shown in the cartoon below. </a:t>
            </a:r>
          </a:p>
          <a:p>
            <a:endParaRPr lang="en-US" dirty="0" smtClean="0"/>
          </a:p>
          <a:p>
            <a:r>
              <a:rPr lang="en-US" dirty="0" smtClean="0"/>
              <a:t>This case</a:t>
            </a:r>
            <a:r>
              <a:rPr lang="en-US" baseline="0" dirty="0" smtClean="0"/>
              <a:t> of HR8799  shows how the wavelengths of a FIR Surveyor probe the dust from an entire solar system..</a:t>
            </a:r>
            <a:endParaRPr lang="en-US" dirty="0"/>
          </a:p>
        </p:txBody>
      </p:sp>
    </p:spTree>
    <p:extLst>
      <p:ext uri="{BB962C8B-B14F-4D97-AF65-F5344CB8AC3E}">
        <p14:creationId xmlns:p14="http://schemas.microsoft.com/office/powerpoint/2010/main" val="424695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spectroscopic capabilities of a FIR Surveyor will </a:t>
            </a:r>
            <a:r>
              <a:rPr lang="en-US" baseline="0" dirty="0" smtClean="0"/>
              <a:t> measure important gas tracers like </a:t>
            </a:r>
            <a:r>
              <a:rPr lang="en-US" baseline="0" dirty="0" err="1" smtClean="0"/>
              <a:t>dueterated</a:t>
            </a:r>
            <a:r>
              <a:rPr lang="en-US" baseline="0" dirty="0" smtClean="0"/>
              <a:t> molecular hydrogen, HD which follows H_2 gas but easier to measure.  Measurements of HD provide a direct measurement of the gas masses in these disks.  For example Herschel measured HD in TW Hydra.  These gas measurements will constrain when gas giants form in  solar system evolution models </a:t>
            </a:r>
            <a:endParaRPr lang="en-US" dirty="0"/>
          </a:p>
        </p:txBody>
      </p:sp>
    </p:spTree>
    <p:extLst>
      <p:ext uri="{BB962C8B-B14F-4D97-AF65-F5344CB8AC3E}">
        <p14:creationId xmlns:p14="http://schemas.microsoft.com/office/powerpoint/2010/main" val="2674067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Coming to our own</a:t>
            </a:r>
            <a:r>
              <a:rPr lang="en-US" baseline="0" dirty="0" smtClean="0"/>
              <a:t> solar system, the Far-IR Surveyor can allow us to probe the history and evolution of the solar system… The left diagram shows the diameter vs. heliocentric distance of all the small bodies in the solar system  and the lines show the continuum flux limits needed to measure these bodies at 125 microns.  In addition to the dust continuum the spectral line measurements of the volatiles  as well as He and H_2</a:t>
            </a:r>
            <a:endParaRPr lang="en-US" dirty="0"/>
          </a:p>
        </p:txBody>
      </p:sp>
    </p:spTree>
    <p:extLst>
      <p:ext uri="{BB962C8B-B14F-4D97-AF65-F5344CB8AC3E}">
        <p14:creationId xmlns:p14="http://schemas.microsoft.com/office/powerpoint/2010/main" val="2396833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FC63A29-13DE-6B42-ABA9-540D91861363}" type="slidenum">
              <a:rPr lang="en-US" smtClean="0"/>
              <a:t>26</a:t>
            </a:fld>
            <a:endParaRPr lang="en-US"/>
          </a:p>
        </p:txBody>
      </p:sp>
    </p:spTree>
    <p:extLst>
      <p:ext uri="{BB962C8B-B14F-4D97-AF65-F5344CB8AC3E}">
        <p14:creationId xmlns:p14="http://schemas.microsoft.com/office/powerpoint/2010/main" val="1207735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Slide Number Placeholder 5"/>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302700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09866"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Slide Number Placeholder 5"/>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399669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Slide Number Placeholder 5"/>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4031128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xfrm>
            <a:off x="1330526" y="991196"/>
            <a:ext cx="6482955" cy="1285877"/>
          </a:xfrm>
          <a:prstGeom prst="rect">
            <a:avLst/>
          </a:prstGeom>
        </p:spPr>
        <p:txBody>
          <a:bodyPr lIns="26781" tIns="26781" rIns="26781" bIns="26781"/>
          <a:lstStyle>
            <a:lvl1pPr algn="ctr" defTabSz="410660">
              <a:lnSpc>
                <a:spcPct val="100000"/>
              </a:lnSpc>
              <a:defRPr sz="4900" cap="all">
                <a:solidFill>
                  <a:srgbClr val="535353"/>
                </a:solidFill>
                <a:latin typeface="Gill Sans Light"/>
                <a:ea typeface="Gill Sans Light"/>
                <a:cs typeface="Gill Sans Light"/>
                <a:sym typeface="Gill Sans Light"/>
              </a:defRPr>
            </a:lvl1pPr>
          </a:lstStyle>
          <a:p>
            <a:r>
              <a:t>Title Text</a:t>
            </a:r>
          </a:p>
        </p:txBody>
      </p:sp>
      <p:sp>
        <p:nvSpPr>
          <p:cNvPr id="49" name="Shape 49"/>
          <p:cNvSpPr>
            <a:spLocks noGrp="1"/>
          </p:cNvSpPr>
          <p:nvPr>
            <p:ph type="sldNum" sz="quarter" idx="2"/>
          </p:nvPr>
        </p:nvSpPr>
        <p:spPr>
          <a:xfrm>
            <a:off x="4453482" y="5746257"/>
            <a:ext cx="230340" cy="227211"/>
          </a:xfrm>
          <a:prstGeom prst="rect">
            <a:avLst/>
          </a:prstGeom>
        </p:spPr>
        <p:txBody>
          <a:bodyPr lIns="26781" tIns="26781" rIns="26781" bIns="26781" anchor="t"/>
          <a:lstStyle>
            <a:lvl1pPr algn="ctr" defTabSz="410660">
              <a:defRPr>
                <a:solidFill>
                  <a:srgbClr val="535353"/>
                </a:solidFill>
                <a:latin typeface="Gill Sans Light"/>
                <a:ea typeface="Gill Sans Light"/>
                <a:cs typeface="Gill Sans Light"/>
                <a:sym typeface="Gill Sans Light"/>
              </a:defRPr>
            </a:lvl1pPr>
          </a:lstStyle>
          <a:p>
            <a:fld id="{86CB4B4D-7CA3-9044-876B-883B54F8677D}" type="slidenum">
              <a:rPr/>
              <a:pPr/>
              <a:t>‹#›</a:t>
            </a:fld>
            <a:endParaRPr/>
          </a:p>
        </p:txBody>
      </p:sp>
    </p:spTree>
    <p:extLst>
      <p:ext uri="{BB962C8B-B14F-4D97-AF65-F5344CB8AC3E}">
        <p14:creationId xmlns:p14="http://schemas.microsoft.com/office/powerpoint/2010/main" val="2434281204"/>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xfrm>
            <a:off x="1330526" y="991196"/>
            <a:ext cx="6482955" cy="1285877"/>
          </a:xfrm>
          <a:prstGeom prst="rect">
            <a:avLst/>
          </a:prstGeom>
        </p:spPr>
        <p:txBody>
          <a:bodyPr lIns="26781" tIns="26781" rIns="26781" bIns="26781"/>
          <a:lstStyle>
            <a:lvl1pPr algn="ctr" defTabSz="410660">
              <a:lnSpc>
                <a:spcPct val="100000"/>
              </a:lnSpc>
              <a:defRPr sz="4900" cap="all">
                <a:solidFill>
                  <a:srgbClr val="535353"/>
                </a:solidFill>
                <a:latin typeface="Gill Sans Light"/>
                <a:ea typeface="Gill Sans Light"/>
                <a:cs typeface="Gill Sans Light"/>
                <a:sym typeface="Gill Sans Light"/>
              </a:defRPr>
            </a:lvl1pPr>
          </a:lstStyle>
          <a:p>
            <a:r>
              <a:t>Title Text</a:t>
            </a:r>
          </a:p>
        </p:txBody>
      </p:sp>
      <p:sp>
        <p:nvSpPr>
          <p:cNvPr id="57" name="Shape 57"/>
          <p:cNvSpPr>
            <a:spLocks noGrp="1"/>
          </p:cNvSpPr>
          <p:nvPr>
            <p:ph type="body" sz="half" idx="1"/>
          </p:nvPr>
        </p:nvSpPr>
        <p:spPr>
          <a:xfrm>
            <a:off x="1330526" y="2297162"/>
            <a:ext cx="6482955" cy="3321845"/>
          </a:xfrm>
          <a:prstGeom prst="rect">
            <a:avLst/>
          </a:prstGeom>
        </p:spPr>
        <p:txBody>
          <a:bodyPr lIns="26781" tIns="26781" rIns="26781" bIns="26781" anchor="ctr"/>
          <a:lstStyle>
            <a:lvl1pPr marL="350108" indent="-350108" defTabSz="410660">
              <a:lnSpc>
                <a:spcPct val="120000"/>
              </a:lnSpc>
              <a:spcBef>
                <a:spcPts val="3164"/>
              </a:spcBef>
              <a:buSzPct val="82000"/>
              <a:buFontTx/>
              <a:defRPr sz="3200">
                <a:solidFill>
                  <a:srgbClr val="535353"/>
                </a:solidFill>
                <a:latin typeface="Gill Sans Light"/>
                <a:ea typeface="Gill Sans Light"/>
                <a:cs typeface="Gill Sans Light"/>
                <a:sym typeface="Gill Sans Light"/>
              </a:defRPr>
            </a:lvl1pPr>
            <a:lvl2pPr marL="716132" indent="-350108" defTabSz="410660">
              <a:lnSpc>
                <a:spcPct val="120000"/>
              </a:lnSpc>
              <a:spcBef>
                <a:spcPts val="3164"/>
              </a:spcBef>
              <a:buSzPct val="82000"/>
              <a:buFontTx/>
              <a:defRPr sz="3200">
                <a:solidFill>
                  <a:srgbClr val="535353"/>
                </a:solidFill>
                <a:latin typeface="Gill Sans Light"/>
                <a:ea typeface="Gill Sans Light"/>
                <a:cs typeface="Gill Sans Light"/>
                <a:sym typeface="Gill Sans Light"/>
              </a:defRPr>
            </a:lvl2pPr>
            <a:lvl3pPr marL="1082152" indent="-350108" defTabSz="410660">
              <a:lnSpc>
                <a:spcPct val="120000"/>
              </a:lnSpc>
              <a:spcBef>
                <a:spcPts val="3164"/>
              </a:spcBef>
              <a:buSzPct val="82000"/>
              <a:buFontTx/>
              <a:defRPr sz="3200">
                <a:solidFill>
                  <a:srgbClr val="535353"/>
                </a:solidFill>
                <a:latin typeface="Gill Sans Light"/>
                <a:ea typeface="Gill Sans Light"/>
                <a:cs typeface="Gill Sans Light"/>
                <a:sym typeface="Gill Sans Light"/>
              </a:defRPr>
            </a:lvl3pPr>
            <a:lvl4pPr marL="1448176" indent="-350108" defTabSz="410660">
              <a:lnSpc>
                <a:spcPct val="120000"/>
              </a:lnSpc>
              <a:spcBef>
                <a:spcPts val="3164"/>
              </a:spcBef>
              <a:buSzPct val="82000"/>
              <a:buFontTx/>
              <a:defRPr sz="3200">
                <a:solidFill>
                  <a:srgbClr val="535353"/>
                </a:solidFill>
                <a:latin typeface="Gill Sans Light"/>
                <a:ea typeface="Gill Sans Light"/>
                <a:cs typeface="Gill Sans Light"/>
                <a:sym typeface="Gill Sans Light"/>
              </a:defRPr>
            </a:lvl4pPr>
            <a:lvl5pPr marL="1814200" indent="-350108" defTabSz="410660">
              <a:lnSpc>
                <a:spcPct val="120000"/>
              </a:lnSpc>
              <a:spcBef>
                <a:spcPts val="3164"/>
              </a:spcBef>
              <a:buSzPct val="82000"/>
              <a:buFontTx/>
              <a:defRPr sz="32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4453482" y="5746257"/>
            <a:ext cx="230340" cy="227211"/>
          </a:xfrm>
          <a:prstGeom prst="rect">
            <a:avLst/>
          </a:prstGeom>
        </p:spPr>
        <p:txBody>
          <a:bodyPr lIns="26781" tIns="26781" rIns="26781" bIns="26781" anchor="t"/>
          <a:lstStyle>
            <a:lvl1pPr algn="ctr" defTabSz="410660">
              <a:defRPr>
                <a:solidFill>
                  <a:srgbClr val="535353"/>
                </a:solidFill>
                <a:latin typeface="Gill Sans Light"/>
                <a:ea typeface="Gill Sans Light"/>
                <a:cs typeface="Gill Sans Light"/>
                <a:sym typeface="Gill Sans Light"/>
              </a:defRPr>
            </a:lvl1pPr>
          </a:lstStyle>
          <a:p>
            <a:fld id="{86CB4B4D-7CA3-9044-876B-883B54F8677D}" type="slidenum">
              <a:rPr/>
              <a:pPr/>
              <a:t>‹#›</a:t>
            </a:fld>
            <a:endParaRPr/>
          </a:p>
        </p:txBody>
      </p:sp>
    </p:spTree>
    <p:extLst>
      <p:ext uri="{BB962C8B-B14F-4D97-AF65-F5344CB8AC3E}">
        <p14:creationId xmlns:p14="http://schemas.microsoft.com/office/powerpoint/2010/main" val="3320083558"/>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9111" y="439596"/>
            <a:ext cx="6948829" cy="805925"/>
          </a:xfrm>
        </p:spPr>
        <p:txBody>
          <a:bodyPr/>
          <a:lstStyle/>
          <a:p>
            <a:r>
              <a:rPr lang="en-US" smtClean="0"/>
              <a:t>Click to edit Master title style</a:t>
            </a:r>
            <a:endParaRPr lang="en-US"/>
          </a:p>
        </p:txBody>
      </p:sp>
      <p:sp>
        <p:nvSpPr>
          <p:cNvPr id="3" name="Content Placeholder 2"/>
          <p:cNvSpPr>
            <a:spLocks noGrp="1"/>
          </p:cNvSpPr>
          <p:nvPr>
            <p:ph idx="1"/>
          </p:nvPr>
        </p:nvSpPr>
        <p:spPr>
          <a:xfrm>
            <a:off x="509866"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Slide Number Placeholder 5"/>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364983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Slide Number Placeholder 5"/>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125818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6/27/17</a:t>
            </a:r>
            <a:endParaRPr lang="en-US"/>
          </a:p>
        </p:txBody>
      </p:sp>
      <p:sp>
        <p:nvSpPr>
          <p:cNvPr id="6" name="Footer Placeholder 5"/>
          <p:cNvSpPr>
            <a:spLocks noGrp="1"/>
          </p:cNvSpPr>
          <p:nvPr>
            <p:ph type="ftr" sz="quarter" idx="11"/>
          </p:nvPr>
        </p:nvSpPr>
        <p:spPr/>
        <p:txBody>
          <a:bodyPr/>
          <a:lstStyle/>
          <a:p>
            <a:r>
              <a:rPr lang="en-US" smtClean="0"/>
              <a:t>Meixner - Houck Conference</a:t>
            </a:r>
            <a:endParaRPr lang="en-US"/>
          </a:p>
        </p:txBody>
      </p:sp>
      <p:sp>
        <p:nvSpPr>
          <p:cNvPr id="7" name="Slide Number Placeholder 6"/>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71092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6/27/17</a:t>
            </a:r>
            <a:endParaRPr lang="en-US"/>
          </a:p>
        </p:txBody>
      </p:sp>
      <p:sp>
        <p:nvSpPr>
          <p:cNvPr id="8" name="Footer Placeholder 7"/>
          <p:cNvSpPr>
            <a:spLocks noGrp="1"/>
          </p:cNvSpPr>
          <p:nvPr>
            <p:ph type="ftr" sz="quarter" idx="11"/>
          </p:nvPr>
        </p:nvSpPr>
        <p:spPr/>
        <p:txBody>
          <a:bodyPr/>
          <a:lstStyle/>
          <a:p>
            <a:r>
              <a:rPr lang="en-US" smtClean="0"/>
              <a:t>Meixner - Houck Conference</a:t>
            </a:r>
            <a:endParaRPr lang="en-US"/>
          </a:p>
        </p:txBody>
      </p:sp>
      <p:sp>
        <p:nvSpPr>
          <p:cNvPr id="9" name="Slide Number Placeholder 8"/>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656598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
        <p:nvSpPr>
          <p:cNvPr id="5" name="Slide Number Placeholder 4"/>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996908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6/27/17</a:t>
            </a:r>
            <a:endParaRPr lang="en-US"/>
          </a:p>
        </p:txBody>
      </p:sp>
      <p:sp>
        <p:nvSpPr>
          <p:cNvPr id="3" name="Footer Placeholder 2"/>
          <p:cNvSpPr>
            <a:spLocks noGrp="1"/>
          </p:cNvSpPr>
          <p:nvPr>
            <p:ph type="ftr" sz="quarter" idx="11"/>
          </p:nvPr>
        </p:nvSpPr>
        <p:spPr/>
        <p:txBody>
          <a:bodyPr/>
          <a:lstStyle/>
          <a:p>
            <a:r>
              <a:rPr lang="en-US" smtClean="0"/>
              <a:t>Meixner - Houck Conference</a:t>
            </a:r>
            <a:endParaRPr lang="en-US"/>
          </a:p>
        </p:txBody>
      </p:sp>
      <p:sp>
        <p:nvSpPr>
          <p:cNvPr id="4" name="Slide Number Placeholder 3"/>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144913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6/27/17</a:t>
            </a:r>
            <a:endParaRPr lang="en-US"/>
          </a:p>
        </p:txBody>
      </p:sp>
      <p:sp>
        <p:nvSpPr>
          <p:cNvPr id="6" name="Footer Placeholder 5"/>
          <p:cNvSpPr>
            <a:spLocks noGrp="1"/>
          </p:cNvSpPr>
          <p:nvPr>
            <p:ph type="ftr" sz="quarter" idx="11"/>
          </p:nvPr>
        </p:nvSpPr>
        <p:spPr/>
        <p:txBody>
          <a:bodyPr/>
          <a:lstStyle/>
          <a:p>
            <a:r>
              <a:rPr lang="en-US" smtClean="0"/>
              <a:t>Meixner - Houck Conference</a:t>
            </a:r>
            <a:endParaRPr lang="en-US"/>
          </a:p>
        </p:txBody>
      </p:sp>
      <p:sp>
        <p:nvSpPr>
          <p:cNvPr id="7" name="Slide Number Placeholder 6"/>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205342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6/27/17</a:t>
            </a:r>
            <a:endParaRPr lang="en-US"/>
          </a:p>
        </p:txBody>
      </p:sp>
      <p:sp>
        <p:nvSpPr>
          <p:cNvPr id="6" name="Footer Placeholder 5"/>
          <p:cNvSpPr>
            <a:spLocks noGrp="1"/>
          </p:cNvSpPr>
          <p:nvPr>
            <p:ph type="ftr" sz="quarter" idx="11"/>
          </p:nvPr>
        </p:nvSpPr>
        <p:spPr/>
        <p:txBody>
          <a:bodyPr/>
          <a:lstStyle/>
          <a:p>
            <a:r>
              <a:rPr lang="en-US" smtClean="0"/>
              <a:t>Meixner - Houck Conference</a:t>
            </a:r>
            <a:endParaRPr lang="en-US"/>
          </a:p>
        </p:txBody>
      </p:sp>
      <p:sp>
        <p:nvSpPr>
          <p:cNvPr id="7" name="Slide Number Placeholder 6"/>
          <p:cNvSpPr>
            <a:spLocks noGrp="1"/>
          </p:cNvSpPr>
          <p:nvPr>
            <p:ph type="sldNum" sz="quarter" idx="12"/>
          </p:nvPr>
        </p:nvSpPr>
        <p:spPr/>
        <p:txBody>
          <a:bodyPr/>
          <a:lstStyle/>
          <a:p>
            <a:fld id="{5615F3F3-BD3F-0B4E-A6C5-30A95B5505BE}" type="slidenum">
              <a:rPr lang="en-US" smtClean="0"/>
              <a:t>‹#›</a:t>
            </a:fld>
            <a:endParaRPr lang="en-US"/>
          </a:p>
        </p:txBody>
      </p:sp>
    </p:spTree>
    <p:extLst>
      <p:ext uri="{BB962C8B-B14F-4D97-AF65-F5344CB8AC3E}">
        <p14:creationId xmlns:p14="http://schemas.microsoft.com/office/powerpoint/2010/main" val="35668458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6/27/17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Meixner - Houck Conference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5F3F3-BD3F-0B4E-A6C5-30A95B5505BE}" type="slidenum">
              <a:rPr lang="en-US" smtClean="0"/>
              <a:t>‹#›</a:t>
            </a:fld>
            <a:endParaRPr lang="en-US"/>
          </a:p>
        </p:txBody>
      </p:sp>
      <p:sp>
        <p:nvSpPr>
          <p:cNvPr id="7" name="Title Placeholder 1"/>
          <p:cNvSpPr txBox="1">
            <a:spLocks/>
          </p:cNvSpPr>
          <p:nvPr userDrawn="1"/>
        </p:nvSpPr>
        <p:spPr>
          <a:xfrm>
            <a:off x="971756" y="276226"/>
            <a:ext cx="7304645" cy="8335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9"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856473-076F-E64A-924D-CD395C40BBEA}" type="slidenum">
              <a:rPr lang="en-US" smtClean="0"/>
              <a:pPr/>
              <a:t>‹#›</a:t>
            </a:fld>
            <a:endParaRPr lang="en-US"/>
          </a:p>
        </p:txBody>
      </p:sp>
      <p:sp>
        <p:nvSpPr>
          <p:cNvPr id="10" name="Date Placeholder 3"/>
          <p:cNvSpPr txBox="1">
            <a:spLocks/>
          </p:cNvSpPr>
          <p:nvPr userDrawn="1"/>
        </p:nvSpPr>
        <p:spPr>
          <a:xfrm>
            <a:off x="457200" y="6356350"/>
            <a:ext cx="30607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0C3294-5CF8-9244-B3A8-6FEA2CEAD35A}" type="slidenum">
              <a:rPr lang="en-US" smtClean="0"/>
              <a:pPr/>
              <a:t>‹#›</a:t>
            </a:fld>
            <a:endParaRPr lang="en-US" dirty="0"/>
          </a:p>
        </p:txBody>
      </p:sp>
      <p:sp>
        <p:nvSpPr>
          <p:cNvPr id="12" name="Rectangle 11"/>
          <p:cNvSpPr/>
          <p:nvPr userDrawn="1"/>
        </p:nvSpPr>
        <p:spPr>
          <a:xfrm>
            <a:off x="2286000" y="3429000"/>
            <a:ext cx="4572000" cy="0"/>
          </a:xfrm>
          <a:prstGeom prst="rect">
            <a:avLst/>
          </a:prstGeom>
        </p:spPr>
        <p:txBody>
          <a:bodyPr/>
          <a:lstStyle/>
          <a:p>
            <a:endParaRPr lang="en-US" dirty="0">
              <a:solidFill>
                <a:prstClr val="black"/>
              </a:solidFill>
            </a:endParaRPr>
          </a:p>
        </p:txBody>
      </p:sp>
      <p:pic>
        <p:nvPicPr>
          <p:cNvPr id="13" name="Picture 18" descr="meatball best"/>
          <p:cNvPicPr>
            <a:picLocks noChangeAspect="1" noChangeArrowheads="1"/>
          </p:cNvPicPr>
          <p:nvPr userDrawn="1"/>
        </p:nvPicPr>
        <p:blipFill>
          <a:blip r:embed="rId15" cstate="screen"/>
          <a:srcRect/>
          <a:stretch>
            <a:fillRect/>
          </a:stretch>
        </p:blipFill>
        <p:spPr bwMode="auto">
          <a:xfrm>
            <a:off x="8047941" y="276225"/>
            <a:ext cx="810957" cy="631403"/>
          </a:xfrm>
          <a:prstGeom prst="rect">
            <a:avLst/>
          </a:prstGeom>
          <a:noFill/>
        </p:spPr>
      </p:pic>
      <p:cxnSp>
        <p:nvCxnSpPr>
          <p:cNvPr id="14" name="Straight Connector 13"/>
          <p:cNvCxnSpPr/>
          <p:nvPr userDrawn="1"/>
        </p:nvCxnSpPr>
        <p:spPr>
          <a:xfrm>
            <a:off x="971756" y="1108184"/>
            <a:ext cx="7304645"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16"/>
          <a:stretch>
            <a:fillRect/>
          </a:stretch>
        </p:blipFill>
        <p:spPr>
          <a:xfrm>
            <a:off x="219208" y="367975"/>
            <a:ext cx="1549354" cy="403587"/>
          </a:xfrm>
          <a:prstGeom prst="rect">
            <a:avLst/>
          </a:prstGeom>
        </p:spPr>
      </p:pic>
    </p:spTree>
    <p:extLst>
      <p:ext uri="{BB962C8B-B14F-4D97-AF65-F5344CB8AC3E}">
        <p14:creationId xmlns:p14="http://schemas.microsoft.com/office/powerpoint/2010/main" val="3374795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hyperlink" Target="mailto:ost_info@lists.ipac.caltech.edu" TargetMode="External"/><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txBox="1">
            <a:spLocks/>
          </p:cNvSpPr>
          <p:nvPr/>
        </p:nvSpPr>
        <p:spPr>
          <a:xfrm>
            <a:off x="971756" y="276226"/>
            <a:ext cx="7304645" cy="8335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 </a:t>
            </a:r>
            <a:endParaRPr lang="en-US" dirty="0"/>
          </a:p>
        </p:txBody>
      </p:sp>
      <p:sp>
        <p:nvSpPr>
          <p:cNvPr id="10" name="Date Placeholder 3"/>
          <p:cNvSpPr txBox="1">
            <a:spLocks/>
          </p:cNvSpPr>
          <p:nvPr/>
        </p:nvSpPr>
        <p:spPr>
          <a:xfrm>
            <a:off x="457200" y="6356350"/>
            <a:ext cx="30607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1"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90C3294-5CF8-9244-B3A8-6FEA2CEAD35A}" type="slidenum">
              <a:rPr lang="en-US" smtClean="0"/>
              <a:pPr/>
              <a:t>1</a:t>
            </a:fld>
            <a:endParaRPr lang="en-US" dirty="0"/>
          </a:p>
        </p:txBody>
      </p:sp>
      <p:sp>
        <p:nvSpPr>
          <p:cNvPr id="12" name="Rectangle 11"/>
          <p:cNvSpPr/>
          <p:nvPr/>
        </p:nvSpPr>
        <p:spPr>
          <a:xfrm>
            <a:off x="2286000" y="3429000"/>
            <a:ext cx="4572000" cy="0"/>
          </a:xfrm>
          <a:prstGeom prst="rect">
            <a:avLst/>
          </a:prstGeom>
        </p:spPr>
        <p:txBody>
          <a:bodyPr/>
          <a:lstStyle/>
          <a:p>
            <a:endParaRPr lang="en-US" dirty="0">
              <a:solidFill>
                <a:prstClr val="black"/>
              </a:solidFill>
            </a:endParaRPr>
          </a:p>
        </p:txBody>
      </p:sp>
      <p:cxnSp>
        <p:nvCxnSpPr>
          <p:cNvPr id="14" name="Straight Connector 13"/>
          <p:cNvCxnSpPr/>
          <p:nvPr/>
        </p:nvCxnSpPr>
        <p:spPr>
          <a:xfrm>
            <a:off x="971756" y="1108184"/>
            <a:ext cx="7304645"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pic>
        <p:nvPicPr>
          <p:cNvPr id="15" name="Picture 14" descr="278550main_BERNSTEIN_PAH_Award_paper_092308.jpg"/>
          <p:cNvPicPr>
            <a:picLocks noChangeAspect="1"/>
          </p:cNvPicPr>
          <p:nvPr/>
        </p:nvPicPr>
        <p:blipFill rotWithShape="1">
          <a:blip r:embed="rId2">
            <a:extLst>
              <a:ext uri="{28A0092B-C50C-407E-A947-70E740481C1C}">
                <a14:useLocalDpi xmlns:a14="http://schemas.microsoft.com/office/drawing/2010/main" val="0"/>
              </a:ext>
            </a:extLst>
          </a:blip>
          <a:srcRect t="50000" b="16872"/>
          <a:stretch/>
        </p:blipFill>
        <p:spPr>
          <a:xfrm>
            <a:off x="0" y="1182353"/>
            <a:ext cx="9144000" cy="2271922"/>
          </a:xfrm>
          <a:prstGeom prst="rect">
            <a:avLst/>
          </a:prstGeom>
        </p:spPr>
      </p:pic>
      <p:sp>
        <p:nvSpPr>
          <p:cNvPr id="19" name="Title 18"/>
          <p:cNvSpPr>
            <a:spLocks noGrp="1"/>
          </p:cNvSpPr>
          <p:nvPr>
            <p:ph type="ctrTitle"/>
          </p:nvPr>
        </p:nvSpPr>
        <p:spPr/>
        <p:txBody>
          <a:bodyPr/>
          <a:lstStyle/>
          <a:p>
            <a:r>
              <a:rPr lang="en-US" dirty="0" smtClean="0">
                <a:solidFill>
                  <a:schemeClr val="bg1"/>
                </a:solidFill>
              </a:rPr>
              <a:t>The Origins Space Telescope (OST)</a:t>
            </a:r>
            <a:endParaRPr lang="en-US" dirty="0">
              <a:solidFill>
                <a:schemeClr val="bg1"/>
              </a:solidFill>
            </a:endParaRPr>
          </a:p>
        </p:txBody>
      </p:sp>
      <p:sp>
        <p:nvSpPr>
          <p:cNvPr id="16" name="Shape 266"/>
          <p:cNvSpPr>
            <a:spLocks noGrp="1"/>
          </p:cNvSpPr>
          <p:nvPr>
            <p:ph type="subTitle" idx="1"/>
          </p:nvPr>
        </p:nvSpPr>
        <p:spPr>
          <a:prstGeom prst="rect">
            <a:avLst/>
          </a:prstGeom>
        </p:spPr>
        <p:txBody>
          <a:bodyPr>
            <a:normAutofit fontScale="77500" lnSpcReduction="20000"/>
          </a:bodyPr>
          <a:lstStyle/>
          <a:p>
            <a:pPr defTabSz="279247">
              <a:defRPr sz="4200">
                <a:solidFill>
                  <a:srgbClr val="000000"/>
                </a:solidFill>
                <a:latin typeface="Gill Sans SemiBold"/>
                <a:ea typeface="Gill Sans SemiBold"/>
                <a:cs typeface="Gill Sans SemiBold"/>
                <a:sym typeface="Gill Sans SemiBold"/>
              </a:defRPr>
            </a:pPr>
            <a:r>
              <a:rPr dirty="0"/>
              <a:t>Margaret Meixner</a:t>
            </a:r>
          </a:p>
          <a:p>
            <a:pPr defTabSz="279247">
              <a:defRPr sz="4200">
                <a:solidFill>
                  <a:srgbClr val="000000"/>
                </a:solidFill>
                <a:latin typeface="Gill Sans SemiBold"/>
                <a:ea typeface="Gill Sans SemiBold"/>
                <a:cs typeface="Gill Sans SemiBold"/>
                <a:sym typeface="Gill Sans SemiBold"/>
              </a:defRPr>
            </a:pPr>
            <a:r>
              <a:rPr dirty="0"/>
              <a:t>Space Telescope Science Institute,</a:t>
            </a:r>
          </a:p>
          <a:p>
            <a:pPr defTabSz="279247">
              <a:defRPr sz="4200">
                <a:solidFill>
                  <a:srgbClr val="000000"/>
                </a:solidFill>
                <a:latin typeface="Gill Sans SemiBold"/>
                <a:ea typeface="Gill Sans SemiBold"/>
                <a:cs typeface="Gill Sans SemiBold"/>
                <a:sym typeface="Gill Sans SemiBold"/>
              </a:defRPr>
            </a:pPr>
            <a:r>
              <a:rPr dirty="0"/>
              <a:t>Johns Hopkins University</a:t>
            </a:r>
          </a:p>
        </p:txBody>
      </p:sp>
      <p:sp>
        <p:nvSpPr>
          <p:cNvPr id="17" name="Shape 270"/>
          <p:cNvSpPr/>
          <p:nvPr/>
        </p:nvSpPr>
        <p:spPr>
          <a:xfrm>
            <a:off x="1916246" y="5363390"/>
            <a:ext cx="7200839" cy="438561"/>
          </a:xfrm>
          <a:prstGeom prst="rect">
            <a:avLst/>
          </a:prstGeom>
          <a:ln w="3175">
            <a:miter lim="400000"/>
          </a:ln>
          <a:extLst>
            <a:ext uri="{C572A759-6A51-4108-AA02-DFA0A04FC94B}">
              <ma14:wrappingTextBoxFlag xmlns:ma14="http://schemas.microsoft.com/office/mac/drawingml/2011/main" val="1"/>
            </a:ext>
          </a:extLst>
        </p:spPr>
        <p:txBody>
          <a:bodyPr wrap="none" lIns="34280" tIns="34280" rIns="34280" bIns="34280">
            <a:spAutoFit/>
          </a:bodyPr>
          <a:lstStyle>
            <a:lvl1pPr algn="l" defTabSz="650240">
              <a:defRPr sz="2400">
                <a:solidFill>
                  <a:srgbClr val="000000"/>
                </a:solidFill>
                <a:latin typeface="Chalkboard"/>
                <a:ea typeface="Chalkboard"/>
                <a:cs typeface="Chalkboard"/>
                <a:sym typeface="Chalkboard"/>
              </a:defRPr>
            </a:lvl1pPr>
          </a:lstStyle>
          <a:p>
            <a:r>
              <a:rPr dirty="0">
                <a:latin typeface="Gill Sans"/>
                <a:cs typeface="Gill Sans"/>
              </a:rPr>
              <a:t>on behalf of the </a:t>
            </a:r>
            <a:r>
              <a:rPr lang="en-US" dirty="0" smtClean="0">
                <a:latin typeface="Gill Sans"/>
                <a:cs typeface="Gill Sans"/>
              </a:rPr>
              <a:t>OST</a:t>
            </a:r>
            <a:r>
              <a:rPr dirty="0" smtClean="0">
                <a:latin typeface="Gill Sans"/>
                <a:cs typeface="Gill Sans"/>
              </a:rPr>
              <a:t> </a:t>
            </a:r>
            <a:r>
              <a:rPr dirty="0" smtClean="0">
                <a:latin typeface="Gill Sans"/>
                <a:cs typeface="Gill Sans"/>
              </a:rPr>
              <a:t>S</a:t>
            </a:r>
            <a:r>
              <a:rPr lang="en-US" dirty="0" smtClean="0">
                <a:latin typeface="Gill Sans"/>
                <a:cs typeface="Gill Sans"/>
              </a:rPr>
              <a:t>cience </a:t>
            </a:r>
            <a:r>
              <a:rPr dirty="0" smtClean="0">
                <a:latin typeface="Gill Sans"/>
                <a:cs typeface="Gill Sans"/>
              </a:rPr>
              <a:t>T</a:t>
            </a:r>
            <a:r>
              <a:rPr lang="en-US" dirty="0" smtClean="0">
                <a:latin typeface="Gill Sans"/>
                <a:cs typeface="Gill Sans"/>
              </a:rPr>
              <a:t>echnology </a:t>
            </a:r>
            <a:r>
              <a:rPr dirty="0" smtClean="0">
                <a:latin typeface="Gill Sans"/>
                <a:cs typeface="Gill Sans"/>
              </a:rPr>
              <a:t>D</a:t>
            </a:r>
            <a:r>
              <a:rPr lang="en-US" dirty="0" smtClean="0">
                <a:latin typeface="Gill Sans"/>
                <a:cs typeface="Gill Sans"/>
              </a:rPr>
              <a:t>efinition </a:t>
            </a:r>
            <a:r>
              <a:rPr dirty="0" smtClean="0">
                <a:latin typeface="Gill Sans"/>
                <a:cs typeface="Gill Sans"/>
              </a:rPr>
              <a:t>T</a:t>
            </a:r>
            <a:r>
              <a:rPr lang="en-US" dirty="0" smtClean="0">
                <a:latin typeface="Gill Sans"/>
                <a:cs typeface="Gill Sans"/>
              </a:rPr>
              <a:t>eam</a:t>
            </a:r>
            <a:endParaRPr dirty="0">
              <a:latin typeface="Gill Sans"/>
              <a:cs typeface="Gill Sans"/>
            </a:endParaRPr>
          </a:p>
        </p:txBody>
      </p:sp>
      <p:sp>
        <p:nvSpPr>
          <p:cNvPr id="18" name="Shape 269"/>
          <p:cNvSpPr/>
          <p:nvPr/>
        </p:nvSpPr>
        <p:spPr>
          <a:xfrm>
            <a:off x="3637598" y="5705458"/>
            <a:ext cx="1864679" cy="331086"/>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lvl1pPr>
              <a:defRPr>
                <a:latin typeface="Gill Sans Light"/>
                <a:ea typeface="Gill Sans Light"/>
                <a:cs typeface="Gill Sans Light"/>
                <a:sym typeface="Gill Sans Light"/>
              </a:defRPr>
            </a:lvl1pPr>
          </a:lstStyle>
          <a:p>
            <a:r>
              <a:rPr dirty="0"/>
              <a:t>asd.gsfc.nasa.gov/firs</a:t>
            </a:r>
          </a:p>
        </p:txBody>
      </p:sp>
    </p:spTree>
    <p:extLst>
      <p:ext uri="{BB962C8B-B14F-4D97-AF65-F5344CB8AC3E}">
        <p14:creationId xmlns:p14="http://schemas.microsoft.com/office/powerpoint/2010/main" val="16570279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386" y="1092864"/>
            <a:ext cx="8966980" cy="1077218"/>
          </a:xfrm>
          <a:prstGeom prst="rect">
            <a:avLst/>
          </a:prstGeom>
          <a:noFill/>
        </p:spPr>
        <p:txBody>
          <a:bodyPr wrap="square" rtlCol="0">
            <a:spAutoFit/>
          </a:bodyPr>
          <a:lstStyle/>
          <a:p>
            <a:pPr algn="ctr"/>
            <a:r>
              <a:rPr lang="en-US" sz="1600" dirty="0" smtClean="0">
                <a:solidFill>
                  <a:prstClr val="black"/>
                </a:solidFill>
                <a:latin typeface="Calibri"/>
                <a:ea typeface="Gill Sans MT" charset="0"/>
                <a:cs typeface="Gill Sans MT" charset="0"/>
              </a:rPr>
              <a:t>The </a:t>
            </a:r>
            <a:r>
              <a:rPr lang="en-US" sz="1600" dirty="0">
                <a:solidFill>
                  <a:prstClr val="black"/>
                </a:solidFill>
                <a:latin typeface="Calibri"/>
                <a:ea typeface="Gill Sans MT" charset="0"/>
                <a:cs typeface="Gill Sans MT" charset="0"/>
              </a:rPr>
              <a:t>Origins Space Telescope will characterize magnetic fields and turbulence from molecular clouds to star-forming cores—with high resolution and a wide field of view</a:t>
            </a:r>
          </a:p>
          <a:p>
            <a:pPr algn="ctr"/>
            <a:endParaRPr lang="en-US" sz="1600" b="1" dirty="0">
              <a:solidFill>
                <a:prstClr val="black"/>
              </a:solidFill>
              <a:latin typeface="Calibri"/>
              <a:ea typeface="Gill Sans MT" charset="0"/>
              <a:cs typeface="Calibri"/>
            </a:endParaRPr>
          </a:p>
          <a:p>
            <a:pPr algn="ctr"/>
            <a:endParaRPr lang="en-US" sz="1600" b="1" dirty="0">
              <a:solidFill>
                <a:prstClr val="black"/>
              </a:solidFill>
              <a:latin typeface="Calibri"/>
              <a:ea typeface="Gill Sans MT" charset="0"/>
              <a:cs typeface="Calibri"/>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99375" l="625" r="99688"/>
                    </a14:imgEffect>
                  </a14:imgLayer>
                </a14:imgProps>
              </a:ext>
              <a:ext uri="{28A0092B-C50C-407E-A947-70E740481C1C}">
                <a14:useLocalDpi xmlns:a14="http://schemas.microsoft.com/office/drawing/2010/main" val="0"/>
              </a:ext>
            </a:extLst>
          </a:blip>
          <a:stretch>
            <a:fillRect/>
          </a:stretch>
        </p:blipFill>
        <p:spPr>
          <a:xfrm>
            <a:off x="287386" y="1802909"/>
            <a:ext cx="4666084" cy="23330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04597">
            <a:off x="1984375" y="3128102"/>
            <a:ext cx="5151542" cy="1676247"/>
          </a:xfrm>
          <a:prstGeom prst="rect">
            <a:avLst/>
          </a:prstGeom>
        </p:spPr>
      </p:pic>
      <p:sp>
        <p:nvSpPr>
          <p:cNvPr id="9" name="TextBox 8"/>
          <p:cNvSpPr txBox="1"/>
          <p:nvPr/>
        </p:nvSpPr>
        <p:spPr>
          <a:xfrm>
            <a:off x="1615169" y="2143273"/>
            <a:ext cx="2315521" cy="553998"/>
          </a:xfrm>
          <a:prstGeom prst="rect">
            <a:avLst/>
          </a:prstGeom>
          <a:noFill/>
        </p:spPr>
        <p:txBody>
          <a:bodyPr wrap="square" rtlCol="0">
            <a:spAutoFit/>
          </a:bodyPr>
          <a:lstStyle/>
          <a:p>
            <a:pPr algn="ctr"/>
            <a:r>
              <a:rPr lang="en-US" sz="3000" dirty="0">
                <a:solidFill>
                  <a:prstClr val="white"/>
                </a:solidFill>
                <a:latin typeface="Gill Sans MT" charset="0"/>
                <a:ea typeface="Gill Sans MT" charset="0"/>
                <a:cs typeface="Gill Sans MT" charset="0"/>
              </a:rPr>
              <a:t>Planck: 15ʹ</a:t>
            </a:r>
          </a:p>
        </p:txBody>
      </p:sp>
      <p:sp>
        <p:nvSpPr>
          <p:cNvPr id="12" name="TextBox 11"/>
          <p:cNvSpPr txBox="1"/>
          <p:nvPr/>
        </p:nvSpPr>
        <p:spPr>
          <a:xfrm>
            <a:off x="-21907" y="3630190"/>
            <a:ext cx="2155685" cy="646331"/>
          </a:xfrm>
          <a:prstGeom prst="rect">
            <a:avLst/>
          </a:prstGeom>
          <a:noFill/>
        </p:spPr>
        <p:txBody>
          <a:bodyPr wrap="square" rtlCol="0">
            <a:spAutoFit/>
          </a:bodyPr>
          <a:lstStyle/>
          <a:p>
            <a:r>
              <a:rPr lang="en-US" dirty="0">
                <a:solidFill>
                  <a:prstClr val="black"/>
                </a:solidFill>
                <a:latin typeface="Calibri"/>
                <a:ea typeface="Gill Sans MT" charset="0"/>
                <a:cs typeface="Calibri"/>
              </a:rPr>
              <a:t>Planck </a:t>
            </a:r>
          </a:p>
          <a:p>
            <a:r>
              <a:rPr lang="en-US" dirty="0">
                <a:solidFill>
                  <a:prstClr val="black"/>
                </a:solidFill>
                <a:latin typeface="Calibri"/>
                <a:ea typeface="Gill Sans MT" charset="0"/>
                <a:cs typeface="Calibri"/>
              </a:rPr>
              <a:t>Collaboration</a:t>
            </a:r>
          </a:p>
        </p:txBody>
      </p:sp>
      <p:sp>
        <p:nvSpPr>
          <p:cNvPr id="13" name="TextBox 12"/>
          <p:cNvSpPr txBox="1"/>
          <p:nvPr/>
        </p:nvSpPr>
        <p:spPr>
          <a:xfrm rot="20415960">
            <a:off x="2321824" y="5249964"/>
            <a:ext cx="2155685" cy="369332"/>
          </a:xfrm>
          <a:prstGeom prst="rect">
            <a:avLst/>
          </a:prstGeom>
          <a:noFill/>
        </p:spPr>
        <p:txBody>
          <a:bodyPr wrap="square" rtlCol="0">
            <a:spAutoFit/>
          </a:bodyPr>
          <a:lstStyle/>
          <a:p>
            <a:r>
              <a:rPr lang="en-US" dirty="0">
                <a:solidFill>
                  <a:prstClr val="black"/>
                </a:solidFill>
                <a:latin typeface="Calibri"/>
                <a:ea typeface="Gill Sans MT" charset="0"/>
                <a:cs typeface="Calibri"/>
              </a:rPr>
              <a:t>Fissel+2016</a:t>
            </a:r>
          </a:p>
        </p:txBody>
      </p:sp>
      <p:sp>
        <p:nvSpPr>
          <p:cNvPr id="14" name="TextBox 13"/>
          <p:cNvSpPr txBox="1"/>
          <p:nvPr/>
        </p:nvSpPr>
        <p:spPr>
          <a:xfrm rot="19532499">
            <a:off x="8011242" y="6235752"/>
            <a:ext cx="1245051" cy="369332"/>
          </a:xfrm>
          <a:prstGeom prst="rect">
            <a:avLst/>
          </a:prstGeom>
          <a:noFill/>
        </p:spPr>
        <p:txBody>
          <a:bodyPr wrap="square" rtlCol="0">
            <a:spAutoFit/>
          </a:bodyPr>
          <a:lstStyle/>
          <a:p>
            <a:r>
              <a:rPr lang="en-US" dirty="0">
                <a:solidFill>
                  <a:prstClr val="black"/>
                </a:solidFill>
                <a:latin typeface="Calibri"/>
                <a:ea typeface="Gill Sans MT" charset="0"/>
                <a:cs typeface="Calibri"/>
              </a:rPr>
              <a:t>Hull+2016</a:t>
            </a:r>
            <a:endParaRPr lang="en-US" sz="1400" dirty="0">
              <a:solidFill>
                <a:prstClr val="black"/>
              </a:solidFill>
              <a:latin typeface="Calibri"/>
              <a:ea typeface="Gill Sans MT" charset="0"/>
              <a:cs typeface="Calibri"/>
            </a:endParaRPr>
          </a:p>
        </p:txBody>
      </p:sp>
      <p:sp>
        <p:nvSpPr>
          <p:cNvPr id="16" name="Oval 15"/>
          <p:cNvSpPr>
            <a:spLocks noChangeAspect="1"/>
          </p:cNvSpPr>
          <p:nvPr/>
        </p:nvSpPr>
        <p:spPr>
          <a:xfrm>
            <a:off x="4419892" y="4147990"/>
            <a:ext cx="2227090" cy="219231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p:cNvPicPr>
            <a:picLocks noChangeAspect="1"/>
          </p:cNvPicPr>
          <p:nvPr/>
        </p:nvPicPr>
        <p:blipFill>
          <a:blip r:embed="rId5"/>
          <a:stretch>
            <a:fillRect/>
          </a:stretch>
        </p:blipFill>
        <p:spPr>
          <a:xfrm>
            <a:off x="6149404" y="3759748"/>
            <a:ext cx="2875632" cy="2875632"/>
          </a:xfrm>
          <a:prstGeom prst="ellipse">
            <a:avLst/>
          </a:prstGeom>
        </p:spPr>
      </p:pic>
      <p:sp>
        <p:nvSpPr>
          <p:cNvPr id="10" name="TextBox 9"/>
          <p:cNvSpPr txBox="1"/>
          <p:nvPr/>
        </p:nvSpPr>
        <p:spPr>
          <a:xfrm>
            <a:off x="4503420" y="2933337"/>
            <a:ext cx="2545069" cy="553998"/>
          </a:xfrm>
          <a:prstGeom prst="rect">
            <a:avLst/>
          </a:prstGeom>
          <a:noFill/>
        </p:spPr>
        <p:txBody>
          <a:bodyPr wrap="square" rtlCol="0">
            <a:spAutoFit/>
          </a:bodyPr>
          <a:lstStyle/>
          <a:p>
            <a:pPr algn="ctr"/>
            <a:r>
              <a:rPr lang="en-US" sz="3000" dirty="0" err="1">
                <a:solidFill>
                  <a:prstClr val="white"/>
                </a:solidFill>
                <a:latin typeface="Gill Sans MT" charset="0"/>
                <a:ea typeface="Gill Sans MT" charset="0"/>
                <a:cs typeface="Gill Sans MT" charset="0"/>
              </a:rPr>
              <a:t>BLASTPol</a:t>
            </a:r>
            <a:r>
              <a:rPr lang="en-US" sz="3000" dirty="0">
                <a:solidFill>
                  <a:prstClr val="white"/>
                </a:solidFill>
                <a:latin typeface="Gill Sans MT" charset="0"/>
                <a:ea typeface="Gill Sans MT" charset="0"/>
                <a:cs typeface="Gill Sans MT" charset="0"/>
              </a:rPr>
              <a:t>: 2.5ʹ</a:t>
            </a:r>
          </a:p>
        </p:txBody>
      </p:sp>
      <p:sp>
        <p:nvSpPr>
          <p:cNvPr id="11" name="TextBox 10"/>
          <p:cNvSpPr txBox="1"/>
          <p:nvPr/>
        </p:nvSpPr>
        <p:spPr>
          <a:xfrm>
            <a:off x="6325840" y="3932240"/>
            <a:ext cx="2524479" cy="553998"/>
          </a:xfrm>
          <a:prstGeom prst="rect">
            <a:avLst/>
          </a:prstGeom>
          <a:noFill/>
        </p:spPr>
        <p:txBody>
          <a:bodyPr wrap="square" rtlCol="0">
            <a:spAutoFit/>
          </a:bodyPr>
          <a:lstStyle/>
          <a:p>
            <a:pPr algn="ctr"/>
            <a:r>
              <a:rPr lang="en-US" sz="3000" dirty="0">
                <a:solidFill>
                  <a:prstClr val="white"/>
                </a:solidFill>
                <a:latin typeface="Gill Sans MT" charset="0"/>
                <a:ea typeface="Gill Sans MT" charset="0"/>
                <a:cs typeface="Gill Sans MT" charset="0"/>
              </a:rPr>
              <a:t>ALMA: 0.3ʺ</a:t>
            </a:r>
          </a:p>
        </p:txBody>
      </p:sp>
      <p:sp>
        <p:nvSpPr>
          <p:cNvPr id="17" name="TextBox 16"/>
          <p:cNvSpPr txBox="1"/>
          <p:nvPr/>
        </p:nvSpPr>
        <p:spPr>
          <a:xfrm>
            <a:off x="4655835" y="4489263"/>
            <a:ext cx="1763341" cy="1938992"/>
          </a:xfrm>
          <a:prstGeom prst="rect">
            <a:avLst/>
          </a:prstGeom>
          <a:noFill/>
        </p:spPr>
        <p:txBody>
          <a:bodyPr wrap="square" rtlCol="0">
            <a:spAutoFit/>
          </a:bodyPr>
          <a:lstStyle/>
          <a:p>
            <a:pPr algn="ctr"/>
            <a:r>
              <a:rPr lang="en-US" sz="12000" dirty="0">
                <a:solidFill>
                  <a:prstClr val="white"/>
                </a:solidFill>
                <a:latin typeface="Gill Sans MT" charset="0"/>
                <a:ea typeface="Gill Sans MT" charset="0"/>
                <a:cs typeface="Gill Sans MT" charset="0"/>
              </a:rPr>
              <a:t>?</a:t>
            </a:r>
          </a:p>
        </p:txBody>
      </p:sp>
      <p:sp>
        <p:nvSpPr>
          <p:cNvPr id="18" name="TextBox 17"/>
          <p:cNvSpPr txBox="1"/>
          <p:nvPr/>
        </p:nvSpPr>
        <p:spPr>
          <a:xfrm>
            <a:off x="4711093" y="4282311"/>
            <a:ext cx="1682652" cy="553998"/>
          </a:xfrm>
          <a:prstGeom prst="rect">
            <a:avLst/>
          </a:prstGeom>
          <a:noFill/>
        </p:spPr>
        <p:txBody>
          <a:bodyPr wrap="square" rtlCol="0">
            <a:spAutoFit/>
          </a:bodyPr>
          <a:lstStyle/>
          <a:p>
            <a:pPr algn="ctr"/>
            <a:r>
              <a:rPr lang="en-US" sz="3000" dirty="0">
                <a:solidFill>
                  <a:prstClr val="white"/>
                </a:solidFill>
                <a:latin typeface="Gill Sans MT" charset="0"/>
                <a:ea typeface="Gill Sans MT" charset="0"/>
                <a:cs typeface="Gill Sans MT" charset="0"/>
              </a:rPr>
              <a:t>OST: 2ʺ</a:t>
            </a:r>
          </a:p>
        </p:txBody>
      </p:sp>
      <p:cxnSp>
        <p:nvCxnSpPr>
          <p:cNvPr id="23" name="Straight Arrow Connector 22"/>
          <p:cNvCxnSpPr/>
          <p:nvPr/>
        </p:nvCxnSpPr>
        <p:spPr>
          <a:xfrm rot="21062249">
            <a:off x="2297373" y="6270119"/>
            <a:ext cx="541637" cy="408711"/>
          </a:xfrm>
          <a:prstGeom prst="straightConnector1">
            <a:avLst/>
          </a:prstGeom>
          <a:ln w="508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753446">
            <a:off x="-320288" y="5407521"/>
            <a:ext cx="2993202" cy="477054"/>
          </a:xfrm>
          <a:prstGeom prst="rect">
            <a:avLst/>
          </a:prstGeom>
          <a:noFill/>
        </p:spPr>
        <p:txBody>
          <a:bodyPr wrap="square" rtlCol="0">
            <a:spAutoFit/>
          </a:bodyPr>
          <a:lstStyle/>
          <a:p>
            <a:pPr algn="ctr"/>
            <a:r>
              <a:rPr lang="en-US" sz="2500" dirty="0">
                <a:solidFill>
                  <a:prstClr val="black"/>
                </a:solidFill>
                <a:latin typeface="Calibri"/>
                <a:ea typeface="Gill Sans MT" charset="0"/>
                <a:cs typeface="Calibri"/>
              </a:rPr>
              <a:t>Higher resolution</a:t>
            </a:r>
          </a:p>
        </p:txBody>
      </p:sp>
      <p:sp>
        <p:nvSpPr>
          <p:cNvPr id="35" name="TextBox 34"/>
          <p:cNvSpPr txBox="1"/>
          <p:nvPr/>
        </p:nvSpPr>
        <p:spPr>
          <a:xfrm>
            <a:off x="7435273" y="1954346"/>
            <a:ext cx="1703132" cy="954107"/>
          </a:xfrm>
          <a:prstGeom prst="rect">
            <a:avLst/>
          </a:prstGeom>
          <a:noFill/>
        </p:spPr>
        <p:txBody>
          <a:bodyPr wrap="square" rtlCol="0">
            <a:spAutoFit/>
          </a:bodyPr>
          <a:lstStyle/>
          <a:p>
            <a:pPr algn="r"/>
            <a:r>
              <a:rPr lang="en-US" sz="1400" dirty="0">
                <a:solidFill>
                  <a:prstClr val="black"/>
                </a:solidFill>
                <a:latin typeface="Calibri"/>
                <a:ea typeface="Gill Sans MT" charset="0"/>
                <a:cs typeface="Calibri"/>
              </a:rPr>
              <a:t>For joint analysis of turbulence &amp; B-field structure, see, e.g.,  Heyer+2008</a:t>
            </a:r>
          </a:p>
        </p:txBody>
      </p:sp>
      <p:sp>
        <p:nvSpPr>
          <p:cNvPr id="15" name="Rectangle 14"/>
          <p:cNvSpPr/>
          <p:nvPr/>
        </p:nvSpPr>
        <p:spPr>
          <a:xfrm>
            <a:off x="6833665" y="6119099"/>
            <a:ext cx="1492716" cy="523220"/>
          </a:xfrm>
          <a:prstGeom prst="rect">
            <a:avLst/>
          </a:prstGeom>
        </p:spPr>
        <p:txBody>
          <a:bodyPr wrap="none">
            <a:spAutoFit/>
          </a:bodyPr>
          <a:lstStyle/>
          <a:p>
            <a:pPr algn="ctr"/>
            <a:r>
              <a:rPr lang="en-US" sz="1400" dirty="0">
                <a:solidFill>
                  <a:prstClr val="white">
                    <a:lumMod val="75000"/>
                  </a:prstClr>
                </a:solidFill>
                <a:latin typeface="Gill Sans MT" charset="0"/>
                <a:ea typeface="Gill Sans MT" charset="0"/>
                <a:cs typeface="Gill Sans MT" charset="0"/>
              </a:rPr>
              <a:t>Image courtesy of </a:t>
            </a:r>
          </a:p>
          <a:p>
            <a:pPr algn="ctr"/>
            <a:r>
              <a:rPr lang="en-US" sz="1400" dirty="0">
                <a:solidFill>
                  <a:prstClr val="white">
                    <a:lumMod val="75000"/>
                  </a:prstClr>
                </a:solidFill>
                <a:latin typeface="Gill Sans MT" charset="0"/>
                <a:ea typeface="Gill Sans MT" charset="0"/>
                <a:cs typeface="Gill Sans MT" charset="0"/>
              </a:rPr>
              <a:t>Phil </a:t>
            </a:r>
            <a:r>
              <a:rPr lang="en-US" sz="1400" dirty="0" err="1">
                <a:solidFill>
                  <a:prstClr val="white">
                    <a:lumMod val="75000"/>
                  </a:prstClr>
                </a:solidFill>
                <a:latin typeface="Gill Sans MT" charset="0"/>
                <a:ea typeface="Gill Sans MT" charset="0"/>
                <a:cs typeface="Gill Sans MT" charset="0"/>
              </a:rPr>
              <a:t>Mocz</a:t>
            </a:r>
            <a:endParaRPr lang="en-US" sz="1400" dirty="0">
              <a:solidFill>
                <a:prstClr val="white">
                  <a:lumMod val="75000"/>
                </a:prstClr>
              </a:solidFill>
              <a:latin typeface="Gill Sans MT" charset="0"/>
              <a:ea typeface="Gill Sans MT" charset="0"/>
              <a:cs typeface="Gill Sans MT" charset="0"/>
            </a:endParaRPr>
          </a:p>
        </p:txBody>
      </p:sp>
      <p:sp>
        <p:nvSpPr>
          <p:cNvPr id="4" name="Title 3"/>
          <p:cNvSpPr>
            <a:spLocks noGrp="1"/>
          </p:cNvSpPr>
          <p:nvPr>
            <p:ph type="title"/>
          </p:nvPr>
        </p:nvSpPr>
        <p:spPr>
          <a:xfrm>
            <a:off x="908805" y="320676"/>
            <a:ext cx="8229600" cy="1143000"/>
          </a:xfrm>
        </p:spPr>
        <p:txBody>
          <a:bodyPr>
            <a:noAutofit/>
          </a:bodyPr>
          <a:lstStyle/>
          <a:p>
            <a:r>
              <a:rPr lang="en-US" sz="3600" dirty="0">
                <a:solidFill>
                  <a:prstClr val="black"/>
                </a:solidFill>
                <a:ea typeface="Gill Sans MT" charset="0"/>
                <a:cs typeface="Calibri"/>
              </a:rPr>
              <a:t>Magnetic fields and turbulence</a:t>
            </a:r>
            <a:br>
              <a:rPr lang="en-US" sz="3600" dirty="0">
                <a:solidFill>
                  <a:prstClr val="black"/>
                </a:solidFill>
                <a:ea typeface="Gill Sans MT" charset="0"/>
                <a:cs typeface="Calibri"/>
              </a:rPr>
            </a:br>
            <a:endParaRPr lang="en-US" sz="3600" dirty="0"/>
          </a:p>
        </p:txBody>
      </p:sp>
      <p:sp>
        <p:nvSpPr>
          <p:cNvPr id="6" name="Date Placeholder 5"/>
          <p:cNvSpPr>
            <a:spLocks noGrp="1"/>
          </p:cNvSpPr>
          <p:nvPr>
            <p:ph type="dt" sz="half" idx="10"/>
          </p:nvPr>
        </p:nvSpPr>
        <p:spPr/>
        <p:txBody>
          <a:bodyPr/>
          <a:lstStyle/>
          <a:p>
            <a:r>
              <a:rPr lang="en-US" smtClean="0"/>
              <a:t>6/27/17</a:t>
            </a:r>
            <a:endParaRPr lang="en-US"/>
          </a:p>
        </p:txBody>
      </p:sp>
      <p:sp>
        <p:nvSpPr>
          <p:cNvPr id="19" name="Footer Placeholder 18"/>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13339662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sz="3200" dirty="0">
                <a:solidFill>
                  <a:prstClr val="black"/>
                </a:solidFill>
                <a:cs typeface="Calibri"/>
              </a:rPr>
              <a:t>Water Transport to </a:t>
            </a:r>
            <a:r>
              <a:rPr lang="en-US" sz="3200" dirty="0" smtClean="0">
                <a:solidFill>
                  <a:prstClr val="black"/>
                </a:solidFill>
                <a:cs typeface="Calibri"/>
              </a:rPr>
              <a:t/>
            </a:r>
            <a:br>
              <a:rPr lang="en-US" sz="3200" dirty="0" smtClean="0">
                <a:solidFill>
                  <a:prstClr val="black"/>
                </a:solidFill>
                <a:cs typeface="Calibri"/>
              </a:rPr>
            </a:br>
            <a:r>
              <a:rPr lang="en" sz="3200" dirty="0" smtClean="0">
                <a:solidFill>
                  <a:prstClr val="black"/>
                </a:solidFill>
                <a:cs typeface="Calibri"/>
              </a:rPr>
              <a:t>Terrestrial </a:t>
            </a:r>
            <a:r>
              <a:rPr lang="en" sz="3200" dirty="0">
                <a:solidFill>
                  <a:prstClr val="black"/>
                </a:solidFill>
                <a:cs typeface="Calibri"/>
              </a:rPr>
              <a:t>Planetary Zone</a:t>
            </a:r>
            <a:br>
              <a:rPr lang="en" sz="3200" dirty="0">
                <a:solidFill>
                  <a:prstClr val="black"/>
                </a:solidFill>
                <a:cs typeface="Calibri"/>
              </a:rPr>
            </a:br>
            <a:endParaRPr lang="en-US" sz="3200" dirty="0"/>
          </a:p>
        </p:txBody>
      </p:sp>
      <p:sp>
        <p:nvSpPr>
          <p:cNvPr id="61" name="Shape 61"/>
          <p:cNvSpPr txBox="1">
            <a:spLocks noGrp="1"/>
          </p:cNvSpPr>
          <p:nvPr>
            <p:ph type="body" idx="4294967295"/>
          </p:nvPr>
        </p:nvSpPr>
        <p:spPr>
          <a:xfrm>
            <a:off x="254000" y="1480332"/>
            <a:ext cx="5691188" cy="4556125"/>
          </a:xfrm>
          <a:prstGeom prst="rect">
            <a:avLst/>
          </a:prstGeom>
        </p:spPr>
        <p:txBody>
          <a:bodyPr lIns="91425" tIns="91425" rIns="91425" bIns="91425" anchor="t" anchorCtr="0">
            <a:noAutofit/>
          </a:bodyPr>
          <a:lstStyle/>
          <a:p>
            <a:pPr lvl="0" rtl="0">
              <a:spcBef>
                <a:spcPts val="0"/>
              </a:spcBef>
              <a:buNone/>
            </a:pPr>
            <a:r>
              <a:rPr lang="en" sz="2400" b="1" dirty="0">
                <a:solidFill>
                  <a:schemeClr val="dk1"/>
                </a:solidFill>
                <a:latin typeface="+mn-lt"/>
              </a:rPr>
              <a:t>Science Goal:</a:t>
            </a:r>
            <a:r>
              <a:rPr lang="en" sz="2400" dirty="0">
                <a:solidFill>
                  <a:schemeClr val="dk1"/>
                </a:solidFill>
                <a:latin typeface="+mn-lt"/>
              </a:rPr>
              <a:t> Observe gas-phase water in interstellar clouds and dense star-forming cores to probe critical processes related to formation and transport of water to the terrestrial planet zone, as a key input to habitability</a:t>
            </a:r>
            <a:r>
              <a:rPr lang="en" sz="2400" dirty="0" smtClean="0">
                <a:solidFill>
                  <a:schemeClr val="dk1"/>
                </a:solidFill>
                <a:latin typeface="+mn-lt"/>
              </a:rPr>
              <a:t>.</a:t>
            </a:r>
            <a:endParaRPr lang="en-US" sz="2400" dirty="0" smtClean="0">
              <a:solidFill>
                <a:schemeClr val="dk1"/>
              </a:solidFill>
              <a:latin typeface="+mn-lt"/>
            </a:endParaRPr>
          </a:p>
          <a:p>
            <a:pPr lvl="0" rtl="0">
              <a:spcBef>
                <a:spcPts val="0"/>
              </a:spcBef>
              <a:buNone/>
            </a:pPr>
            <a:endParaRPr lang="en" sz="2400" dirty="0">
              <a:solidFill>
                <a:schemeClr val="dk1"/>
              </a:solidFill>
              <a:latin typeface="+mn-lt"/>
            </a:endParaRPr>
          </a:p>
        </p:txBody>
      </p:sp>
      <p:pic>
        <p:nvPicPr>
          <p:cNvPr id="62" name="Shape 62"/>
          <p:cNvPicPr preferRelativeResize="0"/>
          <p:nvPr/>
        </p:nvPicPr>
        <p:blipFill>
          <a:blip r:embed="rId3">
            <a:alphaModFix/>
          </a:blip>
          <a:stretch>
            <a:fillRect/>
          </a:stretch>
        </p:blipFill>
        <p:spPr>
          <a:xfrm>
            <a:off x="6390900" y="1480332"/>
            <a:ext cx="2347624" cy="5172401"/>
          </a:xfrm>
          <a:prstGeom prst="rect">
            <a:avLst/>
          </a:prstGeom>
          <a:noFill/>
          <a:ln>
            <a:noFill/>
          </a:ln>
        </p:spPr>
      </p:pic>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2567613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2" name="Group 502"/>
          <p:cNvGrpSpPr/>
          <p:nvPr/>
        </p:nvGrpSpPr>
        <p:grpSpPr>
          <a:xfrm>
            <a:off x="909993" y="2249534"/>
            <a:ext cx="3974226" cy="2166822"/>
            <a:chOff x="-1" y="-1"/>
            <a:chExt cx="5652230" cy="3081702"/>
          </a:xfrm>
        </p:grpSpPr>
        <p:grpSp>
          <p:nvGrpSpPr>
            <p:cNvPr id="497" name="Group 497"/>
            <p:cNvGrpSpPr/>
            <p:nvPr/>
          </p:nvGrpSpPr>
          <p:grpSpPr>
            <a:xfrm>
              <a:off x="-1" y="-1"/>
              <a:ext cx="5652230" cy="3081702"/>
              <a:chOff x="0" y="0"/>
              <a:chExt cx="5652229" cy="3081700"/>
            </a:xfrm>
          </p:grpSpPr>
          <p:pic>
            <p:nvPicPr>
              <p:cNvPr id="495" name="image37.jpeg"/>
              <p:cNvPicPr>
                <a:picLocks noChangeAspect="1"/>
              </p:cNvPicPr>
              <p:nvPr/>
            </p:nvPicPr>
            <p:blipFill>
              <a:blip r:embed="rId3">
                <a:extLst/>
              </a:blip>
              <a:stretch>
                <a:fillRect/>
              </a:stretch>
            </p:blipFill>
            <p:spPr>
              <a:xfrm>
                <a:off x="2638660" y="-1"/>
                <a:ext cx="3013569" cy="3081702"/>
              </a:xfrm>
              <a:prstGeom prst="rect">
                <a:avLst/>
              </a:prstGeom>
              <a:ln w="12700" cap="flat">
                <a:noFill/>
                <a:miter lim="400000"/>
              </a:ln>
              <a:effectLst/>
            </p:spPr>
          </p:pic>
          <p:pic>
            <p:nvPicPr>
              <p:cNvPr id="496" name="image38.jpeg"/>
              <p:cNvPicPr>
                <a:picLocks noChangeAspect="1"/>
              </p:cNvPicPr>
              <p:nvPr/>
            </p:nvPicPr>
            <p:blipFill>
              <a:blip r:embed="rId4">
                <a:extLst/>
              </a:blip>
              <a:stretch>
                <a:fillRect/>
              </a:stretch>
            </p:blipFill>
            <p:spPr>
              <a:xfrm>
                <a:off x="-1" y="-1"/>
                <a:ext cx="3013568" cy="3081702"/>
              </a:xfrm>
              <a:prstGeom prst="rect">
                <a:avLst/>
              </a:prstGeom>
              <a:ln w="12700" cap="flat">
                <a:noFill/>
                <a:miter lim="400000"/>
              </a:ln>
              <a:effectLst/>
            </p:spPr>
          </p:pic>
        </p:grpSp>
        <p:sp>
          <p:nvSpPr>
            <p:cNvPr id="498" name="Shape 498"/>
            <p:cNvSpPr/>
            <p:nvPr/>
          </p:nvSpPr>
          <p:spPr>
            <a:xfrm>
              <a:off x="543850" y="19566"/>
              <a:ext cx="2094809" cy="972199"/>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t">
              <a:noAutofit/>
            </a:bodyPr>
            <a:lstStyle/>
            <a:p>
              <a:pPr defTabSz="914164">
                <a:defRPr sz="2400">
                  <a:solidFill>
                    <a:srgbClr val="FFFFFF"/>
                  </a:solidFill>
                  <a:latin typeface="Calibri"/>
                  <a:ea typeface="Calibri"/>
                  <a:cs typeface="Calibri"/>
                  <a:sym typeface="Calibri"/>
                </a:defRPr>
              </a:pPr>
              <a:r>
                <a:rPr dirty="0"/>
                <a:t>Spitzer 24 </a:t>
              </a:r>
              <a:r>
                <a:rPr dirty="0">
                  <a:latin typeface="Symbol"/>
                  <a:ea typeface="Symbol"/>
                  <a:cs typeface="Symbol"/>
                  <a:sym typeface="Symbol"/>
                </a:rPr>
                <a:t>μ</a:t>
              </a:r>
              <a:r>
                <a:rPr dirty="0"/>
                <a:t>m</a:t>
              </a:r>
            </a:p>
          </p:txBody>
        </p:sp>
        <p:sp>
          <p:nvSpPr>
            <p:cNvPr id="499" name="Shape 499"/>
            <p:cNvSpPr/>
            <p:nvPr/>
          </p:nvSpPr>
          <p:spPr>
            <a:xfrm>
              <a:off x="3163715" y="6574"/>
              <a:ext cx="2298032" cy="972200"/>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6575" tIns="36575" rIns="36575" bIns="36575" numCol="1" anchor="t">
              <a:noAutofit/>
            </a:bodyPr>
            <a:lstStyle/>
            <a:p>
              <a:pPr defTabSz="914164">
                <a:defRPr sz="2400">
                  <a:solidFill>
                    <a:srgbClr val="FFFFFF"/>
                  </a:solidFill>
                  <a:latin typeface="Calibri"/>
                  <a:ea typeface="Calibri"/>
                  <a:cs typeface="Calibri"/>
                  <a:sym typeface="Calibri"/>
                </a:defRPr>
              </a:pPr>
              <a:r>
                <a:rPr dirty="0"/>
                <a:t>Herschel 70 </a:t>
              </a:r>
              <a:r>
                <a:rPr dirty="0">
                  <a:latin typeface="Symbol"/>
                  <a:ea typeface="Symbol"/>
                  <a:cs typeface="Symbol"/>
                  <a:sym typeface="Symbol"/>
                </a:rPr>
                <a:t>μ</a:t>
              </a:r>
              <a:r>
                <a:rPr dirty="0"/>
                <a:t>m</a:t>
              </a:r>
            </a:p>
          </p:txBody>
        </p:sp>
        <p:sp>
          <p:nvSpPr>
            <p:cNvPr id="500" name="Shape 500"/>
            <p:cNvSpPr/>
            <p:nvPr/>
          </p:nvSpPr>
          <p:spPr>
            <a:xfrm>
              <a:off x="1733496" y="1330766"/>
              <a:ext cx="35222" cy="35222"/>
            </a:xfrm>
            <a:prstGeom prst="star5">
              <a:avLst>
                <a:gd name="adj" fmla="val 19098"/>
                <a:gd name="hf" fmla="val 105146"/>
                <a:gd name="vf" fmla="val 110557"/>
              </a:avLst>
            </a:prstGeom>
            <a:solidFill>
              <a:srgbClr val="00FFFF"/>
            </a:solidFill>
            <a:ln w="3175" cap="flat">
              <a:solidFill>
                <a:srgbClr val="00FFFF"/>
              </a:solidFill>
              <a:prstDash val="solid"/>
              <a:miter lim="800000"/>
            </a:ln>
            <a:effectLst/>
          </p:spPr>
          <p:txBody>
            <a:bodyPr wrap="square" lIns="38099" tIns="38099" rIns="38099" bIns="38099" numCol="1" anchor="ctr">
              <a:noAutofit/>
            </a:bodyPr>
            <a:lstStyle/>
            <a:p>
              <a:pPr defTabSz="914164">
                <a:defRPr sz="2400">
                  <a:solidFill>
                    <a:srgbClr val="FFFFFF"/>
                  </a:solidFill>
                  <a:latin typeface="Calibri"/>
                  <a:ea typeface="Calibri"/>
                  <a:cs typeface="Calibri"/>
                  <a:sym typeface="Calibri"/>
                </a:defRPr>
              </a:pPr>
              <a:endParaRPr/>
            </a:p>
          </p:txBody>
        </p:sp>
        <p:sp>
          <p:nvSpPr>
            <p:cNvPr id="501" name="Shape 501"/>
            <p:cNvSpPr/>
            <p:nvPr/>
          </p:nvSpPr>
          <p:spPr>
            <a:xfrm>
              <a:off x="4402425" y="1269132"/>
              <a:ext cx="35222" cy="35223"/>
            </a:xfrm>
            <a:prstGeom prst="star5">
              <a:avLst>
                <a:gd name="adj" fmla="val 19098"/>
                <a:gd name="hf" fmla="val 105146"/>
                <a:gd name="vf" fmla="val 110557"/>
              </a:avLst>
            </a:prstGeom>
            <a:solidFill>
              <a:srgbClr val="00FFFF"/>
            </a:solidFill>
            <a:ln w="3175" cap="flat">
              <a:solidFill>
                <a:srgbClr val="00FFFF"/>
              </a:solidFill>
              <a:prstDash val="solid"/>
              <a:miter lim="800000"/>
            </a:ln>
            <a:effectLst/>
          </p:spPr>
          <p:txBody>
            <a:bodyPr wrap="square" lIns="38099" tIns="38099" rIns="38099" bIns="38099" numCol="1" anchor="ctr">
              <a:noAutofit/>
            </a:bodyPr>
            <a:lstStyle/>
            <a:p>
              <a:pPr defTabSz="914164">
                <a:defRPr sz="2400">
                  <a:solidFill>
                    <a:srgbClr val="FFFFFF"/>
                  </a:solidFill>
                  <a:latin typeface="Calibri"/>
                  <a:ea typeface="Calibri"/>
                  <a:cs typeface="Calibri"/>
                  <a:sym typeface="Calibri"/>
                </a:defRPr>
              </a:pPr>
              <a:endParaRPr/>
            </a:p>
          </p:txBody>
        </p:sp>
      </p:grpSp>
      <p:pic>
        <p:nvPicPr>
          <p:cNvPr id="504" name="image39.jpeg"/>
          <p:cNvPicPr>
            <a:picLocks noChangeAspect="1"/>
          </p:cNvPicPr>
          <p:nvPr/>
        </p:nvPicPr>
        <p:blipFill>
          <a:blip r:embed="rId5">
            <a:extLst/>
          </a:blip>
          <a:stretch>
            <a:fillRect/>
          </a:stretch>
        </p:blipFill>
        <p:spPr>
          <a:xfrm>
            <a:off x="1879196" y="4564858"/>
            <a:ext cx="4777648" cy="1271270"/>
          </a:xfrm>
          <a:prstGeom prst="rect">
            <a:avLst/>
          </a:prstGeom>
          <a:ln w="12700">
            <a:miter lim="400000"/>
          </a:ln>
        </p:spPr>
      </p:pic>
      <p:pic>
        <p:nvPicPr>
          <p:cNvPr id="505" name="image40.jpeg"/>
          <p:cNvPicPr>
            <a:picLocks noChangeAspect="1"/>
          </p:cNvPicPr>
          <p:nvPr/>
        </p:nvPicPr>
        <p:blipFill>
          <a:blip r:embed="rId6">
            <a:extLst/>
          </a:blip>
          <a:stretch>
            <a:fillRect/>
          </a:stretch>
        </p:blipFill>
        <p:spPr>
          <a:xfrm>
            <a:off x="5071020" y="2552756"/>
            <a:ext cx="2490227" cy="1832252"/>
          </a:xfrm>
          <a:prstGeom prst="rect">
            <a:avLst/>
          </a:prstGeom>
          <a:ln w="12700">
            <a:miter lim="400000"/>
          </a:ln>
        </p:spPr>
      </p:pic>
      <p:sp>
        <p:nvSpPr>
          <p:cNvPr id="506" name="Shape 506"/>
          <p:cNvSpPr/>
          <p:nvPr/>
        </p:nvSpPr>
        <p:spPr>
          <a:xfrm>
            <a:off x="1879196" y="4577332"/>
            <a:ext cx="1109734" cy="421254"/>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algn="l" defTabSz="1300480">
              <a:defRPr sz="2400">
                <a:solidFill>
                  <a:srgbClr val="000000"/>
                </a:solidFill>
                <a:latin typeface="Calibri"/>
                <a:ea typeface="Calibri"/>
                <a:cs typeface="Calibri"/>
                <a:sym typeface="Calibri"/>
              </a:defRPr>
            </a:lvl1pPr>
          </a:lstStyle>
          <a:p>
            <a:r>
              <a:rPr dirty="0"/>
              <a:t>star</a:t>
            </a:r>
          </a:p>
        </p:txBody>
      </p:sp>
      <p:sp>
        <p:nvSpPr>
          <p:cNvPr id="507" name="Shape 507"/>
          <p:cNvSpPr/>
          <p:nvPr/>
        </p:nvSpPr>
        <p:spPr>
          <a:xfrm>
            <a:off x="2153625" y="3249870"/>
            <a:ext cx="1033056" cy="2002783"/>
          </a:xfrm>
          <a:prstGeom prst="line">
            <a:avLst/>
          </a:prstGeom>
          <a:ln w="25400" cap="rnd">
            <a:solidFill>
              <a:srgbClr val="FF0000"/>
            </a:solidFill>
            <a:prstDash val="dash"/>
            <a:miter/>
            <a:tailEnd type="triangle"/>
          </a:ln>
        </p:spPr>
        <p:txBody>
          <a:bodyPr lIns="17140" tIns="17140" rIns="17140" bIns="17140"/>
          <a:lstStyle/>
          <a:p>
            <a:endParaRPr/>
          </a:p>
        </p:txBody>
      </p:sp>
      <p:sp>
        <p:nvSpPr>
          <p:cNvPr id="508" name="Shape 508"/>
          <p:cNvSpPr/>
          <p:nvPr/>
        </p:nvSpPr>
        <p:spPr>
          <a:xfrm>
            <a:off x="4228290" y="3370194"/>
            <a:ext cx="712946" cy="1253987"/>
          </a:xfrm>
          <a:prstGeom prst="line">
            <a:avLst/>
          </a:prstGeom>
          <a:ln w="25400" cap="rnd">
            <a:solidFill>
              <a:srgbClr val="0909E7"/>
            </a:solidFill>
            <a:prstDash val="lgDash"/>
            <a:miter/>
            <a:tailEnd type="triangle"/>
          </a:ln>
        </p:spPr>
        <p:txBody>
          <a:bodyPr lIns="17140" tIns="17140" rIns="17140" bIns="17140"/>
          <a:lstStyle/>
          <a:p>
            <a:endParaRPr/>
          </a:p>
        </p:txBody>
      </p:sp>
      <p:sp>
        <p:nvSpPr>
          <p:cNvPr id="509" name="Shape 509"/>
          <p:cNvSpPr/>
          <p:nvPr/>
        </p:nvSpPr>
        <p:spPr>
          <a:xfrm>
            <a:off x="5421159" y="2700887"/>
            <a:ext cx="329847" cy="482809"/>
          </a:xfrm>
          <a:prstGeom prst="rect">
            <a:avLst/>
          </a:prstGeom>
          <a:ln w="3175">
            <a:miter lim="400000"/>
          </a:ln>
          <a:extLst>
            <a:ext uri="{C572A759-6A51-4108-AA02-DFA0A04FC94B}">
              <ma14:wrappingTextBoxFlag xmlns:ma14="http://schemas.microsoft.com/office/mac/drawingml/2011/main" val="1"/>
            </a:ext>
          </a:extLst>
        </p:spPr>
        <p:txBody>
          <a:bodyPr lIns="25710" tIns="25710" rIns="25710" bIns="25710">
            <a:spAutoFit/>
          </a:bodyPr>
          <a:lstStyle/>
          <a:p>
            <a:pPr defTabSz="914164">
              <a:defRPr sz="1400">
                <a:solidFill>
                  <a:srgbClr val="000000"/>
                </a:solidFill>
                <a:latin typeface="Calibri"/>
                <a:ea typeface="Calibri"/>
                <a:cs typeface="Calibri"/>
                <a:sym typeface="Calibri"/>
              </a:defRPr>
            </a:pPr>
            <a:r>
              <a:t>24 </a:t>
            </a:r>
            <a:r>
              <a:rPr>
                <a:latin typeface="Symbol"/>
                <a:ea typeface="Symbol"/>
                <a:cs typeface="Symbol"/>
                <a:sym typeface="Symbol"/>
              </a:rPr>
              <a:t>μ</a:t>
            </a:r>
            <a:r>
              <a:t>m</a:t>
            </a:r>
          </a:p>
        </p:txBody>
      </p:sp>
      <p:sp>
        <p:nvSpPr>
          <p:cNvPr id="510" name="Shape 510"/>
          <p:cNvSpPr/>
          <p:nvPr/>
        </p:nvSpPr>
        <p:spPr>
          <a:xfrm>
            <a:off x="5942463" y="2403455"/>
            <a:ext cx="329848" cy="482809"/>
          </a:xfrm>
          <a:prstGeom prst="rect">
            <a:avLst/>
          </a:prstGeom>
          <a:ln w="3175">
            <a:miter lim="400000"/>
          </a:ln>
          <a:extLst>
            <a:ext uri="{C572A759-6A51-4108-AA02-DFA0A04FC94B}">
              <ma14:wrappingTextBoxFlag xmlns:ma14="http://schemas.microsoft.com/office/mac/drawingml/2011/main" val="1"/>
            </a:ext>
          </a:extLst>
        </p:spPr>
        <p:txBody>
          <a:bodyPr lIns="25710" tIns="25710" rIns="25710" bIns="25710">
            <a:spAutoFit/>
          </a:bodyPr>
          <a:lstStyle/>
          <a:p>
            <a:pPr defTabSz="914164">
              <a:defRPr sz="1400">
                <a:solidFill>
                  <a:srgbClr val="000000"/>
                </a:solidFill>
                <a:latin typeface="Calibri"/>
                <a:ea typeface="Calibri"/>
                <a:cs typeface="Calibri"/>
                <a:sym typeface="Calibri"/>
              </a:defRPr>
            </a:pPr>
            <a:r>
              <a:t>70 </a:t>
            </a:r>
            <a:r>
              <a:rPr>
                <a:latin typeface="Symbol"/>
                <a:ea typeface="Symbol"/>
                <a:cs typeface="Symbol"/>
                <a:sym typeface="Symbol"/>
              </a:rPr>
              <a:t>μ</a:t>
            </a:r>
            <a:r>
              <a:t>m</a:t>
            </a:r>
          </a:p>
        </p:txBody>
      </p:sp>
      <p:sp>
        <p:nvSpPr>
          <p:cNvPr id="511" name="Shape 511"/>
          <p:cNvSpPr/>
          <p:nvPr/>
        </p:nvSpPr>
        <p:spPr>
          <a:xfrm>
            <a:off x="4460008" y="3370194"/>
            <a:ext cx="1906292" cy="1689100"/>
          </a:xfrm>
          <a:prstGeom prst="line">
            <a:avLst/>
          </a:prstGeom>
          <a:ln w="25400" cap="rnd">
            <a:solidFill>
              <a:srgbClr val="92D050"/>
            </a:solidFill>
            <a:prstDash val="dash"/>
            <a:miter/>
            <a:tailEnd type="triangle"/>
          </a:ln>
        </p:spPr>
        <p:txBody>
          <a:bodyPr lIns="17140" tIns="17140" rIns="17140" bIns="17140"/>
          <a:lstStyle/>
          <a:p>
            <a:endParaRPr/>
          </a:p>
        </p:txBody>
      </p:sp>
      <p:sp>
        <p:nvSpPr>
          <p:cNvPr id="512" name="Shape 512"/>
          <p:cNvSpPr/>
          <p:nvPr/>
        </p:nvSpPr>
        <p:spPr>
          <a:xfrm>
            <a:off x="5184255" y="1761840"/>
            <a:ext cx="2681891" cy="667475"/>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algn="l" defTabSz="1300480">
              <a:defRPr sz="2400">
                <a:solidFill>
                  <a:srgbClr val="000000"/>
                </a:solidFill>
                <a:latin typeface="Calibri"/>
                <a:ea typeface="Calibri"/>
                <a:cs typeface="Calibri"/>
                <a:sym typeface="Calibri"/>
              </a:defRPr>
            </a:lvl1pPr>
          </a:lstStyle>
          <a:p>
            <a:r>
              <a:rPr sz="2000" dirty="0" smtClean="0"/>
              <a:t>S</a:t>
            </a:r>
            <a:r>
              <a:rPr lang="en-US" sz="2000" dirty="0" smtClean="0"/>
              <a:t>pectral Energy Distribuion </a:t>
            </a:r>
            <a:r>
              <a:rPr sz="2000" dirty="0" smtClean="0"/>
              <a:t> </a:t>
            </a:r>
            <a:r>
              <a:rPr sz="2000" dirty="0"/>
              <a:t>of HR8799</a:t>
            </a:r>
          </a:p>
        </p:txBody>
      </p:sp>
      <p:sp>
        <p:nvSpPr>
          <p:cNvPr id="513" name="Shape 513"/>
          <p:cNvSpPr/>
          <p:nvPr/>
        </p:nvSpPr>
        <p:spPr>
          <a:xfrm>
            <a:off x="7335940" y="4385008"/>
            <a:ext cx="1746797" cy="359699"/>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algn="l" defTabSz="1300480">
              <a:defRPr sz="2800">
                <a:solidFill>
                  <a:srgbClr val="000000"/>
                </a:solidFill>
                <a:latin typeface="Calibri"/>
                <a:ea typeface="Calibri"/>
                <a:cs typeface="Calibri"/>
                <a:sym typeface="Calibri"/>
              </a:defRPr>
            </a:lvl1pPr>
          </a:lstStyle>
          <a:p>
            <a:r>
              <a:rPr sz="2000" dirty="0"/>
              <a:t>Su et al. 2009</a:t>
            </a:r>
          </a:p>
        </p:txBody>
      </p:sp>
      <p:sp>
        <p:nvSpPr>
          <p:cNvPr id="514" name="Shape 514"/>
          <p:cNvSpPr/>
          <p:nvPr/>
        </p:nvSpPr>
        <p:spPr>
          <a:xfrm>
            <a:off x="3157540" y="3784293"/>
            <a:ext cx="1659199" cy="298143"/>
          </a:xfrm>
          <a:prstGeom prst="rect">
            <a:avLst/>
          </a:prstGeom>
          <a:ln w="3175">
            <a:miter lim="400000"/>
          </a:ln>
          <a:extLst>
            <a:ext uri="{C572A759-6A51-4108-AA02-DFA0A04FC94B}">
              <ma14:wrappingTextBoxFlag xmlns:ma14="http://schemas.microsoft.com/office/mac/drawingml/2011/main" val="1"/>
            </a:ext>
          </a:extLst>
        </p:spPr>
        <p:txBody>
          <a:bodyPr lIns="25710" tIns="25710" rIns="25710" bIns="25710">
            <a:spAutoFit/>
          </a:bodyPr>
          <a:lstStyle/>
          <a:p>
            <a:pPr defTabSz="914164">
              <a:defRPr sz="2400">
                <a:solidFill>
                  <a:srgbClr val="FF0000"/>
                </a:solidFill>
                <a:latin typeface="Calibri"/>
                <a:ea typeface="Calibri"/>
                <a:cs typeface="Calibri"/>
                <a:sym typeface="Calibri"/>
              </a:defRPr>
            </a:pPr>
            <a:r>
              <a:rPr sz="1600" dirty="0"/>
              <a:t>PA </a:t>
            </a:r>
            <a:r>
              <a:rPr sz="1600" dirty="0">
                <a:latin typeface="Symbol"/>
                <a:ea typeface="Symbol"/>
                <a:cs typeface="Symbol"/>
                <a:sym typeface="Symbol"/>
              </a:rPr>
              <a:t>∼</a:t>
            </a:r>
            <a:r>
              <a:rPr sz="1600" dirty="0"/>
              <a:t>60</a:t>
            </a:r>
            <a:r>
              <a:rPr sz="1600" baseline="37998" dirty="0"/>
              <a:t>o</a:t>
            </a:r>
            <a:r>
              <a:rPr sz="1600" dirty="0"/>
              <a:t>,</a:t>
            </a:r>
            <a:r>
              <a:rPr sz="1600" i="1" dirty="0"/>
              <a:t> i </a:t>
            </a:r>
            <a:r>
              <a:rPr sz="1600" dirty="0">
                <a:latin typeface="Symbol"/>
                <a:ea typeface="Symbol"/>
                <a:cs typeface="Symbol"/>
                <a:sym typeface="Symbol"/>
              </a:rPr>
              <a:t>∼</a:t>
            </a:r>
            <a:r>
              <a:rPr sz="1600" dirty="0"/>
              <a:t>25</a:t>
            </a:r>
            <a:r>
              <a:rPr sz="1600" baseline="37998" dirty="0"/>
              <a:t>o</a:t>
            </a:r>
            <a:r>
              <a:rPr sz="1600" dirty="0"/>
              <a:t>  </a:t>
            </a:r>
          </a:p>
        </p:txBody>
      </p:sp>
      <p:sp>
        <p:nvSpPr>
          <p:cNvPr id="515" name="Shape 515"/>
          <p:cNvSpPr/>
          <p:nvPr/>
        </p:nvSpPr>
        <p:spPr>
          <a:xfrm>
            <a:off x="1253743" y="3796880"/>
            <a:ext cx="1250906" cy="298143"/>
          </a:xfrm>
          <a:prstGeom prst="rect">
            <a:avLst/>
          </a:prstGeom>
          <a:ln w="3175">
            <a:miter lim="400000"/>
          </a:ln>
          <a:extLst>
            <a:ext uri="{C572A759-6A51-4108-AA02-DFA0A04FC94B}">
              <ma14:wrappingTextBoxFlag xmlns:ma14="http://schemas.microsoft.com/office/mac/drawingml/2011/main" val="1"/>
            </a:ext>
          </a:extLst>
        </p:spPr>
        <p:txBody>
          <a:bodyPr lIns="25710" tIns="25710" rIns="25710" bIns="25710">
            <a:spAutoFit/>
          </a:bodyPr>
          <a:lstStyle>
            <a:lvl1pPr algn="l" defTabSz="1300480">
              <a:defRPr sz="2400">
                <a:solidFill>
                  <a:srgbClr val="FF0000"/>
                </a:solidFill>
                <a:latin typeface="Calibri"/>
                <a:ea typeface="Calibri"/>
                <a:cs typeface="Calibri"/>
                <a:sym typeface="Calibri"/>
              </a:defRPr>
            </a:lvl1pPr>
          </a:lstStyle>
          <a:p>
            <a:r>
              <a:rPr sz="1600" dirty="0"/>
              <a:t>unresolved</a:t>
            </a:r>
          </a:p>
        </p:txBody>
      </p:sp>
      <p:sp>
        <p:nvSpPr>
          <p:cNvPr id="516" name="Shape 516"/>
          <p:cNvSpPr/>
          <p:nvPr/>
        </p:nvSpPr>
        <p:spPr>
          <a:xfrm>
            <a:off x="2128838" y="3095564"/>
            <a:ext cx="154307" cy="154306"/>
          </a:xfrm>
          <a:prstGeom prst="ellipse">
            <a:avLst/>
          </a:prstGeom>
          <a:ln w="3175">
            <a:solidFill>
              <a:srgbClr val="FFFFFF"/>
            </a:solidFill>
            <a:miter/>
          </a:ln>
        </p:spPr>
        <p:txBody>
          <a:bodyPr lIns="26782" tIns="26782" rIns="26782" bIns="26782" anchor="ctr"/>
          <a:lstStyle/>
          <a:p>
            <a:pPr defTabSz="914164">
              <a:defRPr sz="2400">
                <a:solidFill>
                  <a:srgbClr val="FFFFFF"/>
                </a:solidFill>
                <a:latin typeface="Calibri"/>
                <a:ea typeface="Calibri"/>
                <a:cs typeface="Calibri"/>
                <a:sym typeface="Calibri"/>
              </a:defRPr>
            </a:pPr>
            <a:endParaRPr/>
          </a:p>
        </p:txBody>
      </p:sp>
      <p:sp>
        <p:nvSpPr>
          <p:cNvPr id="517" name="Shape 517"/>
          <p:cNvSpPr/>
          <p:nvPr/>
        </p:nvSpPr>
        <p:spPr>
          <a:xfrm>
            <a:off x="3685557" y="3104137"/>
            <a:ext cx="154307" cy="154306"/>
          </a:xfrm>
          <a:prstGeom prst="ellipse">
            <a:avLst/>
          </a:prstGeom>
          <a:ln w="3175">
            <a:solidFill>
              <a:srgbClr val="FFFFFF"/>
            </a:solidFill>
            <a:miter/>
          </a:ln>
        </p:spPr>
        <p:txBody>
          <a:bodyPr lIns="26782" tIns="26782" rIns="26782" bIns="26782" anchor="ctr"/>
          <a:lstStyle/>
          <a:p>
            <a:pPr defTabSz="914164">
              <a:defRPr sz="2400">
                <a:solidFill>
                  <a:srgbClr val="FFFFFF"/>
                </a:solidFill>
                <a:latin typeface="Calibri"/>
                <a:ea typeface="Calibri"/>
                <a:cs typeface="Calibri"/>
                <a:sym typeface="Calibri"/>
              </a:defRPr>
            </a:pPr>
            <a:endParaRPr/>
          </a:p>
        </p:txBody>
      </p:sp>
      <p:sp>
        <p:nvSpPr>
          <p:cNvPr id="518" name="Shape 518"/>
          <p:cNvSpPr/>
          <p:nvPr/>
        </p:nvSpPr>
        <p:spPr>
          <a:xfrm>
            <a:off x="1392381" y="1920612"/>
            <a:ext cx="1472913" cy="328921"/>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algn="l" defTabSz="1300480">
              <a:defRPr sz="1800">
                <a:solidFill>
                  <a:srgbClr val="FFFF00"/>
                </a:solidFill>
                <a:latin typeface="Calibri"/>
                <a:ea typeface="Calibri"/>
                <a:cs typeface="Calibri"/>
                <a:sym typeface="Calibri"/>
              </a:defRPr>
            </a:lvl1pPr>
          </a:lstStyle>
          <a:p>
            <a:r>
              <a:rPr dirty="0">
                <a:solidFill>
                  <a:srgbClr val="000000"/>
                </a:solidFill>
              </a:rPr>
              <a:t>Su+ 2009</a:t>
            </a:r>
          </a:p>
        </p:txBody>
      </p:sp>
      <p:sp>
        <p:nvSpPr>
          <p:cNvPr id="519" name="Shape 519"/>
          <p:cNvSpPr/>
          <p:nvPr/>
        </p:nvSpPr>
        <p:spPr>
          <a:xfrm>
            <a:off x="6509792" y="5957213"/>
            <a:ext cx="2592105" cy="359699"/>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defTabSz="1300480">
              <a:defRPr sz="2800">
                <a:solidFill>
                  <a:srgbClr val="000000"/>
                </a:solidFill>
                <a:latin typeface="Calibri"/>
                <a:ea typeface="Calibri"/>
                <a:cs typeface="Calibri"/>
                <a:sym typeface="Calibri"/>
              </a:defRPr>
            </a:lvl1pPr>
          </a:lstStyle>
          <a:p>
            <a:r>
              <a:rPr sz="2000" dirty="0"/>
              <a:t>Marios+2008, 2010</a:t>
            </a:r>
          </a:p>
        </p:txBody>
      </p:sp>
      <p:sp>
        <p:nvSpPr>
          <p:cNvPr id="520" name="Shape 520"/>
          <p:cNvSpPr/>
          <p:nvPr/>
        </p:nvSpPr>
        <p:spPr>
          <a:xfrm>
            <a:off x="3242651" y="1925236"/>
            <a:ext cx="1641568" cy="328921"/>
          </a:xfrm>
          <a:prstGeom prst="rect">
            <a:avLst/>
          </a:prstGeom>
          <a:ln w="3175">
            <a:miter lim="400000"/>
          </a:ln>
          <a:extLst>
            <a:ext uri="{C572A759-6A51-4108-AA02-DFA0A04FC94B}">
              <ma14:wrappingTextBoxFlag xmlns:ma14="http://schemas.microsoft.com/office/mac/drawingml/2011/main" val="1"/>
            </a:ext>
          </a:extLst>
        </p:spPr>
        <p:txBody>
          <a:bodyPr wrap="square" lIns="25710" tIns="25710" rIns="25710" bIns="25710">
            <a:spAutoFit/>
          </a:bodyPr>
          <a:lstStyle>
            <a:lvl1pPr algn="l" defTabSz="1300480">
              <a:defRPr sz="1800">
                <a:solidFill>
                  <a:srgbClr val="FFFF00"/>
                </a:solidFill>
                <a:latin typeface="Calibri"/>
                <a:ea typeface="Calibri"/>
                <a:cs typeface="Calibri"/>
                <a:sym typeface="Calibri"/>
              </a:defRPr>
            </a:lvl1pPr>
          </a:lstStyle>
          <a:p>
            <a:r>
              <a:rPr dirty="0">
                <a:solidFill>
                  <a:schemeClr val="tx1"/>
                </a:solidFill>
              </a:rPr>
              <a:t>Matthews+ 2013</a:t>
            </a:r>
          </a:p>
        </p:txBody>
      </p:sp>
      <p:sp>
        <p:nvSpPr>
          <p:cNvPr id="521" name="Shape 521"/>
          <p:cNvSpPr/>
          <p:nvPr/>
        </p:nvSpPr>
        <p:spPr>
          <a:xfrm>
            <a:off x="7023618" y="4935242"/>
            <a:ext cx="1685055" cy="573463"/>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p>
            <a:pPr algn="l">
              <a:defRPr sz="1800" i="1">
                <a:latin typeface="Gill Sans Light"/>
                <a:ea typeface="Gill Sans Light"/>
                <a:cs typeface="Gill Sans Light"/>
                <a:sym typeface="Gill Sans Light"/>
              </a:defRPr>
            </a:pPr>
            <a:r>
              <a:rPr sz="1700" dirty="0"/>
              <a:t>detect Oort clouds</a:t>
            </a:r>
          </a:p>
          <a:p>
            <a:pPr algn="l">
              <a:defRPr sz="1800" i="1">
                <a:latin typeface="Gill Sans Light"/>
                <a:ea typeface="Gill Sans Light"/>
                <a:cs typeface="Gill Sans Light"/>
                <a:sym typeface="Gill Sans Light"/>
              </a:defRPr>
            </a:pPr>
            <a:r>
              <a:rPr sz="1700" dirty="0"/>
              <a:t>around nearby stars</a:t>
            </a:r>
          </a:p>
        </p:txBody>
      </p:sp>
      <p:sp>
        <p:nvSpPr>
          <p:cNvPr id="29" name="TextBox 28"/>
          <p:cNvSpPr txBox="1"/>
          <p:nvPr/>
        </p:nvSpPr>
        <p:spPr>
          <a:xfrm>
            <a:off x="7742475" y="6463067"/>
            <a:ext cx="1388225"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Pontoppidan</a:t>
            </a:r>
          </a:p>
        </p:txBody>
      </p:sp>
      <p:sp>
        <p:nvSpPr>
          <p:cNvPr id="2" name="Title 1"/>
          <p:cNvSpPr>
            <a:spLocks noGrp="1"/>
          </p:cNvSpPr>
          <p:nvPr>
            <p:ph type="title"/>
          </p:nvPr>
        </p:nvSpPr>
        <p:spPr>
          <a:xfrm>
            <a:off x="635486" y="274638"/>
            <a:ext cx="8229600" cy="1143000"/>
          </a:xfrm>
        </p:spPr>
        <p:txBody>
          <a:bodyPr>
            <a:noAutofit/>
          </a:bodyPr>
          <a:lstStyle/>
          <a:p>
            <a:r>
              <a:rPr lang="en-US" sz="3600" dirty="0"/>
              <a:t>Debris Disks and Giant Planets </a:t>
            </a:r>
            <a:br>
              <a:rPr lang="en-US" sz="3600" dirty="0"/>
            </a:br>
            <a:endParaRPr lang="en-US" sz="3600"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29802218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 name="Shape 457"/>
          <p:cNvSpPr>
            <a:spLocks noGrp="1"/>
          </p:cNvSpPr>
          <p:nvPr>
            <p:ph type="title"/>
          </p:nvPr>
        </p:nvSpPr>
        <p:spPr>
          <a:prstGeom prst="rect">
            <a:avLst/>
          </a:prstGeom>
        </p:spPr>
        <p:txBody>
          <a:bodyPr>
            <a:noAutofit/>
          </a:bodyPr>
          <a:lstStyle>
            <a:lvl1pPr defTabSz="467243">
              <a:defRPr sz="4988">
                <a:solidFill>
                  <a:srgbClr val="FFFFFF"/>
                </a:solidFill>
              </a:defRPr>
            </a:lvl1pPr>
          </a:lstStyle>
          <a:p>
            <a:r>
              <a:rPr sz="3200" dirty="0"/>
              <a:t>What are P</a:t>
            </a:r>
            <a:r>
              <a:rPr lang="en-US" sz="3200" dirty="0"/>
              <a:t>roto</a:t>
            </a:r>
            <a:r>
              <a:rPr sz="3200" dirty="0"/>
              <a:t>P</a:t>
            </a:r>
            <a:r>
              <a:rPr lang="en-US" sz="3200" dirty="0"/>
              <a:t>lanetary</a:t>
            </a:r>
            <a:r>
              <a:rPr sz="3200" dirty="0"/>
              <a:t> disk gas masses?</a:t>
            </a:r>
          </a:p>
        </p:txBody>
      </p:sp>
      <p:sp>
        <p:nvSpPr>
          <p:cNvPr id="460" name="Shape 460"/>
          <p:cNvSpPr>
            <a:spLocks noGrp="1"/>
          </p:cNvSpPr>
          <p:nvPr>
            <p:ph type="body" sz="quarter" idx="4294967295"/>
          </p:nvPr>
        </p:nvSpPr>
        <p:spPr>
          <a:xfrm>
            <a:off x="0" y="1189038"/>
            <a:ext cx="3527425" cy="2605087"/>
          </a:xfrm>
          <a:prstGeom prst="rect">
            <a:avLst/>
          </a:prstGeom>
        </p:spPr>
        <p:txBody>
          <a:bodyPr lIns="19045" tIns="19045" rIns="19045" bIns="19045" anchor="ctr">
            <a:noAutofit/>
          </a:bodyPr>
          <a:lstStyle/>
          <a:p>
            <a:pPr marL="427175" indent="-233005" defTabSz="254061">
              <a:buSzPct val="125000"/>
              <a:buFont typeface="Zapf Dingbats"/>
              <a:buChar char="➡"/>
              <a:defRPr sz="2262">
                <a:solidFill>
                  <a:srgbClr val="FFFFFF"/>
                </a:solidFill>
                <a:latin typeface="Avenir Light"/>
                <a:ea typeface="Avenir Light"/>
                <a:cs typeface="Avenir Light"/>
                <a:sym typeface="Avenir Light"/>
              </a:defRPr>
            </a:pPr>
            <a:r>
              <a:rPr sz="2000" dirty="0">
                <a:latin typeface="Gill Sans"/>
                <a:cs typeface="Gill Sans"/>
              </a:rPr>
              <a:t>HD is a million times more emissive than H</a:t>
            </a:r>
            <a:r>
              <a:rPr sz="2000" baseline="-5996" dirty="0">
                <a:latin typeface="Gill Sans"/>
                <a:cs typeface="Gill Sans"/>
              </a:rPr>
              <a:t>2</a:t>
            </a:r>
            <a:r>
              <a:rPr sz="2000" dirty="0">
                <a:latin typeface="Gill Sans"/>
                <a:cs typeface="Gill Sans"/>
              </a:rPr>
              <a:t> at T ~ 20 K.</a:t>
            </a:r>
          </a:p>
          <a:p>
            <a:pPr marL="427175" indent="-233005" defTabSz="254061">
              <a:buSzPct val="125000"/>
              <a:buFont typeface="Zapf Dingbats"/>
              <a:buChar char="➡"/>
              <a:defRPr sz="2262">
                <a:solidFill>
                  <a:srgbClr val="FFFFFF"/>
                </a:solidFill>
                <a:latin typeface="Avenir Light"/>
                <a:ea typeface="Avenir Light"/>
                <a:cs typeface="Avenir Light"/>
                <a:sym typeface="Avenir Light"/>
              </a:defRPr>
            </a:pPr>
            <a:r>
              <a:rPr sz="2000" dirty="0">
                <a:latin typeface="Gill Sans"/>
                <a:cs typeface="Gill Sans"/>
              </a:rPr>
              <a:t>Atomic D/H ratio inside the local bubble is well characterized (~1.5 x 10</a:t>
            </a:r>
            <a:r>
              <a:rPr sz="2000" baseline="31998" dirty="0">
                <a:latin typeface="Gill Sans"/>
                <a:cs typeface="Gill Sans"/>
              </a:rPr>
              <a:t>-5</a:t>
            </a:r>
            <a:r>
              <a:rPr sz="2000" dirty="0">
                <a:latin typeface="Gill Sans"/>
                <a:cs typeface="Gill Sans"/>
              </a:rPr>
              <a:t>)</a:t>
            </a:r>
          </a:p>
          <a:p>
            <a:pPr marL="427175" indent="-233005" defTabSz="254061">
              <a:buSzPct val="125000"/>
              <a:buFont typeface="Zapf Dingbats"/>
              <a:buChar char="➡"/>
              <a:defRPr sz="2262">
                <a:solidFill>
                  <a:srgbClr val="FFFFFF"/>
                </a:solidFill>
                <a:latin typeface="Avenir Light"/>
                <a:ea typeface="Avenir Light"/>
                <a:cs typeface="Avenir Light"/>
                <a:sym typeface="Avenir Light"/>
              </a:defRPr>
            </a:pPr>
            <a:r>
              <a:rPr sz="2000" dirty="0">
                <a:latin typeface="Gill Sans"/>
                <a:cs typeface="Gill Sans"/>
              </a:rPr>
              <a:t>HD will follow H</a:t>
            </a:r>
            <a:r>
              <a:rPr sz="2000" baseline="-5996" dirty="0">
                <a:latin typeface="Gill Sans"/>
                <a:cs typeface="Gill Sans"/>
              </a:rPr>
              <a:t>2</a:t>
            </a:r>
            <a:r>
              <a:rPr sz="2000" dirty="0">
                <a:latin typeface="Gill Sans"/>
                <a:cs typeface="Gill Sans"/>
              </a:rPr>
              <a:t> in the gas</a:t>
            </a:r>
          </a:p>
        </p:txBody>
      </p:sp>
      <p:pic>
        <p:nvPicPr>
          <p:cNvPr id="458" name="image29.png"/>
          <p:cNvPicPr>
            <a:picLocks noChangeAspect="1"/>
          </p:cNvPicPr>
          <p:nvPr/>
        </p:nvPicPr>
        <p:blipFill>
          <a:blip r:embed="rId3">
            <a:extLst/>
          </a:blip>
          <a:stretch>
            <a:fillRect/>
          </a:stretch>
        </p:blipFill>
        <p:spPr>
          <a:xfrm>
            <a:off x="757237" y="3669507"/>
            <a:ext cx="4338003" cy="2443164"/>
          </a:xfrm>
          <a:prstGeom prst="rect">
            <a:avLst/>
          </a:prstGeom>
          <a:ln w="12700">
            <a:miter lim="400000"/>
          </a:ln>
        </p:spPr>
      </p:pic>
      <p:sp>
        <p:nvSpPr>
          <p:cNvPr id="459" name="Shape 459"/>
          <p:cNvSpPr/>
          <p:nvPr/>
        </p:nvSpPr>
        <p:spPr>
          <a:xfrm rot="16200000">
            <a:off x="-834862" y="4702065"/>
            <a:ext cx="2608777" cy="346239"/>
          </a:xfrm>
          <a:prstGeom prst="rect">
            <a:avLst/>
          </a:prstGeom>
          <a:ln w="3175">
            <a:miter lim="400000"/>
          </a:ln>
          <a:extLst>
            <a:ext uri="{C572A759-6A51-4108-AA02-DFA0A04FC94B}">
              <ma14:wrappingTextBoxFlag xmlns:ma14="http://schemas.microsoft.com/office/mac/drawingml/2011/main" val="1"/>
            </a:ext>
          </a:extLst>
        </p:spPr>
        <p:txBody>
          <a:bodyPr wrap="none" lIns="19045" tIns="19045" rIns="19045" bIns="19045" anchor="ctr">
            <a:spAutoFit/>
          </a:bodyPr>
          <a:lstStyle>
            <a:lvl1pPr defTabSz="415431">
              <a:defRPr sz="2400">
                <a:solidFill>
                  <a:srgbClr val="FFFFFF"/>
                </a:solidFill>
                <a:latin typeface="Avenir Light"/>
                <a:ea typeface="Avenir Light"/>
                <a:cs typeface="Avenir Light"/>
                <a:sym typeface="Avenir Light"/>
              </a:defRPr>
            </a:lvl1pPr>
          </a:lstStyle>
          <a:p>
            <a:r>
              <a:rPr sz="2000" dirty="0">
                <a:latin typeface="Gill Sans"/>
                <a:cs typeface="Gill Sans"/>
              </a:rPr>
              <a:t>Williams and Cieza 2011</a:t>
            </a:r>
          </a:p>
        </p:txBody>
      </p:sp>
      <p:pic>
        <p:nvPicPr>
          <p:cNvPr id="461" name="image30.png"/>
          <p:cNvPicPr>
            <a:picLocks noChangeAspect="1"/>
          </p:cNvPicPr>
          <p:nvPr/>
        </p:nvPicPr>
        <p:blipFill>
          <a:blip r:embed="rId4">
            <a:extLst/>
          </a:blip>
          <a:stretch>
            <a:fillRect/>
          </a:stretch>
        </p:blipFill>
        <p:spPr>
          <a:xfrm>
            <a:off x="5800725" y="1562100"/>
            <a:ext cx="2495160" cy="4276600"/>
          </a:xfrm>
          <a:prstGeom prst="rect">
            <a:avLst/>
          </a:prstGeom>
          <a:ln w="12700">
            <a:miter lim="400000"/>
          </a:ln>
        </p:spPr>
      </p:pic>
      <p:sp>
        <p:nvSpPr>
          <p:cNvPr id="462" name="Shape 462"/>
          <p:cNvSpPr/>
          <p:nvPr/>
        </p:nvSpPr>
        <p:spPr>
          <a:xfrm rot="16200000">
            <a:off x="4971626" y="4503658"/>
            <a:ext cx="1435203" cy="346239"/>
          </a:xfrm>
          <a:prstGeom prst="rect">
            <a:avLst/>
          </a:prstGeom>
          <a:ln w="3175">
            <a:miter lim="400000"/>
          </a:ln>
          <a:extLst>
            <a:ext uri="{C572A759-6A51-4108-AA02-DFA0A04FC94B}">
              <ma14:wrappingTextBoxFlag xmlns:ma14="http://schemas.microsoft.com/office/mac/drawingml/2011/main" val="1"/>
            </a:ext>
          </a:extLst>
        </p:spPr>
        <p:txBody>
          <a:bodyPr wrap="none" lIns="19045" tIns="19045" rIns="19045" bIns="19045" anchor="ctr">
            <a:spAutoFit/>
          </a:bodyPr>
          <a:lstStyle>
            <a:lvl1pPr defTabSz="415431">
              <a:defRPr sz="2400">
                <a:solidFill>
                  <a:srgbClr val="FFFFFF"/>
                </a:solidFill>
                <a:latin typeface="Avenir Light"/>
                <a:ea typeface="Avenir Light"/>
                <a:cs typeface="Avenir Light"/>
                <a:sym typeface="Avenir Light"/>
              </a:defRPr>
            </a:lvl1pPr>
          </a:lstStyle>
          <a:p>
            <a:r>
              <a:rPr sz="2000" dirty="0">
                <a:latin typeface="Gill Sans"/>
                <a:cs typeface="Gill Sans"/>
              </a:rPr>
              <a:t>Bergin+ 2013</a:t>
            </a:r>
          </a:p>
        </p:txBody>
      </p:sp>
      <p:sp>
        <p:nvSpPr>
          <p:cNvPr id="463" name="Shape 463"/>
          <p:cNvSpPr/>
          <p:nvPr/>
        </p:nvSpPr>
        <p:spPr>
          <a:xfrm>
            <a:off x="3989459" y="2211630"/>
            <a:ext cx="2232476" cy="1148740"/>
          </a:xfrm>
          <a:prstGeom prst="rect">
            <a:avLst/>
          </a:prstGeom>
          <a:ln w="3175">
            <a:miter lim="400000"/>
          </a:ln>
          <a:extLst>
            <a:ext uri="{C572A759-6A51-4108-AA02-DFA0A04FC94B}">
              <ma14:wrappingTextBoxFlag xmlns:ma14="http://schemas.microsoft.com/office/mac/drawingml/2011/main" val="1"/>
            </a:ext>
          </a:extLst>
        </p:spPr>
        <p:txBody>
          <a:bodyPr lIns="26782" tIns="26782" rIns="26782" bIns="26782" anchor="ctr">
            <a:spAutoFit/>
          </a:bodyPr>
          <a:lstStyle/>
          <a:p>
            <a:pPr marL="491006" indent="-267821" defTabSz="292025">
              <a:spcBef>
                <a:spcPts val="1195"/>
              </a:spcBef>
              <a:buSzPct val="125000"/>
              <a:buFont typeface="Zapf Dingbats"/>
              <a:buChar char="➡"/>
              <a:defRPr sz="2600">
                <a:solidFill>
                  <a:srgbClr val="FFFFFF"/>
                </a:solidFill>
                <a:latin typeface="Avenir Book"/>
                <a:ea typeface="Avenir Book"/>
                <a:cs typeface="Avenir Book"/>
                <a:sym typeface="Avenir Book"/>
              </a:defRPr>
            </a:pPr>
            <a:r>
              <a:rPr sz="2000" dirty="0">
                <a:solidFill>
                  <a:schemeClr val="bg1"/>
                </a:solidFill>
                <a:latin typeface="Gill Sans"/>
                <a:cs typeface="Gill Sans"/>
              </a:rPr>
              <a:t>TW Hya disk mass    </a:t>
            </a:r>
            <a:endParaRPr lang="en-US" sz="2000" dirty="0">
              <a:solidFill>
                <a:schemeClr val="bg1"/>
              </a:solidFill>
              <a:latin typeface="Gill Sans"/>
              <a:cs typeface="Gill Sans"/>
            </a:endParaRPr>
          </a:p>
          <a:p>
            <a:pPr marL="223184" defTabSz="292025">
              <a:spcBef>
                <a:spcPts val="1195"/>
              </a:spcBef>
              <a:buSzPct val="125000"/>
              <a:defRPr sz="2600">
                <a:solidFill>
                  <a:srgbClr val="FFFFFF"/>
                </a:solidFill>
                <a:latin typeface="Avenir Book"/>
                <a:ea typeface="Avenir Book"/>
                <a:cs typeface="Avenir Book"/>
                <a:sym typeface="Avenir Book"/>
              </a:defRPr>
            </a:pPr>
            <a:r>
              <a:rPr lang="en-US" sz="2000" dirty="0">
                <a:solidFill>
                  <a:schemeClr val="bg1"/>
                </a:solidFill>
                <a:latin typeface="Gill Sans"/>
                <a:cs typeface="Gill Sans"/>
              </a:rPr>
              <a:t>    </a:t>
            </a:r>
            <a:r>
              <a:rPr sz="2000" dirty="0" err="1">
                <a:solidFill>
                  <a:schemeClr val="bg1"/>
                </a:solidFill>
                <a:latin typeface="Gill Sans"/>
                <a:cs typeface="Gill Sans"/>
              </a:rPr>
              <a:t>M</a:t>
            </a:r>
            <a:r>
              <a:rPr sz="2000" baseline="-5996" dirty="0" err="1">
                <a:solidFill>
                  <a:schemeClr val="bg1"/>
                </a:solidFill>
                <a:latin typeface="Gill Sans"/>
                <a:cs typeface="Gill Sans"/>
              </a:rPr>
              <a:t>disk</a:t>
            </a:r>
            <a:r>
              <a:rPr sz="2000" dirty="0">
                <a:solidFill>
                  <a:schemeClr val="bg1"/>
                </a:solidFill>
                <a:latin typeface="Gill Sans"/>
                <a:cs typeface="Gill Sans"/>
              </a:rPr>
              <a:t> ~ 0.05 M</a:t>
            </a:r>
            <a:r>
              <a:rPr sz="2000" baseline="-5996" dirty="0">
                <a:solidFill>
                  <a:schemeClr val="bg1"/>
                </a:solidFill>
                <a:latin typeface="Gill Sans"/>
                <a:cs typeface="Gill Sans"/>
              </a:rPr>
              <a:t>⨀</a:t>
            </a:r>
          </a:p>
        </p:txBody>
      </p:sp>
      <p:sp>
        <p:nvSpPr>
          <p:cNvPr id="2" name="TextBox 1"/>
          <p:cNvSpPr txBox="1"/>
          <p:nvPr/>
        </p:nvSpPr>
        <p:spPr>
          <a:xfrm>
            <a:off x="7529286" y="6304329"/>
            <a:ext cx="1388225"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solidFill>
                  <a:srgbClr val="F2F2F2"/>
                </a:solidFill>
                <a:latin typeface="Gill Sans"/>
                <a:cs typeface="Gill Sans"/>
              </a:rPr>
              <a:t>Pontoppidan</a:t>
            </a:r>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38688865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2862"/>
            <a:ext cx="8229600" cy="1143000"/>
          </a:xfrm>
        </p:spPr>
        <p:txBody>
          <a:bodyPr>
            <a:normAutofit fontScale="90000"/>
          </a:bodyPr>
          <a:lstStyle/>
          <a:p>
            <a:r>
              <a:rPr lang="en-US" dirty="0" err="1" smtClean="0"/>
              <a:t>Exoplanets</a:t>
            </a:r>
            <a:r>
              <a:rPr lang="en-US" dirty="0" smtClean="0"/>
              <a:t> </a:t>
            </a:r>
            <a:br>
              <a:rPr lang="en-US" dirty="0" smtClean="0"/>
            </a:br>
            <a:r>
              <a:rPr lang="en-US" dirty="0" smtClean="0"/>
              <a:t>- Transits</a:t>
            </a:r>
            <a:endParaRPr lang="en-US"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
        <p:nvSpPr>
          <p:cNvPr id="7" name="Rectangle 6"/>
          <p:cNvSpPr/>
          <p:nvPr/>
        </p:nvSpPr>
        <p:spPr>
          <a:xfrm>
            <a:off x="25400" y="1131322"/>
            <a:ext cx="4292463" cy="5170646"/>
          </a:xfrm>
          <a:prstGeom prst="rect">
            <a:avLst/>
          </a:prstGeom>
        </p:spPr>
        <p:txBody>
          <a:bodyPr wrap="square">
            <a:spAutoFit/>
          </a:bodyPr>
          <a:lstStyle/>
          <a:p>
            <a:endParaRPr lang="en-US" sz="2400" dirty="0"/>
          </a:p>
          <a:p>
            <a:r>
              <a:rPr lang="en-US" sz="2400" dirty="0" smtClean="0"/>
              <a:t>Transits </a:t>
            </a:r>
            <a:r>
              <a:rPr lang="en-US" sz="2400" dirty="0"/>
              <a:t>for exoplanets </a:t>
            </a:r>
          </a:p>
          <a:p>
            <a:pPr marL="342900" indent="-342900">
              <a:buFontTx/>
              <a:buChar char="-"/>
            </a:pPr>
            <a:r>
              <a:rPr lang="en-US" sz="2400" dirty="0" smtClean="0"/>
              <a:t>Primary transit (probes terminator)</a:t>
            </a:r>
          </a:p>
          <a:p>
            <a:pPr marL="342900" indent="-342900">
              <a:buFontTx/>
              <a:buChar char="-"/>
            </a:pPr>
            <a:r>
              <a:rPr lang="en-US" sz="2400" dirty="0" smtClean="0"/>
              <a:t>Secondary eclipse (probes dayside)</a:t>
            </a:r>
          </a:p>
          <a:p>
            <a:pPr marL="342900" indent="-342900">
              <a:buFontTx/>
              <a:buChar char="-"/>
            </a:pPr>
            <a:r>
              <a:rPr lang="en-US" sz="2400" dirty="0" err="1" smtClean="0"/>
              <a:t>Lightcurves</a:t>
            </a:r>
            <a:r>
              <a:rPr lang="en-US" sz="2400" dirty="0" smtClean="0"/>
              <a:t> can indicate further patterns (time consuming) </a:t>
            </a:r>
            <a:endParaRPr lang="en-US" sz="2400" dirty="0" smtClean="0"/>
          </a:p>
          <a:p>
            <a:pPr marL="342900" indent="-342900">
              <a:buFontTx/>
              <a:buChar char="-"/>
            </a:pPr>
            <a:r>
              <a:rPr lang="en-US" sz="2400" dirty="0" smtClean="0"/>
              <a:t>Atmosphere Characterization</a:t>
            </a:r>
          </a:p>
          <a:p>
            <a:pPr marL="342900" indent="-342900">
              <a:buFontTx/>
              <a:buChar char="-"/>
            </a:pPr>
            <a:r>
              <a:rPr lang="en-US" sz="2400" dirty="0" err="1" smtClean="0"/>
              <a:t>Biosignatures</a:t>
            </a:r>
            <a:endParaRPr lang="en-US" sz="2400" dirty="0" smtClean="0"/>
          </a:p>
          <a:p>
            <a:pPr marL="342900" indent="-342900">
              <a:buFontTx/>
              <a:buChar char="-"/>
            </a:pPr>
            <a:endParaRPr lang="en-US" sz="2400" dirty="0"/>
          </a:p>
          <a:p>
            <a:pPr marL="342900" indent="-342900">
              <a:buFontTx/>
              <a:buChar char="-"/>
            </a:pPr>
            <a:endParaRPr lang="en-US" sz="2400" dirty="0" smtClean="0"/>
          </a:p>
          <a:p>
            <a:r>
              <a:rPr lang="en-US" dirty="0" smtClean="0"/>
              <a:t>Reviews: Burrows (2014); </a:t>
            </a:r>
            <a:r>
              <a:rPr lang="en-US" dirty="0" err="1" smtClean="0"/>
              <a:t>Crossfield</a:t>
            </a:r>
            <a:r>
              <a:rPr lang="en-US" dirty="0" smtClean="0"/>
              <a:t> (2015)</a:t>
            </a:r>
            <a:endParaRPr lang="en-US" dirty="0"/>
          </a:p>
        </p:txBody>
      </p:sp>
      <p:pic>
        <p:nvPicPr>
          <p:cNvPr id="8" name="Picture 7" descr="TransitsScieAmer.jpg"/>
          <p:cNvPicPr>
            <a:picLocks noChangeAspect="1"/>
          </p:cNvPicPr>
          <p:nvPr/>
        </p:nvPicPr>
        <p:blipFill rotWithShape="1">
          <a:blip r:embed="rId2">
            <a:extLst>
              <a:ext uri="{28A0092B-C50C-407E-A947-70E740481C1C}">
                <a14:useLocalDpi xmlns:a14="http://schemas.microsoft.com/office/drawing/2010/main" val="0"/>
              </a:ext>
            </a:extLst>
          </a:blip>
          <a:srcRect t="18519" b="21235"/>
          <a:stretch/>
        </p:blipFill>
        <p:spPr>
          <a:xfrm>
            <a:off x="4317863" y="48683"/>
            <a:ext cx="4826138" cy="6800824"/>
          </a:xfrm>
          <a:prstGeom prst="rect">
            <a:avLst/>
          </a:prstGeom>
        </p:spPr>
      </p:pic>
      <p:sp>
        <p:nvSpPr>
          <p:cNvPr id="5" name="TextBox 4"/>
          <p:cNvSpPr txBox="1"/>
          <p:nvPr/>
        </p:nvSpPr>
        <p:spPr>
          <a:xfrm>
            <a:off x="6601192" y="6496050"/>
            <a:ext cx="2542808" cy="369332"/>
          </a:xfrm>
          <a:prstGeom prst="rect">
            <a:avLst/>
          </a:prstGeom>
          <a:noFill/>
        </p:spPr>
        <p:txBody>
          <a:bodyPr wrap="none" rtlCol="0">
            <a:spAutoFit/>
          </a:bodyPr>
          <a:lstStyle/>
          <a:p>
            <a:r>
              <a:rPr lang="en-US" dirty="0" err="1" smtClean="0">
                <a:solidFill>
                  <a:schemeClr val="bg1"/>
                </a:solidFill>
              </a:rPr>
              <a:t>Kaltenegger</a:t>
            </a:r>
            <a:r>
              <a:rPr lang="en-US" dirty="0" smtClean="0">
                <a:solidFill>
                  <a:schemeClr val="bg1"/>
                </a:solidFill>
              </a:rPr>
              <a:t> &amp; Stevenson</a:t>
            </a:r>
            <a:endParaRPr lang="en-US" dirty="0">
              <a:solidFill>
                <a:schemeClr val="bg1"/>
              </a:solidFill>
            </a:endParaRPr>
          </a:p>
        </p:txBody>
      </p:sp>
    </p:spTree>
    <p:extLst>
      <p:ext uri="{BB962C8B-B14F-4D97-AF65-F5344CB8AC3E}">
        <p14:creationId xmlns:p14="http://schemas.microsoft.com/office/powerpoint/2010/main" val="26138461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Exoplanets</a:t>
            </a:r>
            <a:r>
              <a:rPr lang="en-US" dirty="0" smtClean="0"/>
              <a:t> - Coronagraph</a:t>
            </a:r>
            <a:endParaRPr lang="en-US"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
        <p:nvSpPr>
          <p:cNvPr id="5" name="TextBox 4"/>
          <p:cNvSpPr txBox="1"/>
          <p:nvPr/>
        </p:nvSpPr>
        <p:spPr>
          <a:xfrm>
            <a:off x="0" y="847149"/>
            <a:ext cx="9144000" cy="4585871"/>
          </a:xfrm>
          <a:prstGeom prst="rect">
            <a:avLst/>
          </a:prstGeom>
          <a:noFill/>
        </p:spPr>
        <p:txBody>
          <a:bodyPr wrap="square" rtlCol="0">
            <a:spAutoFit/>
          </a:bodyPr>
          <a:lstStyle/>
          <a:p>
            <a:endParaRPr lang="en-US" sz="4000" dirty="0">
              <a:solidFill>
                <a:srgbClr val="000000"/>
              </a:solidFill>
            </a:endParaRPr>
          </a:p>
          <a:p>
            <a:pPr lvl="2"/>
            <a:r>
              <a:rPr lang="en-US" sz="2800" b="1" dirty="0" smtClean="0">
                <a:solidFill>
                  <a:srgbClr val="000000"/>
                </a:solidFill>
              </a:rPr>
              <a:t>Main </a:t>
            </a:r>
            <a:r>
              <a:rPr lang="en-US" sz="2800" b="1" dirty="0" smtClean="0">
                <a:solidFill>
                  <a:srgbClr val="000000"/>
                </a:solidFill>
              </a:rPr>
              <a:t>targets</a:t>
            </a:r>
            <a:r>
              <a:rPr lang="en-US" sz="2800" b="1" dirty="0">
                <a:solidFill>
                  <a:srgbClr val="000000"/>
                </a:solidFill>
              </a:rPr>
              <a:t>: Warm Gas Giants &amp; </a:t>
            </a:r>
            <a:r>
              <a:rPr lang="en-US" sz="2800" b="1" dirty="0" err="1" smtClean="0">
                <a:solidFill>
                  <a:srgbClr val="000000"/>
                </a:solidFill>
              </a:rPr>
              <a:t>Jupiters</a:t>
            </a:r>
            <a:endParaRPr lang="en-US" sz="2800" b="1" dirty="0" smtClean="0">
              <a:solidFill>
                <a:srgbClr val="000000"/>
              </a:solidFill>
            </a:endParaRPr>
          </a:p>
          <a:p>
            <a:pPr lvl="2"/>
            <a:r>
              <a:rPr lang="en-US" sz="2800" b="1" dirty="0" smtClean="0">
                <a:solidFill>
                  <a:srgbClr val="000000"/>
                </a:solidFill>
              </a:rPr>
              <a:t>Interesting to help our view of whole Planetary systems</a:t>
            </a:r>
            <a:endParaRPr lang="en-US" sz="2800" b="1" dirty="0">
              <a:solidFill>
                <a:srgbClr val="000000"/>
              </a:solidFill>
            </a:endParaRPr>
          </a:p>
          <a:p>
            <a:pPr lvl="2"/>
            <a:endParaRPr lang="en-US" sz="2800" dirty="0" smtClean="0">
              <a:solidFill>
                <a:srgbClr val="000000"/>
              </a:solidFill>
            </a:endParaRPr>
          </a:p>
          <a:p>
            <a:pPr lvl="2"/>
            <a:r>
              <a:rPr lang="en-US" sz="2800" dirty="0" smtClean="0">
                <a:solidFill>
                  <a:srgbClr val="000000"/>
                </a:solidFill>
              </a:rPr>
              <a:t>- because of the large IWA, </a:t>
            </a:r>
            <a:r>
              <a:rPr lang="en-US" sz="2800" b="1" dirty="0" smtClean="0">
                <a:solidFill>
                  <a:srgbClr val="000000"/>
                </a:solidFill>
              </a:rPr>
              <a:t>no HZ planets</a:t>
            </a:r>
          </a:p>
          <a:p>
            <a:pPr lvl="2"/>
            <a:r>
              <a:rPr lang="en-US" sz="2800" dirty="0" smtClean="0">
                <a:solidFill>
                  <a:srgbClr val="000000"/>
                </a:solidFill>
              </a:rPr>
              <a:t>- Direct imaging doe not drive HZ planet case</a:t>
            </a:r>
          </a:p>
          <a:p>
            <a:pPr lvl="2"/>
            <a:endParaRPr lang="en-US" sz="2800" dirty="0" smtClean="0">
              <a:solidFill>
                <a:srgbClr val="000000"/>
              </a:solidFill>
            </a:endParaRPr>
          </a:p>
          <a:p>
            <a:pPr lvl="2"/>
            <a:r>
              <a:rPr lang="en-US" sz="2800" dirty="0" smtClean="0">
                <a:solidFill>
                  <a:srgbClr val="000000"/>
                </a:solidFill>
              </a:rPr>
              <a:t>Ground-based ELTs searches can provide complimentary VIS/NIR data for such planets</a:t>
            </a:r>
          </a:p>
        </p:txBody>
      </p:sp>
      <p:sp>
        <p:nvSpPr>
          <p:cNvPr id="6" name="TextBox 5"/>
          <p:cNvSpPr txBox="1"/>
          <p:nvPr/>
        </p:nvSpPr>
        <p:spPr>
          <a:xfrm>
            <a:off x="6578600" y="6044168"/>
            <a:ext cx="2542808" cy="369332"/>
          </a:xfrm>
          <a:prstGeom prst="rect">
            <a:avLst/>
          </a:prstGeom>
          <a:noFill/>
        </p:spPr>
        <p:txBody>
          <a:bodyPr wrap="none" rtlCol="0">
            <a:spAutoFit/>
          </a:bodyPr>
          <a:lstStyle/>
          <a:p>
            <a:r>
              <a:rPr lang="en-US" dirty="0" err="1" smtClean="0"/>
              <a:t>Kaltenegger</a:t>
            </a:r>
            <a:r>
              <a:rPr lang="en-US" dirty="0" smtClean="0"/>
              <a:t> &amp; Stevenson</a:t>
            </a:r>
            <a:endParaRPr lang="en-US" dirty="0"/>
          </a:p>
        </p:txBody>
      </p:sp>
    </p:spTree>
    <p:extLst>
      <p:ext uri="{BB962C8B-B14F-4D97-AF65-F5344CB8AC3E}">
        <p14:creationId xmlns:p14="http://schemas.microsoft.com/office/powerpoint/2010/main" val="9091655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p:cNvSpPr>
          <p:nvPr>
            <p:ph type="title"/>
          </p:nvPr>
        </p:nvSpPr>
        <p:spPr>
          <a:xfrm>
            <a:off x="839788" y="274638"/>
            <a:ext cx="8229600" cy="1143000"/>
          </a:xfrm>
          <a:prstGeom prst="rect">
            <a:avLst/>
          </a:prstGeom>
        </p:spPr>
        <p:txBody>
          <a:bodyPr>
            <a:noAutofit/>
          </a:bodyPr>
          <a:lstStyle>
            <a:lvl1pPr>
              <a:defRPr sz="5600">
                <a:solidFill>
                  <a:srgbClr val="000000"/>
                </a:solidFill>
              </a:defRPr>
            </a:lvl1pPr>
          </a:lstStyle>
          <a:p>
            <a:r>
              <a:rPr sz="3200" dirty="0"/>
              <a:t>Revealing the Solar system in the far-IR</a:t>
            </a:r>
          </a:p>
        </p:txBody>
      </p:sp>
      <p:sp>
        <p:nvSpPr>
          <p:cNvPr id="523" name="Shape 523"/>
          <p:cNvSpPr>
            <a:spLocks noGrp="1"/>
          </p:cNvSpPr>
          <p:nvPr>
            <p:ph type="body" sz="half" idx="4294967295"/>
          </p:nvPr>
        </p:nvSpPr>
        <p:spPr>
          <a:xfrm>
            <a:off x="4954588" y="2538413"/>
            <a:ext cx="4189412" cy="3314700"/>
          </a:xfrm>
          <a:prstGeom prst="rect">
            <a:avLst/>
          </a:prstGeom>
        </p:spPr>
        <p:txBody>
          <a:bodyPr>
            <a:normAutofit/>
          </a:bodyPr>
          <a:lstStyle/>
          <a:p>
            <a:pPr marL="214829" indent="-214829" defTabSz="859315">
              <a:spcBef>
                <a:spcPts val="914"/>
              </a:spcBef>
              <a:defRPr sz="3008"/>
            </a:pPr>
            <a:r>
              <a:rPr sz="2100" dirty="0">
                <a:latin typeface="Gill Sans"/>
                <a:cs typeface="Gill Sans"/>
              </a:rPr>
              <a:t>Measure the thermal emission (via Far-IR imaging) of small bodies in outer </a:t>
            </a:r>
            <a:r>
              <a:rPr lang="en-US" sz="2100" dirty="0" smtClean="0">
                <a:latin typeface="Gill Sans"/>
                <a:cs typeface="Gill Sans"/>
              </a:rPr>
              <a:t>Solar System</a:t>
            </a:r>
            <a:r>
              <a:rPr sz="2100" dirty="0" smtClean="0">
                <a:latin typeface="Gill Sans"/>
                <a:cs typeface="Gill Sans"/>
              </a:rPr>
              <a:t> </a:t>
            </a:r>
            <a:r>
              <a:rPr sz="2100" dirty="0">
                <a:latin typeface="Gill Sans"/>
                <a:cs typeface="Gill Sans"/>
              </a:rPr>
              <a:t>– 1000’s of targets</a:t>
            </a:r>
          </a:p>
          <a:p>
            <a:pPr marL="214829" indent="-214829" defTabSz="859315">
              <a:spcBef>
                <a:spcPts val="914"/>
              </a:spcBef>
              <a:defRPr sz="3008"/>
            </a:pPr>
            <a:r>
              <a:rPr lang="en-US" sz="2100" dirty="0" smtClean="0">
                <a:latin typeface="Gill Sans"/>
                <a:cs typeface="Gill Sans"/>
              </a:rPr>
              <a:t>Moving </a:t>
            </a:r>
            <a:r>
              <a:rPr lang="en-US" sz="2100" dirty="0" smtClean="0">
                <a:latin typeface="Gill Sans"/>
                <a:cs typeface="Gill Sans"/>
              </a:rPr>
              <a:t>Targets </a:t>
            </a:r>
            <a:r>
              <a:rPr sz="2100" dirty="0" smtClean="0">
                <a:latin typeface="Gill Sans"/>
                <a:cs typeface="Gill Sans"/>
              </a:rPr>
              <a:t>Not </a:t>
            </a:r>
            <a:r>
              <a:rPr sz="2100" dirty="0">
                <a:latin typeface="Gill Sans"/>
                <a:cs typeface="Gill Sans"/>
              </a:rPr>
              <a:t>limited by confusion</a:t>
            </a:r>
            <a:r>
              <a:rPr sz="2100" dirty="0" smtClean="0">
                <a:latin typeface="Gill Sans"/>
                <a:cs typeface="Gill Sans"/>
              </a:rPr>
              <a:t>.</a:t>
            </a:r>
            <a:endParaRPr lang="en-US" sz="2100" dirty="0" smtClean="0">
              <a:latin typeface="Gill Sans"/>
              <a:cs typeface="Gill Sans"/>
            </a:endParaRPr>
          </a:p>
          <a:p>
            <a:pPr marL="214829" indent="-214829" defTabSz="859315">
              <a:spcBef>
                <a:spcPts val="914"/>
              </a:spcBef>
              <a:defRPr sz="3008"/>
            </a:pPr>
            <a:r>
              <a:rPr lang="en-US" sz="2100" dirty="0" smtClean="0">
                <a:latin typeface="Gill Sans"/>
                <a:cs typeface="Gill Sans"/>
              </a:rPr>
              <a:t>Characterize Planet IX?</a:t>
            </a:r>
            <a:endParaRPr sz="2100" dirty="0">
              <a:latin typeface="Gill Sans"/>
              <a:cs typeface="Gill Sans"/>
            </a:endParaRPr>
          </a:p>
        </p:txBody>
      </p:sp>
      <p:grpSp>
        <p:nvGrpSpPr>
          <p:cNvPr id="528" name="Group 528"/>
          <p:cNvGrpSpPr/>
          <p:nvPr/>
        </p:nvGrpSpPr>
        <p:grpSpPr>
          <a:xfrm>
            <a:off x="261147" y="2438401"/>
            <a:ext cx="4586130" cy="3369237"/>
            <a:chOff x="-20552" y="0"/>
            <a:chExt cx="6522494" cy="4791800"/>
          </a:xfrm>
        </p:grpSpPr>
        <p:pic>
          <p:nvPicPr>
            <p:cNvPr id="524" name="image41.png" descr="C:\Users\smilam\AppData\Local\Temp\1\Calisto125.png"/>
            <p:cNvPicPr>
              <a:picLocks noChangeAspect="1"/>
            </p:cNvPicPr>
            <p:nvPr/>
          </p:nvPicPr>
          <p:blipFill>
            <a:blip r:embed="rId3">
              <a:extLst/>
            </a:blip>
            <a:stretch>
              <a:fillRect/>
            </a:stretch>
          </p:blipFill>
          <p:spPr>
            <a:xfrm>
              <a:off x="563996" y="0"/>
              <a:ext cx="5537103" cy="4152826"/>
            </a:xfrm>
            <a:prstGeom prst="rect">
              <a:avLst/>
            </a:prstGeom>
            <a:ln w="12700" cap="flat">
              <a:noFill/>
              <a:miter lim="400000"/>
            </a:ln>
            <a:effectLst/>
          </p:spPr>
        </p:pic>
        <p:sp>
          <p:nvSpPr>
            <p:cNvPr id="525" name="Shape 525"/>
            <p:cNvSpPr/>
            <p:nvPr/>
          </p:nvSpPr>
          <p:spPr>
            <a:xfrm>
              <a:off x="1256728" y="4288418"/>
              <a:ext cx="4868770" cy="503382"/>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8099" tIns="38099" rIns="38099" bIns="38099" numCol="1" anchor="ctr">
              <a:spAutoFit/>
            </a:bodyPr>
            <a:lstStyle>
              <a:lvl1pPr>
                <a:defRPr>
                  <a:latin typeface="Gill Sans Light"/>
                  <a:ea typeface="Gill Sans Light"/>
                  <a:cs typeface="Gill Sans Light"/>
                  <a:sym typeface="Gill Sans Light"/>
                </a:defRPr>
              </a:lvl1pPr>
            </a:lstStyle>
            <a:p>
              <a:r>
                <a:rPr dirty="0"/>
                <a:t>Heliocentric Distance (AU)</a:t>
              </a:r>
            </a:p>
          </p:txBody>
        </p:sp>
        <p:sp>
          <p:nvSpPr>
            <p:cNvPr id="526" name="Shape 526"/>
            <p:cNvSpPr/>
            <p:nvPr/>
          </p:nvSpPr>
          <p:spPr>
            <a:xfrm rot="16200000">
              <a:off x="-1415222" y="1874409"/>
              <a:ext cx="3292723" cy="503383"/>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38099" tIns="38099" rIns="38099" bIns="38099" numCol="1" anchor="ctr">
              <a:spAutoFit/>
            </a:bodyPr>
            <a:lstStyle>
              <a:lvl1pPr>
                <a:defRPr>
                  <a:latin typeface="Gill Sans Light"/>
                  <a:ea typeface="Gill Sans Light"/>
                  <a:cs typeface="Gill Sans Light"/>
                  <a:sym typeface="Gill Sans Light"/>
                </a:defRPr>
              </a:lvl1pPr>
            </a:lstStyle>
            <a:p>
              <a:r>
                <a:rPr dirty="0"/>
                <a:t>Diameter (km)</a:t>
              </a:r>
            </a:p>
          </p:txBody>
        </p:sp>
        <p:sp>
          <p:nvSpPr>
            <p:cNvPr id="527" name="Shape 527"/>
            <p:cNvSpPr/>
            <p:nvPr/>
          </p:nvSpPr>
          <p:spPr>
            <a:xfrm rot="16200000">
              <a:off x="4989483" y="1761608"/>
              <a:ext cx="2272031" cy="752887"/>
            </a:xfrm>
            <a:prstGeom prst="rect">
              <a:avLst/>
            </a:prstGeom>
            <a:noFill/>
            <a:ln w="3175"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t">
              <a:spAutoFit/>
            </a:bodyPr>
            <a:lstStyle>
              <a:lvl1pPr algn="l" defTabSz="1300480">
                <a:defRPr sz="1800">
                  <a:solidFill>
                    <a:srgbClr val="000000"/>
                  </a:solidFill>
                  <a:latin typeface="Palatino Linotype"/>
                  <a:ea typeface="Palatino Linotype"/>
                  <a:cs typeface="Palatino Linotype"/>
                  <a:sym typeface="Palatino Linotype"/>
                </a:defRPr>
              </a:lvl1pPr>
            </a:lstStyle>
            <a:p>
              <a:r>
                <a:rPr sz="1400" dirty="0"/>
                <a:t>From Bauer and Lovell</a:t>
              </a:r>
            </a:p>
          </p:txBody>
        </p:sp>
      </p:grpSp>
      <p:sp>
        <p:nvSpPr>
          <p:cNvPr id="529" name="Shape 529"/>
          <p:cNvSpPr/>
          <p:nvPr/>
        </p:nvSpPr>
        <p:spPr>
          <a:xfrm>
            <a:off x="1343024" y="1417638"/>
            <a:ext cx="6839764" cy="486901"/>
          </a:xfrm>
          <a:prstGeom prst="rect">
            <a:avLst/>
          </a:prstGeom>
          <a:ln w="3175">
            <a:miter lim="400000"/>
          </a:ln>
          <a:extLst>
            <a:ext uri="{C572A759-6A51-4108-AA02-DFA0A04FC94B}">
              <ma14:wrappingTextBoxFlag xmlns:ma14="http://schemas.microsoft.com/office/mac/drawingml/2011/main" val="1"/>
            </a:ext>
          </a:extLst>
        </p:spPr>
        <p:txBody>
          <a:bodyPr wrap="square" lIns="26782" tIns="26782" rIns="26782" bIns="26782" anchor="ctr">
            <a:spAutoFit/>
          </a:bodyPr>
          <a:lstStyle>
            <a:lvl1pPr>
              <a:defRPr sz="3800">
                <a:latin typeface="Gill Sans Light"/>
                <a:ea typeface="Gill Sans Light"/>
                <a:cs typeface="Gill Sans Light"/>
                <a:sym typeface="Gill Sans Light"/>
              </a:defRPr>
            </a:lvl1pPr>
          </a:lstStyle>
          <a:p>
            <a:r>
              <a:rPr sz="2800" dirty="0"/>
              <a:t>History and Evolution of the Solar </a:t>
            </a:r>
            <a:r>
              <a:rPr sz="2800" dirty="0" smtClean="0"/>
              <a:t>System:</a:t>
            </a:r>
            <a:endParaRPr sz="2800" dirty="0"/>
          </a:p>
        </p:txBody>
      </p:sp>
      <p:sp>
        <p:nvSpPr>
          <p:cNvPr id="2" name="TextBox 1"/>
          <p:cNvSpPr txBox="1"/>
          <p:nvPr/>
        </p:nvSpPr>
        <p:spPr>
          <a:xfrm>
            <a:off x="7645332" y="6356350"/>
            <a:ext cx="686109"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Milam</a:t>
            </a:r>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23343524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2365057" y="1724674"/>
            <a:ext cx="3832823" cy="4885328"/>
          </a:xfrm>
          <a:prstGeom prst="rect">
            <a:avLst/>
          </a:prstGeom>
        </p:spPr>
      </p:pic>
      <p:sp>
        <p:nvSpPr>
          <p:cNvPr id="2" name="Title 1"/>
          <p:cNvSpPr>
            <a:spLocks noGrp="1"/>
          </p:cNvSpPr>
          <p:nvPr>
            <p:ph type="title"/>
          </p:nvPr>
        </p:nvSpPr>
        <p:spPr>
          <a:xfrm>
            <a:off x="687521" y="337293"/>
            <a:ext cx="7886700" cy="1325563"/>
          </a:xfrm>
        </p:spPr>
        <p:txBody>
          <a:bodyPr>
            <a:normAutofit/>
          </a:bodyPr>
          <a:lstStyle/>
          <a:p>
            <a:r>
              <a:rPr lang="en-US" sz="4000" dirty="0" smtClean="0"/>
              <a:t>Notional Unobstructed, Off-Axis Field, Observatory</a:t>
            </a:r>
            <a:endParaRPr lang="en-US" sz="4000" dirty="0"/>
          </a:p>
        </p:txBody>
      </p:sp>
      <p:sp>
        <p:nvSpPr>
          <p:cNvPr id="10" name="TextBox 9"/>
          <p:cNvSpPr txBox="1"/>
          <p:nvPr/>
        </p:nvSpPr>
        <p:spPr>
          <a:xfrm>
            <a:off x="590800" y="2522820"/>
            <a:ext cx="1547759" cy="1815882"/>
          </a:xfrm>
          <a:prstGeom prst="rect">
            <a:avLst/>
          </a:prstGeom>
          <a:noFill/>
        </p:spPr>
        <p:txBody>
          <a:bodyPr wrap="square" rtlCol="0">
            <a:spAutoFit/>
          </a:bodyPr>
          <a:lstStyle/>
          <a:p>
            <a:pPr algn="ctr"/>
            <a:r>
              <a:rPr lang="en-US" sz="1600" dirty="0" smtClean="0"/>
              <a:t>Actively cooled (~4K) Baffle Assembly </a:t>
            </a:r>
          </a:p>
          <a:p>
            <a:pPr algn="ctr"/>
            <a:r>
              <a:rPr lang="en-US" sz="1600" dirty="0" smtClean="0"/>
              <a:t>(not shown on right, see inset below for concept)</a:t>
            </a:r>
            <a:endParaRPr lang="en-US" sz="1600" dirty="0"/>
          </a:p>
        </p:txBody>
      </p:sp>
      <p:sp>
        <p:nvSpPr>
          <p:cNvPr id="11" name="TextBox 10"/>
          <p:cNvSpPr txBox="1"/>
          <p:nvPr/>
        </p:nvSpPr>
        <p:spPr>
          <a:xfrm>
            <a:off x="2021387" y="3572223"/>
            <a:ext cx="1130967" cy="307777"/>
          </a:xfrm>
          <a:prstGeom prst="rect">
            <a:avLst/>
          </a:prstGeom>
          <a:noFill/>
        </p:spPr>
        <p:txBody>
          <a:bodyPr wrap="square" rtlCol="0">
            <a:spAutoFit/>
          </a:bodyPr>
          <a:lstStyle/>
          <a:p>
            <a:pPr algn="ctr"/>
            <a:r>
              <a:rPr lang="en-US" sz="1400" dirty="0" smtClean="0"/>
              <a:t>Incident light</a:t>
            </a:r>
            <a:endParaRPr lang="en-US" sz="1400" dirty="0"/>
          </a:p>
        </p:txBody>
      </p:sp>
      <p:sp>
        <p:nvSpPr>
          <p:cNvPr id="12" name="TextBox 11"/>
          <p:cNvSpPr txBox="1"/>
          <p:nvPr/>
        </p:nvSpPr>
        <p:spPr>
          <a:xfrm>
            <a:off x="687522" y="1771195"/>
            <a:ext cx="3087674" cy="830997"/>
          </a:xfrm>
          <a:prstGeom prst="rect">
            <a:avLst/>
          </a:prstGeom>
          <a:noFill/>
        </p:spPr>
        <p:txBody>
          <a:bodyPr wrap="square" rtlCol="0">
            <a:spAutoFit/>
          </a:bodyPr>
          <a:lstStyle/>
          <a:p>
            <a:pPr algn="ctr"/>
            <a:r>
              <a:rPr lang="en-US" sz="1600" dirty="0" smtClean="0"/>
              <a:t>9.1-m Aperture Diameter Primary Mirror (~4 k), Three mirror, unobstructed, off-axis field</a:t>
            </a:r>
            <a:endParaRPr lang="en-US" sz="1600" dirty="0"/>
          </a:p>
        </p:txBody>
      </p:sp>
      <p:cxnSp>
        <p:nvCxnSpPr>
          <p:cNvPr id="15" name="Straight Arrow Connector 14"/>
          <p:cNvCxnSpPr/>
          <p:nvPr/>
        </p:nvCxnSpPr>
        <p:spPr>
          <a:xfrm flipV="1">
            <a:off x="3100270" y="2915974"/>
            <a:ext cx="967427" cy="8216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 idx="1"/>
          </p:cNvCxnSpPr>
          <p:nvPr/>
        </p:nvCxnSpPr>
        <p:spPr>
          <a:xfrm flipH="1" flipV="1">
            <a:off x="5444177" y="3572224"/>
            <a:ext cx="1211801" cy="5386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55978" y="3572223"/>
            <a:ext cx="1431269" cy="1077218"/>
          </a:xfrm>
          <a:prstGeom prst="rect">
            <a:avLst/>
          </a:prstGeom>
          <a:noFill/>
        </p:spPr>
        <p:txBody>
          <a:bodyPr wrap="square" rtlCol="0">
            <a:spAutoFit/>
          </a:bodyPr>
          <a:lstStyle/>
          <a:p>
            <a:pPr algn="ctr"/>
            <a:r>
              <a:rPr lang="en-US" sz="1600" dirty="0" smtClean="0"/>
              <a:t>Sunshield </a:t>
            </a:r>
          </a:p>
          <a:p>
            <a:pPr algn="ctr"/>
            <a:r>
              <a:rPr lang="en-US" sz="1600" dirty="0" smtClean="0"/>
              <a:t>Five (5) Layers</a:t>
            </a:r>
          </a:p>
          <a:p>
            <a:pPr algn="ctr"/>
            <a:r>
              <a:rPr lang="en-US" sz="1600" dirty="0" smtClean="0"/>
              <a:t>0.75-m Spacing</a:t>
            </a:r>
            <a:endParaRPr lang="en-US" sz="1600" dirty="0"/>
          </a:p>
        </p:txBody>
      </p:sp>
      <p:sp>
        <p:nvSpPr>
          <p:cNvPr id="13" name="TextBox 12"/>
          <p:cNvSpPr txBox="1"/>
          <p:nvPr/>
        </p:nvSpPr>
        <p:spPr>
          <a:xfrm>
            <a:off x="6208087" y="2478046"/>
            <a:ext cx="1789923" cy="1077218"/>
          </a:xfrm>
          <a:prstGeom prst="rect">
            <a:avLst/>
          </a:prstGeom>
          <a:noFill/>
        </p:spPr>
        <p:txBody>
          <a:bodyPr wrap="square" rtlCol="0">
            <a:spAutoFit/>
          </a:bodyPr>
          <a:lstStyle/>
          <a:p>
            <a:pPr algn="ctr"/>
            <a:r>
              <a:rPr lang="en-US" sz="1600" dirty="0" smtClean="0"/>
              <a:t>Fixed (Deployable, Non-articulating) Optical Telescope Element (OTE)</a:t>
            </a:r>
            <a:endParaRPr lang="en-US" sz="1600" dirty="0"/>
          </a:p>
        </p:txBody>
      </p:sp>
      <p:sp>
        <p:nvSpPr>
          <p:cNvPr id="23" name="TextBox 22"/>
          <p:cNvSpPr txBox="1"/>
          <p:nvPr/>
        </p:nvSpPr>
        <p:spPr>
          <a:xfrm>
            <a:off x="1536185" y="4113654"/>
            <a:ext cx="1218196" cy="338554"/>
          </a:xfrm>
          <a:prstGeom prst="rect">
            <a:avLst/>
          </a:prstGeom>
          <a:noFill/>
        </p:spPr>
        <p:txBody>
          <a:bodyPr wrap="square" rtlCol="0">
            <a:spAutoFit/>
          </a:bodyPr>
          <a:lstStyle/>
          <a:p>
            <a:pPr algn="ctr"/>
            <a:r>
              <a:rPr lang="en-US" sz="1600" dirty="0" smtClean="0">
                <a:solidFill>
                  <a:schemeClr val="accent1">
                    <a:lumMod val="75000"/>
                  </a:schemeClr>
                </a:solidFill>
              </a:rPr>
              <a:t>Cold Side</a:t>
            </a:r>
            <a:endParaRPr lang="en-US" sz="1600" dirty="0">
              <a:solidFill>
                <a:schemeClr val="accent1">
                  <a:lumMod val="75000"/>
                </a:schemeClr>
              </a:solidFill>
            </a:endParaRPr>
          </a:p>
        </p:txBody>
      </p:sp>
      <p:sp>
        <p:nvSpPr>
          <p:cNvPr id="28" name="TextBox 27"/>
          <p:cNvSpPr txBox="1"/>
          <p:nvPr/>
        </p:nvSpPr>
        <p:spPr>
          <a:xfrm>
            <a:off x="4777562" y="5998737"/>
            <a:ext cx="1229258" cy="338554"/>
          </a:xfrm>
          <a:prstGeom prst="rect">
            <a:avLst/>
          </a:prstGeom>
          <a:noFill/>
        </p:spPr>
        <p:txBody>
          <a:bodyPr wrap="square" rtlCol="0">
            <a:spAutoFit/>
          </a:bodyPr>
          <a:lstStyle/>
          <a:p>
            <a:pPr algn="ctr"/>
            <a:r>
              <a:rPr lang="en-US" sz="1600" dirty="0" smtClean="0">
                <a:solidFill>
                  <a:srgbClr val="FF0000"/>
                </a:solidFill>
              </a:rPr>
              <a:t>Warm Side</a:t>
            </a:r>
            <a:endParaRPr lang="en-US" sz="1600" dirty="0">
              <a:solidFill>
                <a:srgbClr val="FF0000"/>
              </a:solidFill>
            </a:endParaRPr>
          </a:p>
        </p:txBody>
      </p:sp>
      <p:sp>
        <p:nvSpPr>
          <p:cNvPr id="50" name="TextBox 49"/>
          <p:cNvSpPr txBox="1"/>
          <p:nvPr/>
        </p:nvSpPr>
        <p:spPr>
          <a:xfrm>
            <a:off x="6065490" y="1786005"/>
            <a:ext cx="2021757" cy="830997"/>
          </a:xfrm>
          <a:prstGeom prst="rect">
            <a:avLst/>
          </a:prstGeom>
          <a:noFill/>
        </p:spPr>
        <p:txBody>
          <a:bodyPr wrap="square" rtlCol="0">
            <a:spAutoFit/>
          </a:bodyPr>
          <a:lstStyle/>
          <a:p>
            <a:pPr algn="ctr"/>
            <a:r>
              <a:rPr lang="en-US" sz="1600" dirty="0" smtClean="0"/>
              <a:t>Deployed Observatory Configuration</a:t>
            </a:r>
            <a:endParaRPr lang="en-US" sz="1600" dirty="0"/>
          </a:p>
        </p:txBody>
      </p:sp>
      <p:cxnSp>
        <p:nvCxnSpPr>
          <p:cNvPr id="4" name="Straight Arrow Connector 3"/>
          <p:cNvCxnSpPr/>
          <p:nvPr/>
        </p:nvCxnSpPr>
        <p:spPr>
          <a:xfrm flipH="1">
            <a:off x="1768642" y="2722454"/>
            <a:ext cx="4429238" cy="2438303"/>
          </a:xfrm>
          <a:prstGeom prst="straightConnector1">
            <a:avLst/>
          </a:prstGeom>
          <a:ln w="12700">
            <a:solidFill>
              <a:schemeClr val="tx1"/>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22277" y="2726790"/>
            <a:ext cx="3722411" cy="1926289"/>
          </a:xfrm>
          <a:prstGeom prst="straightConnector1">
            <a:avLst/>
          </a:prstGeom>
          <a:ln w="12700">
            <a:solidFill>
              <a:schemeClr val="tx1"/>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413587" y="1786005"/>
            <a:ext cx="3789" cy="4551287"/>
          </a:xfrm>
          <a:prstGeom prst="straightConnector1">
            <a:avLst/>
          </a:prstGeom>
          <a:ln w="12700">
            <a:solidFill>
              <a:schemeClr val="tx1"/>
            </a:solidFill>
            <a:prstDash val="lg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16954" y="5006868"/>
            <a:ext cx="409074" cy="307777"/>
          </a:xfrm>
          <a:prstGeom prst="rect">
            <a:avLst/>
          </a:prstGeom>
          <a:noFill/>
        </p:spPr>
        <p:txBody>
          <a:bodyPr wrap="square" rtlCol="0">
            <a:spAutoFit/>
          </a:bodyPr>
          <a:lstStyle/>
          <a:p>
            <a:pPr algn="ctr"/>
            <a:r>
              <a:rPr lang="en-US" sz="1400" dirty="0" smtClean="0"/>
              <a:t>+X</a:t>
            </a:r>
            <a:endParaRPr lang="en-US" sz="1400" dirty="0"/>
          </a:p>
        </p:txBody>
      </p:sp>
      <p:sp>
        <p:nvSpPr>
          <p:cNvPr id="35" name="TextBox 34"/>
          <p:cNvSpPr txBox="1"/>
          <p:nvPr/>
        </p:nvSpPr>
        <p:spPr>
          <a:xfrm>
            <a:off x="4023008" y="1717718"/>
            <a:ext cx="409074" cy="307777"/>
          </a:xfrm>
          <a:prstGeom prst="rect">
            <a:avLst/>
          </a:prstGeom>
          <a:noFill/>
        </p:spPr>
        <p:txBody>
          <a:bodyPr wrap="square" rtlCol="0">
            <a:spAutoFit/>
          </a:bodyPr>
          <a:lstStyle/>
          <a:p>
            <a:pPr algn="ctr"/>
            <a:r>
              <a:rPr lang="en-US" sz="1400" dirty="0" smtClean="0"/>
              <a:t>+Z</a:t>
            </a:r>
            <a:endParaRPr lang="en-US" sz="1400" dirty="0"/>
          </a:p>
        </p:txBody>
      </p:sp>
      <p:sp>
        <p:nvSpPr>
          <p:cNvPr id="36" name="TextBox 35"/>
          <p:cNvSpPr txBox="1"/>
          <p:nvPr/>
        </p:nvSpPr>
        <p:spPr>
          <a:xfrm>
            <a:off x="6225800" y="4570132"/>
            <a:ext cx="409074" cy="307777"/>
          </a:xfrm>
          <a:prstGeom prst="rect">
            <a:avLst/>
          </a:prstGeom>
          <a:noFill/>
        </p:spPr>
        <p:txBody>
          <a:bodyPr wrap="square" rtlCol="0">
            <a:spAutoFit/>
          </a:bodyPr>
          <a:lstStyle/>
          <a:p>
            <a:pPr algn="ctr"/>
            <a:r>
              <a:rPr lang="en-US" sz="1400" dirty="0" smtClean="0"/>
              <a:t>+Y</a:t>
            </a:r>
            <a:endParaRPr lang="en-US" sz="1400" dirty="0"/>
          </a:p>
        </p:txBody>
      </p:sp>
      <p:pic>
        <p:nvPicPr>
          <p:cNvPr id="38" name="Picture 37"/>
          <p:cNvPicPr>
            <a:picLocks noChangeAspect="1"/>
          </p:cNvPicPr>
          <p:nvPr/>
        </p:nvPicPr>
        <p:blipFill>
          <a:blip r:embed="rId3"/>
          <a:stretch>
            <a:fillRect/>
          </a:stretch>
        </p:blipFill>
        <p:spPr>
          <a:xfrm>
            <a:off x="4156265" y="6555436"/>
            <a:ext cx="181785" cy="219785"/>
          </a:xfrm>
          <a:prstGeom prst="rect">
            <a:avLst/>
          </a:prstGeom>
        </p:spPr>
      </p:pic>
      <p:sp>
        <p:nvSpPr>
          <p:cNvPr id="39" name="TextBox 38"/>
          <p:cNvSpPr txBox="1"/>
          <p:nvPr/>
        </p:nvSpPr>
        <p:spPr>
          <a:xfrm>
            <a:off x="4390368" y="6480661"/>
            <a:ext cx="494546" cy="338554"/>
          </a:xfrm>
          <a:prstGeom prst="rect">
            <a:avLst/>
          </a:prstGeom>
          <a:noFill/>
        </p:spPr>
        <p:txBody>
          <a:bodyPr wrap="none" rtlCol="0">
            <a:spAutoFit/>
          </a:bodyPr>
          <a:lstStyle/>
          <a:p>
            <a:r>
              <a:rPr lang="en-US" sz="1600" dirty="0" smtClean="0"/>
              <a:t>Sun</a:t>
            </a:r>
            <a:endParaRPr lang="en-US" sz="1600" dirty="0"/>
          </a:p>
        </p:txBody>
      </p:sp>
      <p:cxnSp>
        <p:nvCxnSpPr>
          <p:cNvPr id="43" name="Straight Arrow Connector 42"/>
          <p:cNvCxnSpPr/>
          <p:nvPr/>
        </p:nvCxnSpPr>
        <p:spPr>
          <a:xfrm flipV="1">
            <a:off x="2586871" y="4277538"/>
            <a:ext cx="428872" cy="156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43477" y="4997238"/>
            <a:ext cx="1431269" cy="1323439"/>
          </a:xfrm>
          <a:prstGeom prst="rect">
            <a:avLst/>
          </a:prstGeom>
          <a:noFill/>
        </p:spPr>
        <p:txBody>
          <a:bodyPr wrap="square" rtlCol="0">
            <a:spAutoFit/>
          </a:bodyPr>
          <a:lstStyle/>
          <a:p>
            <a:pPr algn="ctr"/>
            <a:r>
              <a:rPr lang="en-US" sz="1600" i="1" dirty="0" smtClean="0">
                <a:solidFill>
                  <a:srgbClr val="0000FF"/>
                </a:solidFill>
              </a:rPr>
              <a:t>NOTE: Solar Array and Radiator need to be reversed in this image</a:t>
            </a:r>
            <a:endParaRPr lang="en-US" sz="1600" i="1" dirty="0">
              <a:solidFill>
                <a:srgbClr val="0000FF"/>
              </a:solidFill>
            </a:endParaRPr>
          </a:p>
        </p:txBody>
      </p:sp>
      <p:pic>
        <p:nvPicPr>
          <p:cNvPr id="46" name="Content Placeholder 7" descr="Telescope.jpg"/>
          <p:cNvPicPr>
            <a:picLocks noChangeAspect="1"/>
          </p:cNvPicPr>
          <p:nvPr/>
        </p:nvPicPr>
        <p:blipFill>
          <a:blip r:embed="rId4" cstate="print"/>
          <a:stretch>
            <a:fillRect/>
          </a:stretch>
        </p:blipFill>
        <p:spPr>
          <a:xfrm>
            <a:off x="457200" y="4509053"/>
            <a:ext cx="882234" cy="1129197"/>
          </a:xfrm>
          <a:prstGeom prst="rect">
            <a:avLst/>
          </a:prstGeom>
          <a:ln>
            <a:solidFill>
              <a:schemeClr val="tx1"/>
            </a:solidFill>
          </a:ln>
        </p:spPr>
      </p:pic>
      <p:sp>
        <p:nvSpPr>
          <p:cNvPr id="3" name="Date Placeholder 2"/>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6121575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Unobstructed Observatory Top-View</a:t>
            </a:r>
            <a:endParaRPr lang="en-US" dirty="0"/>
          </a:p>
        </p:txBody>
      </p:sp>
      <p:sp>
        <p:nvSpPr>
          <p:cNvPr id="5" name="TextBox 4"/>
          <p:cNvSpPr txBox="1"/>
          <p:nvPr/>
        </p:nvSpPr>
        <p:spPr>
          <a:xfrm>
            <a:off x="592926" y="1719111"/>
            <a:ext cx="2063416" cy="646331"/>
          </a:xfrm>
          <a:prstGeom prst="rect">
            <a:avLst/>
          </a:prstGeom>
          <a:noFill/>
        </p:spPr>
        <p:txBody>
          <a:bodyPr wrap="square" rtlCol="0">
            <a:spAutoFit/>
          </a:bodyPr>
          <a:lstStyle/>
          <a:p>
            <a:r>
              <a:rPr lang="en-US" dirty="0" smtClean="0"/>
              <a:t>Dimensions in Meters</a:t>
            </a:r>
            <a:endParaRPr lang="en-US" dirty="0"/>
          </a:p>
        </p:txBody>
      </p:sp>
      <p:pic>
        <p:nvPicPr>
          <p:cNvPr id="6" name="Picture 5"/>
          <p:cNvPicPr>
            <a:picLocks noChangeAspect="1"/>
          </p:cNvPicPr>
          <p:nvPr/>
        </p:nvPicPr>
        <p:blipFill>
          <a:blip r:embed="rId2"/>
          <a:stretch>
            <a:fillRect/>
          </a:stretch>
        </p:blipFill>
        <p:spPr>
          <a:xfrm>
            <a:off x="2140576" y="2642340"/>
            <a:ext cx="4687244" cy="3740754"/>
          </a:xfrm>
          <a:prstGeom prst="rect">
            <a:avLst/>
          </a:prstGeom>
        </p:spPr>
      </p:pic>
      <p:cxnSp>
        <p:nvCxnSpPr>
          <p:cNvPr id="7" name="Straight Arrow Connector 6"/>
          <p:cNvCxnSpPr/>
          <p:nvPr/>
        </p:nvCxnSpPr>
        <p:spPr>
          <a:xfrm flipV="1">
            <a:off x="2327611" y="2332529"/>
            <a:ext cx="4369850" cy="151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697461" y="2196503"/>
            <a:ext cx="0" cy="2153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76602" y="2128490"/>
            <a:ext cx="5668" cy="1700331"/>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94328" y="2158717"/>
            <a:ext cx="640457" cy="584776"/>
          </a:xfrm>
          <a:prstGeom prst="rect">
            <a:avLst/>
          </a:prstGeom>
          <a:solidFill>
            <a:schemeClr val="bg1"/>
          </a:solidFill>
        </p:spPr>
        <p:txBody>
          <a:bodyPr wrap="square" rtlCol="0">
            <a:spAutoFit/>
          </a:bodyPr>
          <a:lstStyle/>
          <a:p>
            <a:r>
              <a:rPr lang="en-US" sz="1600" dirty="0" smtClean="0"/>
              <a:t>28.9m</a:t>
            </a:r>
            <a:endParaRPr lang="en-US" sz="1600" dirty="0"/>
          </a:p>
        </p:txBody>
      </p:sp>
      <p:cxnSp>
        <p:nvCxnSpPr>
          <p:cNvPr id="11" name="Straight Connector 10"/>
          <p:cNvCxnSpPr/>
          <p:nvPr/>
        </p:nvCxnSpPr>
        <p:spPr>
          <a:xfrm flipH="1">
            <a:off x="1647480" y="3156245"/>
            <a:ext cx="2017726" cy="30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590802" y="6156383"/>
            <a:ext cx="2153752" cy="7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726829" y="3186473"/>
            <a:ext cx="39673" cy="29699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46274" y="4456507"/>
            <a:ext cx="640457" cy="584776"/>
          </a:xfrm>
          <a:prstGeom prst="rect">
            <a:avLst/>
          </a:prstGeom>
          <a:solidFill>
            <a:schemeClr val="bg1"/>
          </a:solidFill>
        </p:spPr>
        <p:txBody>
          <a:bodyPr wrap="square" rtlCol="0">
            <a:spAutoFit/>
          </a:bodyPr>
          <a:lstStyle/>
          <a:p>
            <a:r>
              <a:rPr lang="en-US" sz="1600" dirty="0" smtClean="0"/>
              <a:t>14.8m</a:t>
            </a:r>
            <a:endParaRPr lang="en-US" sz="1600" dirty="0"/>
          </a:p>
        </p:txBody>
      </p:sp>
      <p:sp>
        <p:nvSpPr>
          <p:cNvPr id="4" name="Date Placeholder 3"/>
          <p:cNvSpPr>
            <a:spLocks noGrp="1"/>
          </p:cNvSpPr>
          <p:nvPr>
            <p:ph type="dt" sz="half" idx="10"/>
          </p:nvPr>
        </p:nvSpPr>
        <p:spPr/>
        <p:txBody>
          <a:bodyPr/>
          <a:lstStyle/>
          <a:p>
            <a:r>
              <a:rPr lang="en-US" smtClean="0"/>
              <a:t>6/27/17</a:t>
            </a:r>
            <a:endParaRPr lang="en-US"/>
          </a:p>
        </p:txBody>
      </p:sp>
      <p:sp>
        <p:nvSpPr>
          <p:cNvPr id="15" name="Footer Placeholder 14"/>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6723254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OST Instrument Optical Inputs Summary</a:t>
            </a:r>
            <a:endParaRPr lang="en-US" sz="3200" dirty="0"/>
          </a:p>
        </p:txBody>
      </p:sp>
      <p:pic>
        <p:nvPicPr>
          <p:cNvPr id="5" name="Picture 4"/>
          <p:cNvPicPr>
            <a:picLocks noChangeAspect="1"/>
          </p:cNvPicPr>
          <p:nvPr/>
        </p:nvPicPr>
        <p:blipFill>
          <a:blip r:embed="rId2"/>
          <a:stretch>
            <a:fillRect/>
          </a:stretch>
        </p:blipFill>
        <p:spPr>
          <a:xfrm>
            <a:off x="217244" y="1730316"/>
            <a:ext cx="8410365" cy="4903103"/>
          </a:xfrm>
          <a:prstGeom prst="rect">
            <a:avLst/>
          </a:prstGeom>
        </p:spPr>
      </p:pic>
      <p:sp>
        <p:nvSpPr>
          <p:cNvPr id="4" name="TextBox 3"/>
          <p:cNvSpPr txBox="1"/>
          <p:nvPr/>
        </p:nvSpPr>
        <p:spPr>
          <a:xfrm>
            <a:off x="1728403" y="1263749"/>
            <a:ext cx="5650297" cy="307777"/>
          </a:xfrm>
          <a:prstGeom prst="rect">
            <a:avLst/>
          </a:prstGeom>
          <a:noFill/>
        </p:spPr>
        <p:txBody>
          <a:bodyPr wrap="square" rtlCol="0">
            <a:spAutoFit/>
          </a:bodyPr>
          <a:lstStyle/>
          <a:p>
            <a:pPr algn="ctr"/>
            <a:r>
              <a:rPr lang="en-US" sz="1400" dirty="0" smtClean="0"/>
              <a:t>Yellow cells highlight telescope design drivers</a:t>
            </a:r>
            <a:endParaRPr lang="en-US" sz="1400" dirty="0"/>
          </a:p>
        </p:txBody>
      </p:sp>
      <p:sp>
        <p:nvSpPr>
          <p:cNvPr id="3" name="Date Placeholder 2"/>
          <p:cNvSpPr>
            <a:spLocks noGrp="1"/>
          </p:cNvSpPr>
          <p:nvPr>
            <p:ph type="dt" sz="half" idx="10"/>
          </p:nvPr>
        </p:nvSpPr>
        <p:spPr/>
        <p:txBody>
          <a:bodyPr/>
          <a:lstStyle/>
          <a:p>
            <a:r>
              <a:rPr lang="en-US" smtClean="0"/>
              <a:t>6/27/17</a:t>
            </a:r>
            <a:endParaRPr lang="en-US"/>
          </a:p>
        </p:txBody>
      </p:sp>
      <p:sp>
        <p:nvSpPr>
          <p:cNvPr id="6" name="Footer Placeholder 5"/>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40431228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OST – NASA Decadal Study</a:t>
            </a:r>
            <a:endParaRPr lang="en-US" dirty="0"/>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pic>
        <p:nvPicPr>
          <p:cNvPr id="7" name="Picture 6" descr="Origins Timeline v4.png"/>
          <p:cNvPicPr>
            <a:picLocks noChangeAspect="1"/>
          </p:cNvPicPr>
          <p:nvPr/>
        </p:nvPicPr>
        <p:blipFill rotWithShape="1">
          <a:blip r:embed="rId2">
            <a:extLst>
              <a:ext uri="{28A0092B-C50C-407E-A947-70E740481C1C}">
                <a14:useLocalDpi xmlns:a14="http://schemas.microsoft.com/office/drawing/2010/main" val="0"/>
              </a:ext>
            </a:extLst>
          </a:blip>
          <a:srcRect l="11228" r="-3971"/>
          <a:stretch/>
        </p:blipFill>
        <p:spPr>
          <a:xfrm>
            <a:off x="457200" y="3725573"/>
            <a:ext cx="8378225" cy="1111071"/>
          </a:xfrm>
          <a:prstGeom prst="rect">
            <a:avLst/>
          </a:prstGeom>
        </p:spPr>
      </p:pic>
      <p:sp>
        <p:nvSpPr>
          <p:cNvPr id="8" name="Content Placeholder 2"/>
          <p:cNvSpPr txBox="1">
            <a:spLocks/>
          </p:cNvSpPr>
          <p:nvPr/>
        </p:nvSpPr>
        <p:spPr>
          <a:xfrm>
            <a:off x="73467" y="1520296"/>
            <a:ext cx="6992564" cy="275319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800" b="1" dirty="0" smtClean="0">
                <a:solidFill>
                  <a:prstClr val="black">
                    <a:lumMod val="85000"/>
                  </a:prstClr>
                </a:solidFill>
                <a:latin typeface="Calibri"/>
                <a:cs typeface="Calibri"/>
              </a:rPr>
              <a:t>NASA Mission concept for 2020 Decadal review;</a:t>
            </a:r>
            <a:r>
              <a:rPr lang="en-US" sz="1800" b="1" dirty="0" smtClean="0">
                <a:solidFill>
                  <a:prstClr val="black">
                    <a:lumMod val="85000"/>
                  </a:prstClr>
                </a:solidFill>
                <a:latin typeface="Calibri"/>
                <a:cs typeface="Calibri"/>
                <a:sym typeface="Wingdings"/>
              </a:rPr>
              <a:t> launch 2030ish</a:t>
            </a:r>
            <a:endParaRPr lang="en-US" sz="1800" b="1" i="1" dirty="0" smtClean="0">
              <a:solidFill>
                <a:prstClr val="black">
                  <a:lumMod val="85000"/>
                </a:prstClr>
              </a:solidFill>
              <a:latin typeface="Calibri"/>
              <a:cs typeface="Calibri"/>
            </a:endParaRPr>
          </a:p>
          <a:p>
            <a:pPr algn="l"/>
            <a:r>
              <a:rPr lang="en-US" sz="1800" dirty="0" smtClean="0">
                <a:solidFill>
                  <a:srgbClr val="595959"/>
                </a:solidFill>
                <a:latin typeface="Calibri"/>
                <a:cs typeface="Calibri"/>
              </a:rPr>
              <a:t>10 </a:t>
            </a:r>
            <a:r>
              <a:rPr lang="en-US" sz="1800" dirty="0" err="1" smtClean="0">
                <a:solidFill>
                  <a:srgbClr val="595959"/>
                </a:solidFill>
                <a:latin typeface="Calibri"/>
                <a:ea typeface="Lucida Grande"/>
                <a:cs typeface="Calibri"/>
              </a:rPr>
              <a:t>μ</a:t>
            </a:r>
            <a:r>
              <a:rPr lang="en-US" sz="1800" dirty="0" err="1" smtClean="0">
                <a:solidFill>
                  <a:srgbClr val="595959"/>
                </a:solidFill>
                <a:latin typeface="Calibri"/>
                <a:cs typeface="Calibri"/>
              </a:rPr>
              <a:t>m</a:t>
            </a:r>
            <a:r>
              <a:rPr lang="en-US" sz="1800" dirty="0" smtClean="0">
                <a:solidFill>
                  <a:srgbClr val="595959"/>
                </a:solidFill>
                <a:latin typeface="Calibri"/>
                <a:cs typeface="Calibri"/>
              </a:rPr>
              <a:t> – 1000 </a:t>
            </a:r>
            <a:r>
              <a:rPr lang="en-US" sz="1800" dirty="0" err="1" smtClean="0">
                <a:solidFill>
                  <a:srgbClr val="595959"/>
                </a:solidFill>
                <a:latin typeface="Calibri"/>
                <a:ea typeface="Lucida Grande"/>
                <a:cs typeface="Calibri"/>
              </a:rPr>
              <a:t>μ</a:t>
            </a:r>
            <a:r>
              <a:rPr lang="en-US" sz="1800" dirty="0" err="1" smtClean="0">
                <a:solidFill>
                  <a:srgbClr val="595959"/>
                </a:solidFill>
                <a:latin typeface="Calibri"/>
                <a:cs typeface="Calibri"/>
              </a:rPr>
              <a:t>m</a:t>
            </a:r>
            <a:r>
              <a:rPr lang="en-US" sz="1800" dirty="0" smtClean="0">
                <a:solidFill>
                  <a:srgbClr val="595959"/>
                </a:solidFill>
                <a:latin typeface="Calibri"/>
                <a:cs typeface="Calibri"/>
              </a:rPr>
              <a:t> (</a:t>
            </a:r>
            <a:r>
              <a:rPr lang="en-US" sz="1800" dirty="0" err="1" smtClean="0">
                <a:solidFill>
                  <a:srgbClr val="595959"/>
                </a:solidFill>
                <a:latin typeface="Calibri"/>
                <a:cs typeface="Calibri"/>
              </a:rPr>
              <a:t>ish</a:t>
            </a:r>
            <a:r>
              <a:rPr lang="en-US" sz="1800" dirty="0" smtClean="0">
                <a:solidFill>
                  <a:srgbClr val="595959"/>
                </a:solidFill>
                <a:latin typeface="Calibri"/>
                <a:cs typeface="Calibri"/>
              </a:rPr>
              <a:t>), Large aperture 8-15 m</a:t>
            </a:r>
          </a:p>
          <a:p>
            <a:pPr algn="l"/>
            <a:r>
              <a:rPr lang="en-US" sz="1800" b="1" dirty="0" smtClean="0">
                <a:solidFill>
                  <a:srgbClr val="000000"/>
                </a:solidFill>
                <a:latin typeface="Calibri"/>
                <a:cs typeface="Calibri"/>
              </a:rPr>
              <a:t>Study Chairs</a:t>
            </a:r>
            <a:r>
              <a:rPr lang="en-US" sz="1800" b="1" dirty="0" smtClean="0">
                <a:solidFill>
                  <a:prstClr val="black">
                    <a:tint val="75000"/>
                  </a:prstClr>
                </a:solidFill>
                <a:latin typeface="Calibri"/>
                <a:cs typeface="Calibri"/>
              </a:rPr>
              <a:t>: </a:t>
            </a:r>
            <a:r>
              <a:rPr lang="en-US" sz="1800" dirty="0" smtClean="0">
                <a:solidFill>
                  <a:prstClr val="black">
                    <a:lumMod val="65000"/>
                    <a:lumOff val="35000"/>
                  </a:prstClr>
                </a:solidFill>
                <a:latin typeface="Calibri"/>
                <a:cs typeface="Calibri"/>
              </a:rPr>
              <a:t>Margaret </a:t>
            </a:r>
            <a:r>
              <a:rPr lang="en-US" sz="1800" dirty="0" err="1" smtClean="0">
                <a:solidFill>
                  <a:prstClr val="black">
                    <a:lumMod val="65000"/>
                    <a:lumOff val="35000"/>
                  </a:prstClr>
                </a:solidFill>
                <a:latin typeface="Calibri"/>
                <a:cs typeface="Calibri"/>
              </a:rPr>
              <a:t>Meixner</a:t>
            </a:r>
            <a:r>
              <a:rPr lang="en-US" sz="1800" dirty="0" smtClean="0">
                <a:solidFill>
                  <a:prstClr val="black">
                    <a:lumMod val="65000"/>
                    <a:lumOff val="35000"/>
                  </a:prstClr>
                </a:solidFill>
                <a:latin typeface="Calibri"/>
                <a:cs typeface="Calibri"/>
              </a:rPr>
              <a:t> &amp; </a:t>
            </a:r>
            <a:r>
              <a:rPr lang="en-US" sz="1800" dirty="0" err="1" smtClean="0">
                <a:solidFill>
                  <a:prstClr val="black">
                    <a:lumMod val="65000"/>
                    <a:lumOff val="35000"/>
                  </a:prstClr>
                </a:solidFill>
                <a:latin typeface="Calibri"/>
                <a:cs typeface="Calibri"/>
              </a:rPr>
              <a:t>Asantha</a:t>
            </a:r>
            <a:r>
              <a:rPr lang="en-US" sz="1800" dirty="0" smtClean="0">
                <a:solidFill>
                  <a:prstClr val="black">
                    <a:lumMod val="65000"/>
                    <a:lumOff val="35000"/>
                  </a:prstClr>
                </a:solidFill>
                <a:latin typeface="Calibri"/>
                <a:cs typeface="Calibri"/>
              </a:rPr>
              <a:t> </a:t>
            </a:r>
            <a:r>
              <a:rPr lang="en-US" sz="1800" dirty="0" err="1" smtClean="0">
                <a:solidFill>
                  <a:prstClr val="black">
                    <a:lumMod val="65000"/>
                    <a:lumOff val="35000"/>
                  </a:prstClr>
                </a:solidFill>
                <a:latin typeface="Calibri"/>
                <a:cs typeface="Calibri"/>
              </a:rPr>
              <a:t>Cooray</a:t>
            </a:r>
            <a:endParaRPr lang="en-US" sz="1800" dirty="0">
              <a:solidFill>
                <a:prstClr val="black">
                  <a:lumMod val="65000"/>
                  <a:lumOff val="35000"/>
                </a:prstClr>
              </a:solidFill>
              <a:latin typeface="Calibri"/>
              <a:cs typeface="Calibri"/>
            </a:endParaRPr>
          </a:p>
          <a:p>
            <a:pPr algn="l"/>
            <a:endParaRPr lang="en-US" sz="1800" b="1" dirty="0">
              <a:solidFill>
                <a:srgbClr val="000000"/>
              </a:solidFill>
              <a:latin typeface="Calibri"/>
              <a:cs typeface="Calibri"/>
            </a:endParaRPr>
          </a:p>
          <a:p>
            <a:pPr algn="l"/>
            <a:r>
              <a:rPr lang="en-US" sz="1800" b="1" dirty="0" smtClean="0">
                <a:solidFill>
                  <a:srgbClr val="000000"/>
                </a:solidFill>
                <a:latin typeface="Calibri"/>
                <a:cs typeface="Calibri"/>
              </a:rPr>
              <a:t>Comes </a:t>
            </a:r>
            <a:r>
              <a:rPr lang="en-US" sz="1800" b="1" dirty="0">
                <a:solidFill>
                  <a:srgbClr val="000000"/>
                </a:solidFill>
                <a:latin typeface="Calibri"/>
                <a:cs typeface="Calibri"/>
              </a:rPr>
              <a:t>from the NASA Astrophysics Roadmap, Enduring Quests, Daring </a:t>
            </a:r>
            <a:r>
              <a:rPr lang="en-US" sz="1800" b="1" dirty="0" smtClean="0">
                <a:solidFill>
                  <a:srgbClr val="000000"/>
                </a:solidFill>
                <a:latin typeface="Calibri"/>
                <a:cs typeface="Calibri"/>
              </a:rPr>
              <a:t>Visions</a:t>
            </a:r>
            <a:endParaRPr lang="en-US" sz="1800" dirty="0" smtClean="0">
              <a:solidFill>
                <a:prstClr val="black">
                  <a:tint val="75000"/>
                </a:prstClr>
              </a:solidFill>
              <a:latin typeface="Calibri"/>
              <a:cs typeface="Calibri"/>
            </a:endParaRPr>
          </a:p>
          <a:p>
            <a:pPr algn="l"/>
            <a:endParaRPr lang="en-US" sz="1800" dirty="0" smtClean="0">
              <a:solidFill>
                <a:prstClr val="black">
                  <a:tint val="75000"/>
                </a:prstClr>
              </a:solidFill>
              <a:latin typeface="Calibri"/>
              <a:cs typeface="Calibri"/>
            </a:endParaRPr>
          </a:p>
          <a:p>
            <a:pPr algn="l"/>
            <a:endParaRPr lang="en-US" sz="1800" i="1" dirty="0" smtClean="0">
              <a:solidFill>
                <a:prstClr val="black">
                  <a:tint val="75000"/>
                </a:prstClr>
              </a:solidFill>
              <a:latin typeface="Calibri"/>
              <a:cs typeface="Calibri"/>
            </a:endParaRPr>
          </a:p>
        </p:txBody>
      </p:sp>
      <p:pic>
        <p:nvPicPr>
          <p:cNvPr id="9" name="image6.png"/>
          <p:cNvPicPr>
            <a:picLocks noChangeAspect="1"/>
          </p:cNvPicPr>
          <p:nvPr/>
        </p:nvPicPr>
        <p:blipFill>
          <a:blip r:embed="rId3">
            <a:extLst/>
          </a:blip>
          <a:stretch>
            <a:fillRect/>
          </a:stretch>
        </p:blipFill>
        <p:spPr>
          <a:xfrm>
            <a:off x="6969133" y="1245521"/>
            <a:ext cx="1884736" cy="2446689"/>
          </a:xfrm>
          <a:prstGeom prst="rect">
            <a:avLst/>
          </a:prstGeom>
          <a:ln w="12700">
            <a:miter lim="400000"/>
          </a:ln>
        </p:spPr>
      </p:pic>
      <p:pic>
        <p:nvPicPr>
          <p:cNvPr id="10" name="Picture 9" descr="wavelength-fig.pdf"/>
          <p:cNvPicPr>
            <a:picLocks noChangeAspect="1"/>
          </p:cNvPicPr>
          <p:nvPr/>
        </p:nvPicPr>
        <p:blipFill rotWithShape="1">
          <a:blip r:embed="rId4">
            <a:extLst>
              <a:ext uri="{28A0092B-C50C-407E-A947-70E740481C1C}">
                <a14:useLocalDpi xmlns:a14="http://schemas.microsoft.com/office/drawing/2010/main" val="0"/>
              </a:ext>
            </a:extLst>
          </a:blip>
          <a:srcRect t="48223" b="40362"/>
          <a:stretch/>
        </p:blipFill>
        <p:spPr>
          <a:xfrm>
            <a:off x="31485" y="4752323"/>
            <a:ext cx="9071983" cy="1340144"/>
          </a:xfrm>
          <a:prstGeom prst="rect">
            <a:avLst/>
          </a:prstGeom>
        </p:spPr>
      </p:pic>
    </p:spTree>
    <p:extLst>
      <p:ext uri="{BB962C8B-B14F-4D97-AF65-F5344CB8AC3E}">
        <p14:creationId xmlns:p14="http://schemas.microsoft.com/office/powerpoint/2010/main" val="9649347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1763" y="1754596"/>
            <a:ext cx="7734320" cy="2976806"/>
          </a:xfrm>
          <a:prstGeom prst="rect">
            <a:avLst/>
          </a:prstGeom>
        </p:spPr>
      </p:pic>
      <p:cxnSp>
        <p:nvCxnSpPr>
          <p:cNvPr id="4" name="Straight Arrow Connector 3"/>
          <p:cNvCxnSpPr>
            <a:stCxn id="5" idx="0"/>
          </p:cNvCxnSpPr>
          <p:nvPr/>
        </p:nvCxnSpPr>
        <p:spPr>
          <a:xfrm flipH="1" flipV="1">
            <a:off x="3676804" y="4391852"/>
            <a:ext cx="254552" cy="40082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625415" y="4792678"/>
            <a:ext cx="611882" cy="369332"/>
          </a:xfrm>
          <a:prstGeom prst="rect">
            <a:avLst/>
          </a:prstGeom>
          <a:noFill/>
        </p:spPr>
        <p:txBody>
          <a:bodyPr wrap="square" rtlCol="0">
            <a:spAutoFit/>
          </a:bodyPr>
          <a:lstStyle/>
          <a:p>
            <a:pPr algn="ctr"/>
            <a:r>
              <a:rPr lang="en-US" dirty="0"/>
              <a:t>FIP</a:t>
            </a:r>
          </a:p>
        </p:txBody>
      </p:sp>
      <p:cxnSp>
        <p:nvCxnSpPr>
          <p:cNvPr id="8" name="Straight Arrow Connector 7"/>
          <p:cNvCxnSpPr/>
          <p:nvPr/>
        </p:nvCxnSpPr>
        <p:spPr>
          <a:xfrm flipV="1">
            <a:off x="2272837" y="4379405"/>
            <a:ext cx="16001" cy="4393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204655" y="4118696"/>
            <a:ext cx="5668" cy="76514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770278" y="3580258"/>
            <a:ext cx="6821" cy="15983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375043" y="3589339"/>
            <a:ext cx="551116" cy="126626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89922" y="5203713"/>
            <a:ext cx="784865" cy="369332"/>
          </a:xfrm>
          <a:prstGeom prst="rect">
            <a:avLst/>
          </a:prstGeom>
          <a:noFill/>
        </p:spPr>
        <p:txBody>
          <a:bodyPr wrap="square" rtlCol="0">
            <a:spAutoFit/>
          </a:bodyPr>
          <a:lstStyle/>
          <a:p>
            <a:pPr algn="ctr"/>
            <a:r>
              <a:rPr lang="en-US" dirty="0"/>
              <a:t>MRSS</a:t>
            </a:r>
          </a:p>
        </p:txBody>
      </p:sp>
      <p:sp>
        <p:nvSpPr>
          <p:cNvPr id="20" name="TextBox 19"/>
          <p:cNvSpPr txBox="1"/>
          <p:nvPr/>
        </p:nvSpPr>
        <p:spPr>
          <a:xfrm>
            <a:off x="2004212" y="4843655"/>
            <a:ext cx="692437" cy="369332"/>
          </a:xfrm>
          <a:prstGeom prst="rect">
            <a:avLst/>
          </a:prstGeom>
          <a:noFill/>
        </p:spPr>
        <p:txBody>
          <a:bodyPr wrap="square" rtlCol="0">
            <a:spAutoFit/>
          </a:bodyPr>
          <a:lstStyle/>
          <a:p>
            <a:pPr algn="ctr"/>
            <a:r>
              <a:rPr lang="en-US" dirty="0"/>
              <a:t>MISC</a:t>
            </a:r>
          </a:p>
        </p:txBody>
      </p:sp>
      <p:sp>
        <p:nvSpPr>
          <p:cNvPr id="21" name="TextBox 20"/>
          <p:cNvSpPr txBox="1"/>
          <p:nvPr/>
        </p:nvSpPr>
        <p:spPr>
          <a:xfrm>
            <a:off x="4408767" y="4897545"/>
            <a:ext cx="1595012" cy="646331"/>
          </a:xfrm>
          <a:prstGeom prst="rect">
            <a:avLst/>
          </a:prstGeom>
          <a:noFill/>
        </p:spPr>
        <p:txBody>
          <a:bodyPr wrap="square" rtlCol="0">
            <a:spAutoFit/>
          </a:bodyPr>
          <a:lstStyle/>
          <a:p>
            <a:pPr algn="ctr"/>
            <a:r>
              <a:rPr lang="en-US" dirty="0"/>
              <a:t>HRS </a:t>
            </a:r>
            <a:r>
              <a:rPr lang="en-US" dirty="0" smtClean="0"/>
              <a:t>Ray </a:t>
            </a:r>
            <a:r>
              <a:rPr lang="en-US" dirty="0"/>
              <a:t>Trace </a:t>
            </a:r>
            <a:r>
              <a:rPr lang="en-US" dirty="0" smtClean="0"/>
              <a:t>(in blue)</a:t>
            </a:r>
            <a:endParaRPr lang="en-US" dirty="0"/>
          </a:p>
        </p:txBody>
      </p:sp>
      <p:sp>
        <p:nvSpPr>
          <p:cNvPr id="22" name="TextBox 21"/>
          <p:cNvSpPr txBox="1"/>
          <p:nvPr/>
        </p:nvSpPr>
        <p:spPr>
          <a:xfrm>
            <a:off x="691764" y="4910804"/>
            <a:ext cx="864456" cy="369332"/>
          </a:xfrm>
          <a:prstGeom prst="rect">
            <a:avLst/>
          </a:prstGeom>
          <a:noFill/>
        </p:spPr>
        <p:txBody>
          <a:bodyPr wrap="square" rtlCol="0">
            <a:spAutoFit/>
          </a:bodyPr>
          <a:lstStyle/>
          <a:p>
            <a:pPr algn="ctr"/>
            <a:r>
              <a:rPr lang="en-US" dirty="0" smtClean="0"/>
              <a:t>HERO</a:t>
            </a:r>
            <a:endParaRPr lang="en-US" dirty="0"/>
          </a:p>
        </p:txBody>
      </p:sp>
      <p:cxnSp>
        <p:nvCxnSpPr>
          <p:cNvPr id="29" name="Straight Arrow Connector 28"/>
          <p:cNvCxnSpPr/>
          <p:nvPr/>
        </p:nvCxnSpPr>
        <p:spPr>
          <a:xfrm flipH="1" flipV="1">
            <a:off x="2554203" y="3823973"/>
            <a:ext cx="643653" cy="135459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79461" y="5154977"/>
            <a:ext cx="1424632" cy="923330"/>
          </a:xfrm>
          <a:prstGeom prst="rect">
            <a:avLst/>
          </a:prstGeom>
          <a:noFill/>
        </p:spPr>
        <p:txBody>
          <a:bodyPr wrap="square" rtlCol="0">
            <a:spAutoFit/>
          </a:bodyPr>
          <a:lstStyle/>
          <a:p>
            <a:pPr algn="ctr"/>
            <a:r>
              <a:rPr lang="en-US" dirty="0" smtClean="0"/>
              <a:t>HERO </a:t>
            </a:r>
            <a:r>
              <a:rPr lang="en-US" dirty="0"/>
              <a:t>Ray </a:t>
            </a:r>
            <a:r>
              <a:rPr lang="en-US" dirty="0" smtClean="0"/>
              <a:t>Trace (in green)</a:t>
            </a:r>
            <a:endParaRPr lang="en-US" dirty="0"/>
          </a:p>
        </p:txBody>
      </p:sp>
      <p:sp>
        <p:nvSpPr>
          <p:cNvPr id="17" name="Title 1"/>
          <p:cNvSpPr txBox="1">
            <a:spLocks/>
          </p:cNvSpPr>
          <p:nvPr/>
        </p:nvSpPr>
        <p:spPr>
          <a:xfrm>
            <a:off x="649705" y="567964"/>
            <a:ext cx="7865645" cy="490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Instrument Accommodation Module (IAM)</a:t>
            </a:r>
          </a:p>
        </p:txBody>
      </p:sp>
      <p:cxnSp>
        <p:nvCxnSpPr>
          <p:cNvPr id="3" name="Straight Arrow Connector 2"/>
          <p:cNvCxnSpPr/>
          <p:nvPr/>
        </p:nvCxnSpPr>
        <p:spPr>
          <a:xfrm>
            <a:off x="2654187" y="1831259"/>
            <a:ext cx="727506" cy="172926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56220" y="1121527"/>
            <a:ext cx="1806836" cy="646331"/>
          </a:xfrm>
          <a:prstGeom prst="rect">
            <a:avLst/>
          </a:prstGeom>
          <a:noFill/>
        </p:spPr>
        <p:txBody>
          <a:bodyPr wrap="square" rtlCol="0">
            <a:spAutoFit/>
          </a:bodyPr>
          <a:lstStyle/>
          <a:p>
            <a:pPr algn="ctr"/>
            <a:r>
              <a:rPr lang="en-US" dirty="0"/>
              <a:t>Telescope Focal Surface</a:t>
            </a:r>
          </a:p>
        </p:txBody>
      </p:sp>
      <p:cxnSp>
        <p:nvCxnSpPr>
          <p:cNvPr id="26" name="Straight Arrow Connector 25"/>
          <p:cNvCxnSpPr>
            <a:stCxn id="27" idx="0"/>
          </p:cNvCxnSpPr>
          <p:nvPr/>
        </p:nvCxnSpPr>
        <p:spPr>
          <a:xfrm flipH="1" flipV="1">
            <a:off x="6546413" y="3485502"/>
            <a:ext cx="517528" cy="11225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81799" y="4608012"/>
            <a:ext cx="564283" cy="369332"/>
          </a:xfrm>
          <a:prstGeom prst="rect">
            <a:avLst/>
          </a:prstGeom>
          <a:noFill/>
        </p:spPr>
        <p:txBody>
          <a:bodyPr wrap="square" rtlCol="0">
            <a:spAutoFit/>
          </a:bodyPr>
          <a:lstStyle/>
          <a:p>
            <a:pPr algn="ctr"/>
            <a:r>
              <a:rPr lang="en-US" dirty="0" smtClean="0"/>
              <a:t>HRS</a:t>
            </a:r>
            <a:endParaRPr lang="en-US" dirty="0"/>
          </a:p>
        </p:txBody>
      </p:sp>
      <p:sp>
        <p:nvSpPr>
          <p:cNvPr id="6" name="Footer Placeholder 5"/>
          <p:cNvSpPr>
            <a:spLocks noGrp="1"/>
          </p:cNvSpPr>
          <p:nvPr>
            <p:ph type="ftr" sz="quarter" idx="11"/>
          </p:nvPr>
        </p:nvSpPr>
        <p:spPr/>
        <p:txBody>
          <a:bodyPr/>
          <a:lstStyle/>
          <a:p>
            <a:pPr>
              <a:defRPr/>
            </a:pPr>
            <a:r>
              <a:rPr lang="en-US" smtClean="0"/>
              <a:t>Meixner - Houck Conference</a:t>
            </a:r>
            <a:endParaRPr lang="en-US"/>
          </a:p>
        </p:txBody>
      </p:sp>
      <p:sp>
        <p:nvSpPr>
          <p:cNvPr id="7" name="Date Placeholder 6"/>
          <p:cNvSpPr>
            <a:spLocks noGrp="1"/>
          </p:cNvSpPr>
          <p:nvPr>
            <p:ph type="dt" sz="half" idx="10"/>
          </p:nvPr>
        </p:nvSpPr>
        <p:spPr/>
        <p:txBody>
          <a:bodyPr/>
          <a:lstStyle/>
          <a:p>
            <a:r>
              <a:rPr lang="en-US" smtClean="0"/>
              <a:t>6/27/17</a:t>
            </a:r>
            <a:endParaRPr lang="en-US"/>
          </a:p>
        </p:txBody>
      </p:sp>
    </p:spTree>
    <p:extLst>
      <p:ext uri="{BB962C8B-B14F-4D97-AF65-F5344CB8AC3E}">
        <p14:creationId xmlns:p14="http://schemas.microsoft.com/office/powerpoint/2010/main" val="21505515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6737" y="1484850"/>
            <a:ext cx="8847370" cy="4446050"/>
          </a:xfrm>
          <a:prstGeom prst="rect">
            <a:avLst/>
          </a:prstGeom>
        </p:spPr>
      </p:pic>
      <p:sp>
        <p:nvSpPr>
          <p:cNvPr id="4" name="TextBox 3"/>
          <p:cNvSpPr txBox="1"/>
          <p:nvPr/>
        </p:nvSpPr>
        <p:spPr>
          <a:xfrm>
            <a:off x="1911094" y="368720"/>
            <a:ext cx="6089216" cy="769441"/>
          </a:xfrm>
          <a:prstGeom prst="rect">
            <a:avLst/>
          </a:prstGeom>
          <a:noFill/>
        </p:spPr>
        <p:txBody>
          <a:bodyPr wrap="square" rtlCol="0">
            <a:spAutoFit/>
          </a:bodyPr>
          <a:lstStyle/>
          <a:p>
            <a:r>
              <a:rPr lang="en-US" sz="4400" dirty="0" smtClean="0"/>
              <a:t>Field of View (FOV) layout </a:t>
            </a:r>
            <a:endParaRPr lang="en-US" sz="4400" dirty="0"/>
          </a:p>
        </p:txBody>
      </p:sp>
      <p:sp>
        <p:nvSpPr>
          <p:cNvPr id="2" name="Footer Placeholder 1"/>
          <p:cNvSpPr>
            <a:spLocks noGrp="1"/>
          </p:cNvSpPr>
          <p:nvPr>
            <p:ph type="ftr" sz="quarter" idx="11"/>
          </p:nvPr>
        </p:nvSpPr>
        <p:spPr/>
        <p:txBody>
          <a:bodyPr/>
          <a:lstStyle/>
          <a:p>
            <a:pPr>
              <a:defRPr/>
            </a:pPr>
            <a:r>
              <a:rPr lang="en-US" smtClean="0"/>
              <a:t>Meixner - Houck Conference</a:t>
            </a:r>
            <a:endParaRPr lang="en-US"/>
          </a:p>
        </p:txBody>
      </p:sp>
      <p:sp>
        <p:nvSpPr>
          <p:cNvPr id="5" name="Date Placeholder 4"/>
          <p:cNvSpPr>
            <a:spLocks noGrp="1"/>
          </p:cNvSpPr>
          <p:nvPr>
            <p:ph type="dt" sz="half" idx="10"/>
          </p:nvPr>
        </p:nvSpPr>
        <p:spPr/>
        <p:txBody>
          <a:bodyPr/>
          <a:lstStyle/>
          <a:p>
            <a:r>
              <a:rPr lang="en-US" smtClean="0"/>
              <a:t>6/27/17</a:t>
            </a:r>
            <a:endParaRPr lang="en-US"/>
          </a:p>
        </p:txBody>
      </p:sp>
    </p:spTree>
    <p:extLst>
      <p:ext uri="{BB962C8B-B14F-4D97-AF65-F5344CB8AC3E}">
        <p14:creationId xmlns:p14="http://schemas.microsoft.com/office/powerpoint/2010/main" val="22418503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838200" y="-88900"/>
            <a:ext cx="9144000" cy="830997"/>
          </a:xfrm>
          <a:prstGeom prst="rect">
            <a:avLst/>
          </a:prstGeom>
          <a:noFill/>
        </p:spPr>
        <p:txBody>
          <a:bodyPr wrap="square" rtlCol="0">
            <a:spAutoFit/>
          </a:bodyPr>
          <a:lstStyle/>
          <a:p>
            <a:r>
              <a:rPr kumimoji="1" lang="en-US" altLang="ja-JP" sz="2400" dirty="0" smtClean="0"/>
              <a:t>Mid-Infrared Imager, </a:t>
            </a:r>
            <a:r>
              <a:rPr kumimoji="1" lang="en-US" altLang="ja-JP" sz="2400" dirty="0" smtClean="0"/>
              <a:t>Spectrometer</a:t>
            </a:r>
            <a:r>
              <a:rPr kumimoji="1" lang="en-US" altLang="ja-JP" sz="2400" dirty="0" smtClean="0"/>
              <a:t>, Coronagraph (MISC</a:t>
            </a:r>
            <a:r>
              <a:rPr kumimoji="1" lang="en-US" altLang="ja-JP" sz="2400" dirty="0" smtClean="0"/>
              <a:t>)</a:t>
            </a:r>
          </a:p>
          <a:p>
            <a:pPr algn="ctr"/>
            <a:r>
              <a:rPr kumimoji="1" lang="en-US" altLang="ja-JP" sz="2400" dirty="0" err="1" smtClean="0"/>
              <a:t>Sakon</a:t>
            </a:r>
            <a:r>
              <a:rPr kumimoji="1" lang="en-US" altLang="ja-JP" sz="2400" dirty="0" smtClean="0"/>
              <a:t> (JAXA) et al., </a:t>
            </a:r>
            <a:r>
              <a:rPr kumimoji="1" lang="en-US" altLang="ja-JP" sz="2400" dirty="0" err="1" smtClean="0"/>
              <a:t>Roellig</a:t>
            </a:r>
            <a:r>
              <a:rPr kumimoji="1" lang="en-US" altLang="ja-JP" sz="2400" dirty="0" smtClean="0"/>
              <a:t> (NASA/Ames)</a:t>
            </a:r>
            <a:endParaRPr kumimoji="1" lang="ja-JP" altLang="en-US" sz="2400" dirty="0"/>
          </a:p>
        </p:txBody>
      </p:sp>
      <p:pic>
        <p:nvPicPr>
          <p:cNvPr id="11" name="図 10"/>
          <p:cNvPicPr>
            <a:picLocks noChangeAspect="1"/>
          </p:cNvPicPr>
          <p:nvPr/>
        </p:nvPicPr>
        <p:blipFill>
          <a:blip r:embed="rId2"/>
          <a:stretch>
            <a:fillRect/>
          </a:stretch>
        </p:blipFill>
        <p:spPr>
          <a:xfrm>
            <a:off x="30762" y="898744"/>
            <a:ext cx="9087457" cy="58394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52500" y="-63733"/>
            <a:ext cx="9144000" cy="1200328"/>
          </a:xfrm>
          <a:prstGeom prst="rect">
            <a:avLst/>
          </a:prstGeom>
          <a:noFill/>
        </p:spPr>
        <p:txBody>
          <a:bodyPr wrap="square" rtlCol="0">
            <a:spAutoFit/>
          </a:bodyPr>
          <a:lstStyle/>
          <a:p>
            <a:r>
              <a:rPr kumimoji="1" lang="en-US" altLang="ja-JP" sz="2400" dirty="0" smtClean="0"/>
              <a:t>Mid-Infrared Imager, Spectrometer, Coronagraph (MISC</a:t>
            </a:r>
            <a:r>
              <a:rPr kumimoji="1" lang="en-US" altLang="ja-JP" sz="2400" dirty="0" smtClean="0"/>
              <a:t>)</a:t>
            </a:r>
          </a:p>
          <a:p>
            <a:pPr algn="ctr"/>
            <a:r>
              <a:rPr kumimoji="1" lang="en-US" altLang="ja-JP" sz="2400" dirty="0" err="1"/>
              <a:t>Sakon</a:t>
            </a:r>
            <a:r>
              <a:rPr kumimoji="1" lang="en-US" altLang="ja-JP" sz="2400" dirty="0"/>
              <a:t> (JAXA) et al., </a:t>
            </a:r>
            <a:r>
              <a:rPr kumimoji="1" lang="en-US" altLang="ja-JP" sz="2400" dirty="0" err="1"/>
              <a:t>Roellig</a:t>
            </a:r>
            <a:r>
              <a:rPr kumimoji="1" lang="en-US" altLang="ja-JP" sz="2400" dirty="0"/>
              <a:t> (NASA/Ames)</a:t>
            </a:r>
            <a:endParaRPr kumimoji="1" lang="ja-JP" altLang="en-US" sz="2400" dirty="0"/>
          </a:p>
          <a:p>
            <a:endParaRPr kumimoji="1" lang="ja-JP" altLang="en-US" sz="2400" dirty="0"/>
          </a:p>
        </p:txBody>
      </p:sp>
      <p:pic>
        <p:nvPicPr>
          <p:cNvPr id="10" name="図 9" descr="MISC-IMG-SPEC.png"/>
          <p:cNvPicPr>
            <a:picLocks noChangeAspect="1"/>
          </p:cNvPicPr>
          <p:nvPr/>
        </p:nvPicPr>
        <p:blipFill>
          <a:blip r:embed="rId2"/>
          <a:stretch>
            <a:fillRect/>
          </a:stretch>
        </p:blipFill>
        <p:spPr>
          <a:xfrm>
            <a:off x="0" y="976445"/>
            <a:ext cx="9144000" cy="5903862"/>
          </a:xfrm>
          <a:prstGeom prst="rect">
            <a:avLst/>
          </a:prstGeom>
        </p:spPr>
      </p:pic>
      <p:sp>
        <p:nvSpPr>
          <p:cNvPr id="2" name="Date Placeholder 1"/>
          <p:cNvSpPr>
            <a:spLocks noGrp="1"/>
          </p:cNvSpPr>
          <p:nvPr>
            <p:ph type="dt" sz="half" idx="10"/>
          </p:nvPr>
        </p:nvSpPr>
        <p:spPr/>
        <p:txBody>
          <a:bodyPr/>
          <a:lstStyle/>
          <a:p>
            <a:r>
              <a:rPr lang="en-US" smtClean="0"/>
              <a:t>6/27/17</a:t>
            </a:r>
            <a:endParaRPr lang="en-US"/>
          </a:p>
        </p:txBody>
      </p:sp>
      <p:sp>
        <p:nvSpPr>
          <p:cNvPr id="3" name="Footer Placeholder 2"/>
          <p:cNvSpPr>
            <a:spLocks noGrp="1"/>
          </p:cNvSpPr>
          <p:nvPr>
            <p:ph type="ftr" sz="quarter" idx="11"/>
          </p:nvPr>
        </p:nvSpPr>
        <p:spPr/>
        <p:txBody>
          <a:bodyPr/>
          <a:lstStyle/>
          <a:p>
            <a:r>
              <a:rPr lang="en-US" smtClean="0"/>
              <a:t>Meixner - Houck Conference</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MISC-IMG-COR-TRA.png"/>
          <p:cNvPicPr>
            <a:picLocks noChangeAspect="1"/>
          </p:cNvPicPr>
          <p:nvPr/>
        </p:nvPicPr>
        <p:blipFill>
          <a:blip r:embed="rId2"/>
          <a:stretch>
            <a:fillRect/>
          </a:stretch>
        </p:blipFill>
        <p:spPr>
          <a:xfrm>
            <a:off x="0" y="3571"/>
            <a:ext cx="9144000" cy="6850858"/>
          </a:xfrm>
          <a:prstGeom prst="rect">
            <a:avLst/>
          </a:prstGeom>
        </p:spPr>
      </p:pic>
      <p:sp>
        <p:nvSpPr>
          <p:cNvPr id="2" name="Date Placeholder 1"/>
          <p:cNvSpPr>
            <a:spLocks noGrp="1"/>
          </p:cNvSpPr>
          <p:nvPr>
            <p:ph type="dt" sz="half" idx="10"/>
          </p:nvPr>
        </p:nvSpPr>
        <p:spPr/>
        <p:txBody>
          <a:bodyPr/>
          <a:lstStyle/>
          <a:p>
            <a:r>
              <a:rPr lang="en-US" smtClean="0"/>
              <a:t>6/27/17</a:t>
            </a:r>
            <a:endParaRPr lang="en-US"/>
          </a:p>
        </p:txBody>
      </p:sp>
      <p:sp>
        <p:nvSpPr>
          <p:cNvPr id="3" name="Footer Placeholder 2"/>
          <p:cNvSpPr>
            <a:spLocks noGrp="1"/>
          </p:cNvSpPr>
          <p:nvPr>
            <p:ph type="ftr" sz="quarter" idx="11"/>
          </p:nvPr>
        </p:nvSpPr>
        <p:spPr/>
        <p:txBody>
          <a:bodyPr/>
          <a:lstStyle/>
          <a:p>
            <a:r>
              <a:rPr lang="en-US" smtClean="0"/>
              <a:t>Meixner - Houck Conference</a:t>
            </a:r>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96" y="73172"/>
            <a:ext cx="8293100" cy="798512"/>
          </a:xfrm>
        </p:spPr>
        <p:txBody>
          <a:bodyPr>
            <a:normAutofit fontScale="90000"/>
          </a:bodyPr>
          <a:lstStyle/>
          <a:p>
            <a:r>
              <a:rPr lang="en-US" sz="3200" dirty="0" smtClean="0"/>
              <a:t>Far-infrared Imager </a:t>
            </a:r>
            <a:r>
              <a:rPr lang="en-US" sz="3200" dirty="0" err="1" smtClean="0"/>
              <a:t>Polarimeter</a:t>
            </a:r>
            <a:r>
              <a:rPr lang="en-US" sz="3200" dirty="0" smtClean="0"/>
              <a:t> (FIP)</a:t>
            </a:r>
            <a:br>
              <a:rPr lang="en-US" sz="3200" dirty="0" smtClean="0"/>
            </a:br>
            <a:r>
              <a:rPr lang="en-US" sz="3200" dirty="0" err="1" smtClean="0"/>
              <a:t>Staghun</a:t>
            </a:r>
            <a:r>
              <a:rPr lang="en-US" sz="3200" dirty="0" smtClean="0"/>
              <a:t> (GSFC/JHU), </a:t>
            </a:r>
            <a:r>
              <a:rPr lang="en-US" sz="3200" dirty="0" err="1" smtClean="0"/>
              <a:t>Viera</a:t>
            </a:r>
            <a:r>
              <a:rPr lang="en-US" sz="3200" dirty="0" smtClean="0"/>
              <a:t> (UIUC)</a:t>
            </a:r>
            <a:endParaRPr lang="en-US" sz="3200" dirty="0"/>
          </a:p>
        </p:txBody>
      </p:sp>
      <p:sp>
        <p:nvSpPr>
          <p:cNvPr id="3" name="Footer Placeholder 2"/>
          <p:cNvSpPr>
            <a:spLocks noGrp="1"/>
          </p:cNvSpPr>
          <p:nvPr>
            <p:ph type="ftr" sz="quarter" idx="11"/>
          </p:nvPr>
        </p:nvSpPr>
        <p:spPr/>
        <p:txBody>
          <a:bodyPr/>
          <a:lstStyle/>
          <a:p>
            <a:pPr>
              <a:defRPr/>
            </a:pPr>
            <a:r>
              <a:rPr lang="en-US" smtClean="0"/>
              <a:t>Meixner - Houck Conference</a:t>
            </a:r>
            <a:endParaRPr lang="en-US"/>
          </a:p>
        </p:txBody>
      </p:sp>
      <p:pic>
        <p:nvPicPr>
          <p:cNvPr id="5" name="Picture 4" descr="OST_FIP_Plan_View.JPG"/>
          <p:cNvPicPr>
            <a:picLocks noChangeAspect="1"/>
          </p:cNvPicPr>
          <p:nvPr/>
        </p:nvPicPr>
        <p:blipFill>
          <a:blip r:embed="rId2" cstate="print"/>
          <a:stretch>
            <a:fillRect/>
          </a:stretch>
        </p:blipFill>
        <p:spPr>
          <a:xfrm>
            <a:off x="809896" y="1410789"/>
            <a:ext cx="6806837" cy="4537891"/>
          </a:xfrm>
          <a:prstGeom prst="rect">
            <a:avLst/>
          </a:prstGeom>
        </p:spPr>
      </p:pic>
      <p:sp>
        <p:nvSpPr>
          <p:cNvPr id="7" name="TextBox 6"/>
          <p:cNvSpPr txBox="1"/>
          <p:nvPr/>
        </p:nvSpPr>
        <p:spPr>
          <a:xfrm>
            <a:off x="7646126" y="2011680"/>
            <a:ext cx="1497874" cy="1169551"/>
          </a:xfrm>
          <a:prstGeom prst="rect">
            <a:avLst/>
          </a:prstGeom>
          <a:noFill/>
        </p:spPr>
        <p:txBody>
          <a:bodyPr wrap="square" rtlCol="0">
            <a:spAutoFit/>
          </a:bodyPr>
          <a:lstStyle/>
          <a:p>
            <a:pPr algn="l"/>
            <a:r>
              <a:rPr lang="en-US" sz="1400" dirty="0" smtClean="0"/>
              <a:t>Fore Optical elements</a:t>
            </a:r>
          </a:p>
          <a:p>
            <a:pPr algn="l"/>
            <a:endParaRPr lang="en-US" sz="1400" dirty="0" smtClean="0"/>
          </a:p>
          <a:p>
            <a:pPr algn="l"/>
            <a:r>
              <a:rPr lang="en-US" sz="1400" dirty="0" smtClean="0"/>
              <a:t>(</a:t>
            </a:r>
            <a:r>
              <a:rPr lang="en-US" sz="1400" dirty="0" err="1" smtClean="0"/>
              <a:t>lightweighted</a:t>
            </a:r>
            <a:r>
              <a:rPr lang="en-US" sz="1400" dirty="0" smtClean="0"/>
              <a:t> aluminum</a:t>
            </a:r>
            <a:endParaRPr lang="en-US" sz="1400" dirty="0"/>
          </a:p>
        </p:txBody>
      </p:sp>
      <p:sp>
        <p:nvSpPr>
          <p:cNvPr id="8" name="TextBox 7"/>
          <p:cNvSpPr txBox="1"/>
          <p:nvPr/>
        </p:nvSpPr>
        <p:spPr>
          <a:xfrm>
            <a:off x="2808515" y="2024743"/>
            <a:ext cx="1280160" cy="584775"/>
          </a:xfrm>
          <a:prstGeom prst="rect">
            <a:avLst/>
          </a:prstGeom>
          <a:noFill/>
        </p:spPr>
        <p:txBody>
          <a:bodyPr wrap="square" rtlCol="0">
            <a:spAutoFit/>
          </a:bodyPr>
          <a:lstStyle/>
          <a:p>
            <a:pPr algn="l"/>
            <a:r>
              <a:rPr lang="en-US" sz="1600" dirty="0" smtClean="0"/>
              <a:t>Half wave plate </a:t>
            </a:r>
            <a:r>
              <a:rPr lang="en-US" sz="1600" dirty="0" err="1" smtClean="0"/>
              <a:t>assy</a:t>
            </a:r>
            <a:endParaRPr lang="en-US" sz="1600" dirty="0"/>
          </a:p>
        </p:txBody>
      </p:sp>
      <p:sp>
        <p:nvSpPr>
          <p:cNvPr id="9" name="TextBox 8"/>
          <p:cNvSpPr txBox="1"/>
          <p:nvPr/>
        </p:nvSpPr>
        <p:spPr>
          <a:xfrm>
            <a:off x="927462" y="1876697"/>
            <a:ext cx="1280160" cy="584775"/>
          </a:xfrm>
          <a:prstGeom prst="rect">
            <a:avLst/>
          </a:prstGeom>
          <a:noFill/>
        </p:spPr>
        <p:txBody>
          <a:bodyPr wrap="square" rtlCol="0">
            <a:spAutoFit/>
          </a:bodyPr>
          <a:lstStyle/>
          <a:p>
            <a:pPr algn="l"/>
            <a:r>
              <a:rPr lang="en-US" sz="1600" dirty="0" smtClean="0"/>
              <a:t>Detector Modules</a:t>
            </a:r>
            <a:endParaRPr lang="en-US" sz="1600" dirty="0"/>
          </a:p>
        </p:txBody>
      </p:sp>
      <p:sp>
        <p:nvSpPr>
          <p:cNvPr id="10" name="TextBox 9"/>
          <p:cNvSpPr txBox="1"/>
          <p:nvPr/>
        </p:nvSpPr>
        <p:spPr>
          <a:xfrm>
            <a:off x="3857896" y="5277395"/>
            <a:ext cx="1280160" cy="584775"/>
          </a:xfrm>
          <a:prstGeom prst="rect">
            <a:avLst/>
          </a:prstGeom>
          <a:noFill/>
        </p:spPr>
        <p:txBody>
          <a:bodyPr wrap="square" rtlCol="0">
            <a:spAutoFit/>
          </a:bodyPr>
          <a:lstStyle/>
          <a:p>
            <a:pPr algn="l"/>
            <a:r>
              <a:rPr lang="en-US" sz="1600" dirty="0" smtClean="0"/>
              <a:t>Detector Modules</a:t>
            </a:r>
            <a:endParaRPr lang="en-US" sz="1600" dirty="0"/>
          </a:p>
        </p:txBody>
      </p:sp>
      <p:sp>
        <p:nvSpPr>
          <p:cNvPr id="11" name="TextBox 10"/>
          <p:cNvSpPr txBox="1"/>
          <p:nvPr/>
        </p:nvSpPr>
        <p:spPr>
          <a:xfrm>
            <a:off x="1567541" y="2987040"/>
            <a:ext cx="1593669" cy="584775"/>
          </a:xfrm>
          <a:prstGeom prst="rect">
            <a:avLst/>
          </a:prstGeom>
          <a:noFill/>
        </p:spPr>
        <p:txBody>
          <a:bodyPr wrap="square" rtlCol="0">
            <a:spAutoFit/>
          </a:bodyPr>
          <a:lstStyle/>
          <a:p>
            <a:pPr algn="l"/>
            <a:r>
              <a:rPr lang="en-US" sz="1600" dirty="0" smtClean="0"/>
              <a:t>LDF V</a:t>
            </a:r>
          </a:p>
          <a:p>
            <a:pPr algn="l"/>
            <a:r>
              <a:rPr lang="en-US" sz="1600" dirty="0" smtClean="0"/>
              <a:t>Optical </a:t>
            </a:r>
            <a:r>
              <a:rPr lang="en-US" sz="1600" dirty="0" err="1" smtClean="0"/>
              <a:t>Assy</a:t>
            </a:r>
            <a:endParaRPr lang="en-US" sz="1600" dirty="0"/>
          </a:p>
        </p:txBody>
      </p:sp>
      <p:sp>
        <p:nvSpPr>
          <p:cNvPr id="12" name="TextBox 11"/>
          <p:cNvSpPr txBox="1"/>
          <p:nvPr/>
        </p:nvSpPr>
        <p:spPr>
          <a:xfrm rot="5400000">
            <a:off x="2939142" y="4471851"/>
            <a:ext cx="1114698" cy="338554"/>
          </a:xfrm>
          <a:prstGeom prst="rect">
            <a:avLst/>
          </a:prstGeom>
          <a:noFill/>
        </p:spPr>
        <p:txBody>
          <a:bodyPr wrap="square" rtlCol="0">
            <a:spAutoFit/>
          </a:bodyPr>
          <a:lstStyle/>
          <a:p>
            <a:pPr algn="l"/>
            <a:r>
              <a:rPr lang="en-US" sz="1600" dirty="0" smtClean="0"/>
              <a:t>LDF H</a:t>
            </a:r>
            <a:endParaRPr lang="en-US" sz="1600" dirty="0"/>
          </a:p>
        </p:txBody>
      </p:sp>
      <p:sp>
        <p:nvSpPr>
          <p:cNvPr id="13" name="TextBox 12"/>
          <p:cNvSpPr txBox="1"/>
          <p:nvPr/>
        </p:nvSpPr>
        <p:spPr>
          <a:xfrm>
            <a:off x="1127759" y="5908766"/>
            <a:ext cx="4593772" cy="584775"/>
          </a:xfrm>
          <a:prstGeom prst="rect">
            <a:avLst/>
          </a:prstGeom>
          <a:noFill/>
        </p:spPr>
        <p:txBody>
          <a:bodyPr wrap="square" rtlCol="0">
            <a:spAutoFit/>
          </a:bodyPr>
          <a:lstStyle/>
          <a:p>
            <a:pPr algn="l"/>
            <a:r>
              <a:rPr lang="en-US" sz="1600" dirty="0" smtClean="0"/>
              <a:t>ADR Cooling System</a:t>
            </a:r>
          </a:p>
          <a:p>
            <a:pPr algn="l"/>
            <a:r>
              <a:rPr lang="en-US" sz="1600" dirty="0" smtClean="0"/>
              <a:t>(heat straps to detectors not shown)</a:t>
            </a:r>
            <a:endParaRPr lang="en-US" sz="1600" dirty="0"/>
          </a:p>
        </p:txBody>
      </p:sp>
      <p:cxnSp>
        <p:nvCxnSpPr>
          <p:cNvPr id="14" name="Straight Arrow Connector 13"/>
          <p:cNvCxnSpPr/>
          <p:nvPr/>
        </p:nvCxnSpPr>
        <p:spPr>
          <a:xfrm flipH="1">
            <a:off x="7088777" y="2542903"/>
            <a:ext cx="644434" cy="1567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18857" y="5059680"/>
            <a:ext cx="187234" cy="2394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544389" y="5294811"/>
            <a:ext cx="574765" cy="1828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463040" y="2447109"/>
            <a:ext cx="226423" cy="2960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306286" y="2442754"/>
            <a:ext cx="169818" cy="7358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1950720" y="5233852"/>
            <a:ext cx="17417" cy="7141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2"/>
          </p:cNvCxnSpPr>
          <p:nvPr/>
        </p:nvCxnSpPr>
        <p:spPr>
          <a:xfrm>
            <a:off x="3448595" y="2609518"/>
            <a:ext cx="278674" cy="2904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826033" y="5468984"/>
            <a:ext cx="1593670" cy="338554"/>
          </a:xfrm>
          <a:prstGeom prst="rect">
            <a:avLst/>
          </a:prstGeom>
          <a:noFill/>
        </p:spPr>
        <p:txBody>
          <a:bodyPr wrap="square" rtlCol="0">
            <a:spAutoFit/>
          </a:bodyPr>
          <a:lstStyle/>
          <a:p>
            <a:pPr algn="l"/>
            <a:r>
              <a:rPr lang="en-US" sz="1600" dirty="0" smtClean="0"/>
              <a:t>Optical Bench</a:t>
            </a:r>
            <a:endParaRPr lang="en-US" sz="1600" dirty="0"/>
          </a:p>
        </p:txBody>
      </p:sp>
      <p:sp>
        <p:nvSpPr>
          <p:cNvPr id="4" name="Date Placeholder 3"/>
          <p:cNvSpPr>
            <a:spLocks noGrp="1"/>
          </p:cNvSpPr>
          <p:nvPr>
            <p:ph type="dt" sz="half" idx="10"/>
          </p:nvPr>
        </p:nvSpPr>
        <p:spPr/>
        <p:txBody>
          <a:bodyPr/>
          <a:lstStyle/>
          <a:p>
            <a:r>
              <a:rPr lang="en-US" smtClean="0"/>
              <a:t>6/27/17</a:t>
            </a:r>
            <a:endParaRPr lang="en-US"/>
          </a:p>
        </p:txBody>
      </p:sp>
      <p:sp>
        <p:nvSpPr>
          <p:cNvPr id="6" name="TextBox 5"/>
          <p:cNvSpPr txBox="1"/>
          <p:nvPr/>
        </p:nvSpPr>
        <p:spPr>
          <a:xfrm>
            <a:off x="101600" y="1149923"/>
            <a:ext cx="4764007" cy="369332"/>
          </a:xfrm>
          <a:prstGeom prst="rect">
            <a:avLst/>
          </a:prstGeom>
          <a:noFill/>
        </p:spPr>
        <p:txBody>
          <a:bodyPr wrap="none" rtlCol="0">
            <a:spAutoFit/>
          </a:bodyPr>
          <a:lstStyle/>
          <a:p>
            <a:r>
              <a:rPr lang="en-US" dirty="0" smtClean="0"/>
              <a:t>4 bands simultaneously:  40, 80, 120 and 240 </a:t>
            </a:r>
            <a:r>
              <a:rPr lang="en-US" dirty="0" err="1" smtClean="0"/>
              <a:t>μm</a:t>
            </a:r>
            <a:endParaRPr lang="en-US" dirty="0"/>
          </a:p>
        </p:txBody>
      </p:sp>
    </p:spTree>
    <p:extLst>
      <p:ext uri="{BB962C8B-B14F-4D97-AF65-F5344CB8AC3E}">
        <p14:creationId xmlns:p14="http://schemas.microsoft.com/office/powerpoint/2010/main" val="1566969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spect="1" noChangeArrowheads="1" noTextEdit="1"/>
          </p:cNvSpPr>
          <p:nvPr/>
        </p:nvSpPr>
        <p:spPr bwMode="auto">
          <a:xfrm>
            <a:off x="1103313" y="849313"/>
            <a:ext cx="79184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96"/>
          <p:cNvSpPr>
            <a:spLocks noChangeArrowheads="1"/>
          </p:cNvSpPr>
          <p:nvPr/>
        </p:nvSpPr>
        <p:spPr bwMode="auto">
          <a:xfrm>
            <a:off x="1353693" y="1189592"/>
            <a:ext cx="7707313" cy="5162675"/>
          </a:xfrm>
          <a:prstGeom prst="rect">
            <a:avLst/>
          </a:prstGeom>
          <a:noFill/>
          <a:ln w="4763">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dirty="0"/>
          </a:p>
        </p:txBody>
      </p:sp>
      <p:sp>
        <p:nvSpPr>
          <p:cNvPr id="2" name="Title 1"/>
          <p:cNvSpPr>
            <a:spLocks noGrp="1"/>
          </p:cNvSpPr>
          <p:nvPr>
            <p:ph type="title"/>
          </p:nvPr>
        </p:nvSpPr>
        <p:spPr>
          <a:xfrm>
            <a:off x="1103313" y="156049"/>
            <a:ext cx="7278687" cy="798512"/>
          </a:xfrm>
        </p:spPr>
        <p:txBody>
          <a:bodyPr>
            <a:normAutofit fontScale="90000"/>
          </a:bodyPr>
          <a:lstStyle/>
          <a:p>
            <a:r>
              <a:rPr lang="en-US" sz="3600" dirty="0"/>
              <a:t>FIP Instrument Layout</a:t>
            </a:r>
            <a:br>
              <a:rPr lang="en-US" sz="3600" dirty="0"/>
            </a:br>
            <a:r>
              <a:rPr lang="en-US" sz="3600" dirty="0" err="1"/>
              <a:t>Staghun</a:t>
            </a:r>
            <a:r>
              <a:rPr lang="en-US" sz="3600" dirty="0"/>
              <a:t> (GSFC/JHU), </a:t>
            </a:r>
            <a:r>
              <a:rPr lang="en-US" sz="3600" dirty="0" err="1"/>
              <a:t>Viera</a:t>
            </a:r>
            <a:r>
              <a:rPr lang="en-US" sz="3600" dirty="0"/>
              <a:t> (UIUC)</a:t>
            </a:r>
            <a:endParaRPr lang="en-US" sz="3600" i="1" dirty="0"/>
          </a:p>
        </p:txBody>
      </p:sp>
      <p:sp>
        <p:nvSpPr>
          <p:cNvPr id="4" name="Footer Placeholder 3"/>
          <p:cNvSpPr>
            <a:spLocks noGrp="1"/>
          </p:cNvSpPr>
          <p:nvPr>
            <p:ph type="ftr" sz="quarter" idx="11"/>
          </p:nvPr>
        </p:nvSpPr>
        <p:spPr/>
        <p:txBody>
          <a:bodyPr/>
          <a:lstStyle/>
          <a:p>
            <a:pPr>
              <a:defRPr/>
            </a:pPr>
            <a:r>
              <a:rPr lang="en-US" smtClean="0"/>
              <a:t>Meixner - Houck Conference</a:t>
            </a:r>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926" y="1388835"/>
            <a:ext cx="6909974" cy="4963432"/>
          </a:xfrm>
          <a:prstGeom prst="rect">
            <a:avLst/>
          </a:prstGeom>
        </p:spPr>
      </p:pic>
      <p:sp>
        <p:nvSpPr>
          <p:cNvPr id="5" name="Date Placeholder 4"/>
          <p:cNvSpPr>
            <a:spLocks noGrp="1"/>
          </p:cNvSpPr>
          <p:nvPr>
            <p:ph type="dt" sz="half" idx="10"/>
          </p:nvPr>
        </p:nvSpPr>
        <p:spPr/>
        <p:txBody>
          <a:bodyPr/>
          <a:lstStyle/>
          <a:p>
            <a:r>
              <a:rPr lang="en-US" smtClean="0"/>
              <a:t>6/27/17</a:t>
            </a:r>
            <a:endParaRPr lang="en-US"/>
          </a:p>
        </p:txBody>
      </p:sp>
    </p:spTree>
    <p:extLst>
      <p:ext uri="{BB962C8B-B14F-4D97-AF65-F5344CB8AC3E}">
        <p14:creationId xmlns:p14="http://schemas.microsoft.com/office/powerpoint/2010/main" val="359714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96" y="101435"/>
            <a:ext cx="7398328" cy="705944"/>
          </a:xfrm>
        </p:spPr>
        <p:txBody>
          <a:bodyPr>
            <a:normAutofit fontScale="90000"/>
          </a:bodyPr>
          <a:lstStyle/>
          <a:p>
            <a:r>
              <a:rPr lang="en-US" dirty="0" smtClean="0">
                <a:latin typeface="Trebuchet MS" panose="020B0603020202020204" pitchFamily="34" charset="0"/>
              </a:rPr>
              <a:t>FIP System </a:t>
            </a:r>
            <a:r>
              <a:rPr lang="en-US" dirty="0" smtClean="0">
                <a:latin typeface="Trebuchet MS" panose="020B0603020202020204" pitchFamily="34" charset="0"/>
              </a:rPr>
              <a:t>Block </a:t>
            </a:r>
            <a:r>
              <a:rPr lang="en-US" dirty="0" smtClean="0">
                <a:latin typeface="Trebuchet MS" panose="020B0603020202020204" pitchFamily="34" charset="0"/>
              </a:rPr>
              <a:t>Diagram</a:t>
            </a:r>
            <a:br>
              <a:rPr lang="en-US" dirty="0" smtClean="0">
                <a:latin typeface="Trebuchet MS" panose="020B0603020202020204" pitchFamily="34" charset="0"/>
              </a:rPr>
            </a:br>
            <a:r>
              <a:rPr lang="en-US" sz="3100" dirty="0" err="1" smtClean="0">
                <a:latin typeface="Trebuchet MS" panose="020B0603020202020204" pitchFamily="34" charset="0"/>
              </a:rPr>
              <a:t>Staguhn</a:t>
            </a:r>
            <a:r>
              <a:rPr lang="en-US" sz="3100" dirty="0" smtClean="0">
                <a:latin typeface="Trebuchet MS" panose="020B0603020202020204" pitchFamily="34" charset="0"/>
              </a:rPr>
              <a:t>, </a:t>
            </a:r>
            <a:r>
              <a:rPr lang="en-US" sz="3100" dirty="0" err="1" smtClean="0">
                <a:latin typeface="Trebuchet MS" panose="020B0603020202020204" pitchFamily="34" charset="0"/>
              </a:rPr>
              <a:t>Viera</a:t>
            </a:r>
            <a:endParaRPr lang="en-US" sz="3100" dirty="0">
              <a:latin typeface="Trebuchet MS" panose="020B0603020202020204" pitchFamily="34" charset="0"/>
            </a:endParaRPr>
          </a:p>
        </p:txBody>
      </p:sp>
      <p:sp>
        <p:nvSpPr>
          <p:cNvPr id="3" name="Footer Placeholder 2"/>
          <p:cNvSpPr>
            <a:spLocks noGrp="1"/>
          </p:cNvSpPr>
          <p:nvPr>
            <p:ph type="ftr" sz="quarter" idx="11"/>
          </p:nvPr>
        </p:nvSpPr>
        <p:spPr/>
        <p:txBody>
          <a:bodyPr/>
          <a:lstStyle/>
          <a:p>
            <a:pPr>
              <a:defRPr/>
            </a:pPr>
            <a:r>
              <a:rPr lang="en-US" smtClean="0"/>
              <a:t>Meixner - Houck Conference</a:t>
            </a:r>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682" y="1177290"/>
            <a:ext cx="7590712" cy="5166360"/>
          </a:xfrm>
          <a:prstGeom prst="rect">
            <a:avLst/>
          </a:prstGeom>
        </p:spPr>
      </p:pic>
      <p:sp>
        <p:nvSpPr>
          <p:cNvPr id="5" name="Date Placeholder 4"/>
          <p:cNvSpPr>
            <a:spLocks noGrp="1"/>
          </p:cNvSpPr>
          <p:nvPr>
            <p:ph type="dt" sz="half" idx="10"/>
          </p:nvPr>
        </p:nvSpPr>
        <p:spPr/>
        <p:txBody>
          <a:bodyPr/>
          <a:lstStyle/>
          <a:p>
            <a:r>
              <a:rPr lang="en-US" smtClean="0"/>
              <a:t>6/27/17</a:t>
            </a:r>
            <a:endParaRPr lang="en-US"/>
          </a:p>
        </p:txBody>
      </p:sp>
    </p:spTree>
    <p:extLst>
      <p:ext uri="{BB962C8B-B14F-4D97-AF65-F5344CB8AC3E}">
        <p14:creationId xmlns:p14="http://schemas.microsoft.com/office/powerpoint/2010/main" val="3019686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0"/>
            <a:ext cx="8229600" cy="1143000"/>
          </a:xfrm>
        </p:spPr>
        <p:txBody>
          <a:bodyPr>
            <a:normAutofit fontScale="90000"/>
          </a:bodyPr>
          <a:lstStyle/>
          <a:p>
            <a:r>
              <a:rPr lang="en-US" dirty="0" smtClean="0"/>
              <a:t>Heterodyne Receiver for OST </a:t>
            </a:r>
            <a:r>
              <a:rPr lang="en-US" dirty="0" smtClean="0"/>
              <a:t/>
            </a:r>
            <a:br>
              <a:rPr lang="en-US" dirty="0" smtClean="0"/>
            </a:br>
            <a:r>
              <a:rPr lang="en-US" dirty="0" smtClean="0"/>
              <a:t>(</a:t>
            </a:r>
            <a:r>
              <a:rPr lang="en-US" dirty="0" smtClean="0"/>
              <a:t>HERO</a:t>
            </a:r>
            <a:r>
              <a:rPr lang="en-US" dirty="0" smtClean="0"/>
              <a:t>), </a:t>
            </a:r>
            <a:r>
              <a:rPr lang="en-US" dirty="0" err="1" smtClean="0"/>
              <a:t>Wiedner</a:t>
            </a:r>
            <a:r>
              <a:rPr lang="en-US" dirty="0" smtClean="0"/>
              <a:t> &amp; </a:t>
            </a:r>
            <a:r>
              <a:rPr lang="en-US" dirty="0" err="1" smtClean="0"/>
              <a:t>Gerin</a:t>
            </a:r>
            <a:endParaRPr lang="en-US" dirty="0"/>
          </a:p>
        </p:txBody>
      </p:sp>
      <p:pic>
        <p:nvPicPr>
          <p:cNvPr id="3" name="Picture 2" descr="HI_GoddardJuneMeeting2017June13_Page_08.jpg"/>
          <p:cNvPicPr>
            <a:picLocks noChangeAspect="1"/>
          </p:cNvPicPr>
          <p:nvPr/>
        </p:nvPicPr>
        <p:blipFill rotWithShape="1">
          <a:blip r:embed="rId2">
            <a:extLst>
              <a:ext uri="{28A0092B-C50C-407E-A947-70E740481C1C}">
                <a14:useLocalDpi xmlns:a14="http://schemas.microsoft.com/office/drawing/2010/main" val="0"/>
              </a:ext>
            </a:extLst>
          </a:blip>
          <a:srcRect t="23812"/>
          <a:stretch/>
        </p:blipFill>
        <p:spPr>
          <a:xfrm>
            <a:off x="0" y="1633054"/>
            <a:ext cx="9141647" cy="5224945"/>
          </a:xfrm>
          <a:prstGeom prst="rect">
            <a:avLst/>
          </a:prstGeom>
        </p:spPr>
      </p:pic>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6" name="TextBox 5"/>
          <p:cNvSpPr txBox="1"/>
          <p:nvPr/>
        </p:nvSpPr>
        <p:spPr>
          <a:xfrm>
            <a:off x="457200" y="1404454"/>
            <a:ext cx="2717511" cy="646331"/>
          </a:xfrm>
          <a:prstGeom prst="rect">
            <a:avLst/>
          </a:prstGeom>
          <a:noFill/>
        </p:spPr>
        <p:txBody>
          <a:bodyPr wrap="none" rtlCol="0">
            <a:spAutoFit/>
          </a:bodyPr>
          <a:lstStyle/>
          <a:p>
            <a:r>
              <a:rPr lang="en-US" dirty="0" smtClean="0"/>
              <a:t>Spectral windows:</a:t>
            </a:r>
          </a:p>
          <a:p>
            <a:r>
              <a:rPr lang="en-US" dirty="0" smtClean="0"/>
              <a:t>111 to 610 </a:t>
            </a:r>
            <a:r>
              <a:rPr lang="en-US" dirty="0" err="1" smtClean="0"/>
              <a:t>μm</a:t>
            </a:r>
            <a:r>
              <a:rPr lang="en-US" dirty="0" smtClean="0"/>
              <a:t> &amp; 63-66 </a:t>
            </a:r>
            <a:r>
              <a:rPr lang="en-US" dirty="0" err="1"/>
              <a:t>μm</a:t>
            </a:r>
            <a:r>
              <a:rPr lang="en-US" dirty="0" smtClean="0"/>
              <a:t> </a:t>
            </a:r>
            <a:endParaRPr lang="en-US" dirty="0"/>
          </a:p>
        </p:txBody>
      </p:sp>
    </p:spTree>
    <p:extLst>
      <p:ext uri="{BB962C8B-B14F-4D97-AF65-F5344CB8AC3E}">
        <p14:creationId xmlns:p14="http://schemas.microsoft.com/office/powerpoint/2010/main" val="16285060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99239" y="1123729"/>
            <a:ext cx="1649922" cy="646331"/>
          </a:xfrm>
          <a:prstGeom prst="rect">
            <a:avLst/>
          </a:prstGeom>
          <a:noFill/>
        </p:spPr>
        <p:txBody>
          <a:bodyPr wrap="square" rtlCol="0">
            <a:spAutoFit/>
          </a:bodyPr>
          <a:lstStyle/>
          <a:p>
            <a:r>
              <a:rPr lang="en-US" dirty="0" smtClean="0"/>
              <a:t>Beam pickoff and return</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31475"/>
            <a:ext cx="9144000" cy="5126525"/>
          </a:xfrm>
          <a:prstGeom prst="rect">
            <a:avLst/>
          </a:prstGeom>
        </p:spPr>
      </p:pic>
      <p:cxnSp>
        <p:nvCxnSpPr>
          <p:cNvPr id="5" name="Straight Arrow Connector 4"/>
          <p:cNvCxnSpPr>
            <a:stCxn id="6" idx="1"/>
          </p:cNvCxnSpPr>
          <p:nvPr/>
        </p:nvCxnSpPr>
        <p:spPr>
          <a:xfrm flipH="1">
            <a:off x="1371600" y="1446895"/>
            <a:ext cx="927639" cy="24937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73743" y="1085144"/>
            <a:ext cx="3597257" cy="646331"/>
          </a:xfrm>
          <a:prstGeom prst="rect">
            <a:avLst/>
          </a:prstGeom>
          <a:noFill/>
        </p:spPr>
        <p:txBody>
          <a:bodyPr wrap="square" rtlCol="0">
            <a:spAutoFit/>
          </a:bodyPr>
          <a:lstStyle/>
          <a:p>
            <a:r>
              <a:rPr lang="en-US" dirty="0" smtClean="0"/>
              <a:t>200 mm diameter </a:t>
            </a:r>
            <a:r>
              <a:rPr lang="en-US" dirty="0" err="1" smtClean="0"/>
              <a:t>Fabry</a:t>
            </a:r>
            <a:r>
              <a:rPr lang="en-US" dirty="0" smtClean="0"/>
              <a:t>-Perot Interferometer</a:t>
            </a:r>
            <a:endParaRPr lang="en-US" dirty="0"/>
          </a:p>
        </p:txBody>
      </p:sp>
      <p:cxnSp>
        <p:nvCxnSpPr>
          <p:cNvPr id="9" name="Straight Arrow Connector 8"/>
          <p:cNvCxnSpPr>
            <a:stCxn id="7" idx="1"/>
          </p:cNvCxnSpPr>
          <p:nvPr/>
        </p:nvCxnSpPr>
        <p:spPr>
          <a:xfrm flipH="1">
            <a:off x="3594100" y="1408310"/>
            <a:ext cx="2079643" cy="37224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a:xfrm>
            <a:off x="914400" y="52167"/>
            <a:ext cx="8229600" cy="1143000"/>
          </a:xfrm>
        </p:spPr>
        <p:txBody>
          <a:bodyPr>
            <a:normAutofit fontScale="90000"/>
          </a:bodyPr>
          <a:lstStyle/>
          <a:p>
            <a:r>
              <a:rPr lang="en-US" sz="3600" dirty="0" smtClean="0"/>
              <a:t>High Resolution Spectrometer (HRS)</a:t>
            </a:r>
            <a:br>
              <a:rPr lang="en-US" sz="3600" dirty="0" smtClean="0"/>
            </a:br>
            <a:r>
              <a:rPr lang="en-US" sz="3600" dirty="0" smtClean="0"/>
              <a:t>Moseley, </a:t>
            </a:r>
            <a:r>
              <a:rPr lang="en-US" sz="3600" dirty="0" err="1" smtClean="0"/>
              <a:t>Staguhn</a:t>
            </a:r>
            <a:r>
              <a:rPr lang="en-US" sz="3600" dirty="0" smtClean="0"/>
              <a:t>, Bergin, </a:t>
            </a:r>
            <a:r>
              <a:rPr lang="en-US" sz="3600" dirty="0" err="1" smtClean="0"/>
              <a:t>Melnick</a:t>
            </a:r>
            <a:endParaRPr lang="en-US" sz="3600"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21319731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OST </a:t>
            </a:r>
            <a:r>
              <a:rPr lang="en-US" dirty="0"/>
              <a:t>– NASA Decadal Study</a:t>
            </a:r>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8" name="Shape 284"/>
          <p:cNvSpPr txBox="1">
            <a:spLocks/>
          </p:cNvSpPr>
          <p:nvPr/>
        </p:nvSpPr>
        <p:spPr>
          <a:xfrm>
            <a:off x="129010" y="1135178"/>
            <a:ext cx="8938532" cy="58433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22749">
              <a:spcBef>
                <a:spcPts val="843"/>
              </a:spcBef>
              <a:buFont typeface="Arial"/>
              <a:buNone/>
              <a:defRPr sz="2520"/>
            </a:pPr>
            <a:r>
              <a:rPr lang="en-US" sz="2000" b="1" dirty="0" smtClean="0">
                <a:cs typeface="Century Gothic"/>
              </a:rPr>
              <a:t>Community Chairs: </a:t>
            </a:r>
          </a:p>
          <a:p>
            <a:pPr marL="0" indent="0" defTabSz="822749">
              <a:spcBef>
                <a:spcPts val="843"/>
              </a:spcBef>
              <a:buFont typeface="Arial"/>
              <a:buNone/>
              <a:defRPr sz="2520"/>
            </a:pPr>
            <a:r>
              <a:rPr lang="en-US" sz="1500" dirty="0" smtClean="0">
                <a:solidFill>
                  <a:srgbClr val="595959"/>
                </a:solidFill>
                <a:cs typeface="Century Gothic"/>
              </a:rPr>
              <a:t>Margaret </a:t>
            </a:r>
            <a:r>
              <a:rPr lang="en-US" sz="1500" b="1" dirty="0" smtClean="0">
                <a:solidFill>
                  <a:srgbClr val="595959"/>
                </a:solidFill>
                <a:cs typeface="Century Gothic"/>
              </a:rPr>
              <a:t>Meixner,</a:t>
            </a:r>
            <a:r>
              <a:rPr lang="en-US" sz="1500" dirty="0" smtClean="0">
                <a:solidFill>
                  <a:srgbClr val="595959"/>
                </a:solidFill>
                <a:cs typeface="Century Gothic"/>
              </a:rPr>
              <a:t> STSCI, </a:t>
            </a:r>
            <a:r>
              <a:rPr lang="en-US" sz="1500" dirty="0" err="1" smtClean="0">
                <a:solidFill>
                  <a:srgbClr val="595959"/>
                </a:solidFill>
                <a:cs typeface="Century Gothic"/>
              </a:rPr>
              <a:t>Asantha</a:t>
            </a:r>
            <a:r>
              <a:rPr lang="en-US" sz="1500" dirty="0" smtClean="0">
                <a:solidFill>
                  <a:srgbClr val="595959"/>
                </a:solidFill>
                <a:cs typeface="Century Gothic"/>
              </a:rPr>
              <a:t> </a:t>
            </a:r>
            <a:r>
              <a:rPr lang="en-US" sz="1500" b="1" dirty="0" err="1" smtClean="0">
                <a:solidFill>
                  <a:srgbClr val="595959"/>
                </a:solidFill>
                <a:cs typeface="Century Gothic"/>
              </a:rPr>
              <a:t>Cooray</a:t>
            </a:r>
            <a:r>
              <a:rPr lang="en-US" sz="1500" dirty="0" smtClean="0">
                <a:solidFill>
                  <a:srgbClr val="595959"/>
                </a:solidFill>
                <a:cs typeface="Century Gothic"/>
              </a:rPr>
              <a:t>, UC Irvine</a:t>
            </a:r>
          </a:p>
          <a:p>
            <a:pPr marL="0" indent="0" defTabSz="822749">
              <a:spcBef>
                <a:spcPts val="843"/>
              </a:spcBef>
              <a:buFont typeface="Arial"/>
              <a:buNone/>
              <a:defRPr sz="2520"/>
            </a:pPr>
            <a:r>
              <a:rPr lang="en-US" sz="2000" b="1" dirty="0" smtClean="0">
                <a:cs typeface="Century Gothic"/>
              </a:rPr>
              <a:t>NASA Study Center: </a:t>
            </a:r>
          </a:p>
          <a:p>
            <a:pPr marL="0" indent="0" defTabSz="822749">
              <a:spcBef>
                <a:spcPts val="843"/>
              </a:spcBef>
              <a:buNone/>
              <a:defRPr sz="2520"/>
            </a:pPr>
            <a:r>
              <a:rPr lang="en-US" sz="1500" b="1" dirty="0">
                <a:solidFill>
                  <a:srgbClr val="595959"/>
                </a:solidFill>
                <a:cs typeface="Century Gothic"/>
              </a:rPr>
              <a:t>Goddard Space Flight Center (GSFC)</a:t>
            </a:r>
            <a:r>
              <a:rPr lang="en-US" sz="1500" dirty="0">
                <a:solidFill>
                  <a:srgbClr val="595959"/>
                </a:solidFill>
                <a:cs typeface="Century Gothic"/>
              </a:rPr>
              <a:t>: Ruth </a:t>
            </a:r>
            <a:r>
              <a:rPr lang="en-US" sz="1500" b="1" dirty="0">
                <a:solidFill>
                  <a:srgbClr val="595959"/>
                </a:solidFill>
                <a:cs typeface="Century Gothic"/>
              </a:rPr>
              <a:t>Carter,</a:t>
            </a:r>
            <a:r>
              <a:rPr lang="en-US" sz="1500" dirty="0">
                <a:solidFill>
                  <a:srgbClr val="595959"/>
                </a:solidFill>
                <a:cs typeface="Century Gothic"/>
              </a:rPr>
              <a:t> David </a:t>
            </a:r>
            <a:r>
              <a:rPr lang="en-US" sz="1500" b="1" dirty="0" err="1">
                <a:solidFill>
                  <a:srgbClr val="595959"/>
                </a:solidFill>
                <a:cs typeface="Century Gothic"/>
              </a:rPr>
              <a:t>Leisawitz</a:t>
            </a:r>
            <a:r>
              <a:rPr lang="en-US" sz="1500" b="1" dirty="0">
                <a:solidFill>
                  <a:srgbClr val="595959"/>
                </a:solidFill>
                <a:cs typeface="Century Gothic"/>
              </a:rPr>
              <a:t>, </a:t>
            </a:r>
            <a:r>
              <a:rPr lang="en-US" sz="1500" dirty="0">
                <a:solidFill>
                  <a:srgbClr val="595959"/>
                </a:solidFill>
                <a:cs typeface="Century Gothic"/>
              </a:rPr>
              <a:t>Johannes </a:t>
            </a:r>
            <a:r>
              <a:rPr lang="en-US" sz="1500" b="1" dirty="0" err="1">
                <a:solidFill>
                  <a:srgbClr val="595959"/>
                </a:solidFill>
                <a:cs typeface="Century Gothic"/>
              </a:rPr>
              <a:t>Staguhn</a:t>
            </a:r>
            <a:r>
              <a:rPr lang="en-US" sz="1500" b="1" dirty="0">
                <a:solidFill>
                  <a:srgbClr val="595959"/>
                </a:solidFill>
                <a:cs typeface="Century Gothic"/>
              </a:rPr>
              <a:t>, </a:t>
            </a:r>
            <a:r>
              <a:rPr lang="en-US" sz="1500" dirty="0">
                <a:solidFill>
                  <a:srgbClr val="595959"/>
                </a:solidFill>
                <a:cs typeface="Century Gothic"/>
              </a:rPr>
              <a:t>Michael </a:t>
            </a:r>
            <a:r>
              <a:rPr lang="en-US" sz="1500" b="1" dirty="0" err="1">
                <a:solidFill>
                  <a:srgbClr val="595959"/>
                </a:solidFill>
                <a:cs typeface="Century Gothic"/>
              </a:rPr>
              <a:t>Dipirro</a:t>
            </a:r>
            <a:r>
              <a:rPr lang="en-US" sz="1500" dirty="0">
                <a:solidFill>
                  <a:srgbClr val="595959"/>
                </a:solidFill>
                <a:cs typeface="Century Gothic"/>
              </a:rPr>
              <a:t>,  </a:t>
            </a:r>
            <a:r>
              <a:rPr lang="en-US" sz="1500" dirty="0" err="1">
                <a:solidFill>
                  <a:srgbClr val="595959"/>
                </a:solidFill>
                <a:cs typeface="Century Gothic"/>
              </a:rPr>
              <a:t>Anel</a:t>
            </a:r>
            <a:r>
              <a:rPr lang="en-US" sz="1500" dirty="0">
                <a:solidFill>
                  <a:srgbClr val="595959"/>
                </a:solidFill>
                <a:cs typeface="Century Gothic"/>
              </a:rPr>
              <a:t> </a:t>
            </a:r>
            <a:r>
              <a:rPr lang="en-US" sz="1500" b="1" dirty="0">
                <a:solidFill>
                  <a:srgbClr val="595959"/>
                </a:solidFill>
                <a:cs typeface="Century Gothic"/>
              </a:rPr>
              <a:t>Flores, </a:t>
            </a:r>
            <a:r>
              <a:rPr lang="en-US" sz="1500" dirty="0">
                <a:solidFill>
                  <a:srgbClr val="595959"/>
                </a:solidFill>
                <a:cs typeface="Century Gothic"/>
              </a:rPr>
              <a:t>Joseph </a:t>
            </a:r>
            <a:r>
              <a:rPr lang="en-US" sz="1500" b="1" dirty="0">
                <a:solidFill>
                  <a:srgbClr val="595959"/>
                </a:solidFill>
                <a:cs typeface="Century Gothic"/>
              </a:rPr>
              <a:t>Howard</a:t>
            </a:r>
            <a:r>
              <a:rPr lang="en-US" sz="1500" dirty="0">
                <a:solidFill>
                  <a:srgbClr val="595959"/>
                </a:solidFill>
                <a:cs typeface="Century Gothic"/>
              </a:rPr>
              <a:t>, James </a:t>
            </a:r>
            <a:r>
              <a:rPr lang="en-US" sz="1500" b="1" dirty="0" err="1">
                <a:solidFill>
                  <a:srgbClr val="595959"/>
                </a:solidFill>
                <a:cs typeface="Century Gothic"/>
              </a:rPr>
              <a:t>Corsetti</a:t>
            </a:r>
            <a:r>
              <a:rPr lang="en-US" sz="1500" dirty="0">
                <a:solidFill>
                  <a:srgbClr val="595959"/>
                </a:solidFill>
                <a:cs typeface="Century Gothic"/>
              </a:rPr>
              <a:t>, Andrew </a:t>
            </a:r>
            <a:r>
              <a:rPr lang="en-US" sz="1500" b="1" dirty="0">
                <a:solidFill>
                  <a:srgbClr val="595959"/>
                </a:solidFill>
                <a:cs typeface="Century Gothic"/>
              </a:rPr>
              <a:t>Jones</a:t>
            </a:r>
            <a:r>
              <a:rPr lang="en-US" sz="1500" dirty="0" smtClean="0">
                <a:solidFill>
                  <a:srgbClr val="595959"/>
                </a:solidFill>
                <a:cs typeface="Century Gothic"/>
              </a:rPr>
              <a:t>, Ed </a:t>
            </a:r>
            <a:r>
              <a:rPr lang="en-US" sz="1500" b="1" dirty="0" err="1" smtClean="0">
                <a:solidFill>
                  <a:srgbClr val="595959"/>
                </a:solidFill>
                <a:cs typeface="Century Gothic"/>
              </a:rPr>
              <a:t>Amatucci</a:t>
            </a:r>
            <a:r>
              <a:rPr lang="en-US" sz="1500" dirty="0" smtClean="0">
                <a:solidFill>
                  <a:srgbClr val="595959"/>
                </a:solidFill>
                <a:cs typeface="Century Gothic"/>
              </a:rPr>
              <a:t>, </a:t>
            </a:r>
            <a:r>
              <a:rPr lang="en-US" sz="1500" dirty="0">
                <a:solidFill>
                  <a:srgbClr val="595959"/>
                </a:solidFill>
                <a:cs typeface="Century Gothic"/>
              </a:rPr>
              <a:t>James </a:t>
            </a:r>
            <a:r>
              <a:rPr lang="en-US" sz="1500" b="1" dirty="0" err="1">
                <a:solidFill>
                  <a:srgbClr val="595959"/>
                </a:solidFill>
                <a:cs typeface="Century Gothic"/>
              </a:rPr>
              <a:t>Kellog</a:t>
            </a:r>
            <a:r>
              <a:rPr lang="en-US" sz="1500" dirty="0">
                <a:solidFill>
                  <a:srgbClr val="595959"/>
                </a:solidFill>
                <a:cs typeface="Century Gothic"/>
              </a:rPr>
              <a:t>, Louis </a:t>
            </a:r>
            <a:r>
              <a:rPr lang="en-US" sz="1500" b="1" dirty="0" err="1">
                <a:solidFill>
                  <a:srgbClr val="595959"/>
                </a:solidFill>
                <a:cs typeface="Century Gothic"/>
              </a:rPr>
              <a:t>Fantano</a:t>
            </a:r>
            <a:endParaRPr lang="en-US" sz="1500" b="1" dirty="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NASA Head Quarters (HQ) Program Scientists </a:t>
            </a:r>
            <a:r>
              <a:rPr lang="en-US" sz="2000" dirty="0" smtClean="0">
                <a:cs typeface="Century Gothic"/>
              </a:rPr>
              <a:t>(non-voting): </a:t>
            </a:r>
          </a:p>
          <a:p>
            <a:pPr marL="0" indent="0" defTabSz="822749">
              <a:spcBef>
                <a:spcPts val="843"/>
              </a:spcBef>
              <a:buFont typeface="Arial"/>
              <a:buNone/>
              <a:defRPr sz="2520"/>
            </a:pPr>
            <a:r>
              <a:rPr lang="en-US" sz="1500" dirty="0" err="1" smtClean="0">
                <a:solidFill>
                  <a:srgbClr val="595959"/>
                </a:solidFill>
                <a:cs typeface="Century Gothic"/>
              </a:rPr>
              <a:t>Kartik</a:t>
            </a:r>
            <a:r>
              <a:rPr lang="en-US" sz="1500" dirty="0" smtClean="0">
                <a:solidFill>
                  <a:srgbClr val="595959"/>
                </a:solidFill>
                <a:cs typeface="Century Gothic"/>
              </a:rPr>
              <a:t> </a:t>
            </a:r>
            <a:r>
              <a:rPr lang="en-US" sz="1500" b="1" dirty="0" err="1" smtClean="0">
                <a:solidFill>
                  <a:srgbClr val="595959"/>
                </a:solidFill>
                <a:cs typeface="Century Gothic"/>
              </a:rPr>
              <a:t>Sheth</a:t>
            </a:r>
            <a:r>
              <a:rPr lang="en-US" sz="1500" dirty="0" smtClean="0">
                <a:solidFill>
                  <a:srgbClr val="595959"/>
                </a:solidFill>
                <a:cs typeface="Century Gothic"/>
              </a:rPr>
              <a:t> and Dominic </a:t>
            </a:r>
            <a:r>
              <a:rPr lang="en-US" sz="1500" b="1" dirty="0" err="1" smtClean="0">
                <a:solidFill>
                  <a:srgbClr val="595959"/>
                </a:solidFill>
                <a:cs typeface="Century Gothic"/>
              </a:rPr>
              <a:t>Benford</a:t>
            </a:r>
            <a:endParaRPr lang="en-US" sz="1500" b="1" dirty="0" smtClean="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Ex officio non-voting representatives: </a:t>
            </a:r>
          </a:p>
          <a:p>
            <a:pPr marL="0" indent="0" defTabSz="822749">
              <a:spcBef>
                <a:spcPts val="843"/>
              </a:spcBef>
              <a:buFont typeface="Arial"/>
              <a:buNone/>
              <a:defRPr sz="2520"/>
            </a:pPr>
            <a:r>
              <a:rPr lang="en-US" sz="1500" dirty="0" smtClean="0">
                <a:solidFill>
                  <a:srgbClr val="595959"/>
                </a:solidFill>
                <a:cs typeface="Century Gothic"/>
              </a:rPr>
              <a:t>Susan </a:t>
            </a:r>
            <a:r>
              <a:rPr lang="en-US" sz="1500" b="1" dirty="0" smtClean="0">
                <a:solidFill>
                  <a:srgbClr val="595959"/>
                </a:solidFill>
                <a:cs typeface="Century Gothic"/>
              </a:rPr>
              <a:t>Neff </a:t>
            </a:r>
            <a:r>
              <a:rPr lang="en-US" sz="1500" dirty="0" smtClean="0">
                <a:solidFill>
                  <a:srgbClr val="595959"/>
                </a:solidFill>
                <a:cs typeface="Century Gothic"/>
              </a:rPr>
              <a:t>&amp;, </a:t>
            </a:r>
            <a:r>
              <a:rPr lang="en-US" sz="1500" dirty="0" smtClean="0">
                <a:solidFill>
                  <a:srgbClr val="595959"/>
                </a:solidFill>
                <a:cs typeface="Century Gothic"/>
              </a:rPr>
              <a:t>NASA Cosmic Origins Program Office; Susanne </a:t>
            </a:r>
            <a:r>
              <a:rPr lang="en-US" sz="1500" b="1" dirty="0" err="1" smtClean="0">
                <a:solidFill>
                  <a:srgbClr val="595959"/>
                </a:solidFill>
                <a:cs typeface="Century Gothic"/>
              </a:rPr>
              <a:t>Alato</a:t>
            </a:r>
            <a:r>
              <a:rPr lang="en-US" sz="1500" dirty="0" smtClean="0">
                <a:solidFill>
                  <a:srgbClr val="595959"/>
                </a:solidFill>
                <a:cs typeface="Century Gothic"/>
              </a:rPr>
              <a:t>, SNSB; Douglas </a:t>
            </a:r>
            <a:r>
              <a:rPr lang="en-US" sz="1500" b="1" dirty="0" smtClean="0">
                <a:solidFill>
                  <a:srgbClr val="595959"/>
                </a:solidFill>
                <a:cs typeface="Century Gothic"/>
              </a:rPr>
              <a:t>Scott</a:t>
            </a:r>
            <a:r>
              <a:rPr lang="en-US" sz="1500" dirty="0" smtClean="0">
                <a:solidFill>
                  <a:srgbClr val="595959"/>
                </a:solidFill>
                <a:cs typeface="Century Gothic"/>
              </a:rPr>
              <a:t>, CAS; </a:t>
            </a:r>
            <a:r>
              <a:rPr lang="en-US" sz="1500" dirty="0" err="1" smtClean="0">
                <a:solidFill>
                  <a:srgbClr val="595959"/>
                </a:solidFill>
                <a:cs typeface="Century Gothic"/>
              </a:rPr>
              <a:t>Maryvonne</a:t>
            </a:r>
            <a:r>
              <a:rPr lang="en-US" sz="1500" dirty="0" smtClean="0">
                <a:solidFill>
                  <a:srgbClr val="595959"/>
                </a:solidFill>
                <a:cs typeface="Century Gothic"/>
              </a:rPr>
              <a:t> </a:t>
            </a:r>
            <a:r>
              <a:rPr lang="en-US" sz="1500" b="1" dirty="0" err="1" smtClean="0">
                <a:solidFill>
                  <a:srgbClr val="595959"/>
                </a:solidFill>
                <a:cs typeface="Century Gothic"/>
              </a:rPr>
              <a:t>Gerin</a:t>
            </a:r>
            <a:r>
              <a:rPr lang="en-US" sz="1500" dirty="0" smtClean="0">
                <a:solidFill>
                  <a:srgbClr val="595959"/>
                </a:solidFill>
                <a:cs typeface="Century Gothic"/>
              </a:rPr>
              <a:t>, CNES; </a:t>
            </a:r>
            <a:r>
              <a:rPr lang="en-US" sz="1500" dirty="0" err="1" smtClean="0">
                <a:solidFill>
                  <a:srgbClr val="595959"/>
                </a:solidFill>
                <a:cs typeface="Century Gothic"/>
              </a:rPr>
              <a:t>Itsuki</a:t>
            </a:r>
            <a:r>
              <a:rPr lang="en-US" sz="1500" dirty="0" smtClean="0">
                <a:solidFill>
                  <a:srgbClr val="595959"/>
                </a:solidFill>
                <a:cs typeface="Century Gothic"/>
              </a:rPr>
              <a:t> </a:t>
            </a:r>
            <a:r>
              <a:rPr lang="en-US" sz="1500" b="1" dirty="0" err="1" smtClean="0">
                <a:solidFill>
                  <a:srgbClr val="595959"/>
                </a:solidFill>
                <a:cs typeface="Century Gothic"/>
              </a:rPr>
              <a:t>Sakon</a:t>
            </a:r>
            <a:r>
              <a:rPr lang="en-US" sz="1500" dirty="0" smtClean="0">
                <a:solidFill>
                  <a:srgbClr val="595959"/>
                </a:solidFill>
                <a:cs typeface="Century Gothic"/>
              </a:rPr>
              <a:t>, JAXA; Frank </a:t>
            </a:r>
            <a:r>
              <a:rPr lang="en-US" sz="1500" b="1" dirty="0" err="1" smtClean="0">
                <a:solidFill>
                  <a:srgbClr val="595959"/>
                </a:solidFill>
                <a:cs typeface="Century Gothic"/>
              </a:rPr>
              <a:t>Helmich</a:t>
            </a:r>
            <a:r>
              <a:rPr lang="en-US" sz="1500" dirty="0" smtClean="0">
                <a:solidFill>
                  <a:srgbClr val="595959"/>
                </a:solidFill>
                <a:cs typeface="Century Gothic"/>
              </a:rPr>
              <a:t>, SRON; Roland </a:t>
            </a:r>
            <a:r>
              <a:rPr lang="en-US" sz="1500" b="1" dirty="0" err="1" smtClean="0">
                <a:solidFill>
                  <a:srgbClr val="595959"/>
                </a:solidFill>
                <a:cs typeface="Century Gothic"/>
              </a:rPr>
              <a:t>Vavrek</a:t>
            </a:r>
            <a:r>
              <a:rPr lang="en-US" sz="1500" dirty="0" smtClean="0">
                <a:solidFill>
                  <a:srgbClr val="595959"/>
                </a:solidFill>
                <a:cs typeface="Century Gothic"/>
              </a:rPr>
              <a:t>, ESA; Karl </a:t>
            </a:r>
            <a:r>
              <a:rPr lang="en-US" sz="1500" b="1" dirty="0" err="1" smtClean="0">
                <a:solidFill>
                  <a:srgbClr val="595959"/>
                </a:solidFill>
                <a:cs typeface="Century Gothic"/>
              </a:rPr>
              <a:t>Menten</a:t>
            </a:r>
            <a:r>
              <a:rPr lang="en-US" sz="1500" dirty="0" smtClean="0">
                <a:solidFill>
                  <a:srgbClr val="595959"/>
                </a:solidFill>
                <a:cs typeface="Century Gothic"/>
              </a:rPr>
              <a:t>,  DLR; Sean </a:t>
            </a:r>
            <a:r>
              <a:rPr lang="en-US" sz="1500" b="1" dirty="0" smtClean="0">
                <a:solidFill>
                  <a:srgbClr val="595959"/>
                </a:solidFill>
                <a:cs typeface="Century Gothic"/>
              </a:rPr>
              <a:t>Carey</a:t>
            </a:r>
            <a:r>
              <a:rPr lang="en-US" sz="1500" dirty="0" smtClean="0">
                <a:solidFill>
                  <a:srgbClr val="595959"/>
                </a:solidFill>
                <a:cs typeface="Century Gothic"/>
              </a:rPr>
              <a:t>, IPAC</a:t>
            </a:r>
            <a:endParaRPr lang="en-US" sz="1500" b="1" dirty="0" smtClean="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Members appointed by NASA (&gt; 90 applications):</a:t>
            </a:r>
          </a:p>
          <a:p>
            <a:pPr marL="0" indent="0" defTabSz="822749">
              <a:spcBef>
                <a:spcPts val="843"/>
              </a:spcBef>
              <a:buNone/>
              <a:defRPr sz="2520"/>
            </a:pPr>
            <a:r>
              <a:rPr lang="en-US" sz="1500" dirty="0" smtClean="0">
                <a:solidFill>
                  <a:srgbClr val="595959"/>
                </a:solidFill>
                <a:cs typeface="Century Gothic"/>
              </a:rPr>
              <a:t>Lee </a:t>
            </a:r>
            <a:r>
              <a:rPr lang="en-US" sz="1500" b="1" dirty="0" err="1" smtClean="0">
                <a:solidFill>
                  <a:srgbClr val="595959"/>
                </a:solidFill>
                <a:cs typeface="Century Gothic"/>
              </a:rPr>
              <a:t>Armu</a:t>
            </a:r>
            <a:r>
              <a:rPr lang="en-US" sz="1500" dirty="0" err="1" smtClean="0">
                <a:solidFill>
                  <a:srgbClr val="595959"/>
                </a:solidFill>
                <a:cs typeface="Century Gothic"/>
              </a:rPr>
              <a:t>s</a:t>
            </a:r>
            <a:r>
              <a:rPr lang="en-US" sz="1500" dirty="0" smtClean="0">
                <a:solidFill>
                  <a:srgbClr val="595959"/>
                </a:solidFill>
                <a:cs typeface="Century Gothic"/>
              </a:rPr>
              <a:t>, NASA IPAC; Cara </a:t>
            </a:r>
            <a:r>
              <a:rPr lang="en-US" sz="1500" b="1" dirty="0" err="1" smtClean="0">
                <a:solidFill>
                  <a:srgbClr val="595959"/>
                </a:solidFill>
                <a:cs typeface="Century Gothic"/>
              </a:rPr>
              <a:t>Battersby</a:t>
            </a:r>
            <a:r>
              <a:rPr lang="en-US" sz="1500" dirty="0" smtClean="0">
                <a:solidFill>
                  <a:srgbClr val="595959"/>
                </a:solidFill>
                <a:cs typeface="Century Gothic"/>
              </a:rPr>
              <a:t>, Harvard-Smithsonian </a:t>
            </a:r>
            <a:r>
              <a:rPr lang="en-US" sz="1500" dirty="0" err="1" smtClean="0">
                <a:solidFill>
                  <a:srgbClr val="595959"/>
                </a:solidFill>
                <a:cs typeface="Century Gothic"/>
              </a:rPr>
              <a:t>CfA</a:t>
            </a:r>
            <a:r>
              <a:rPr lang="en-US" sz="1500" dirty="0" smtClean="0">
                <a:solidFill>
                  <a:srgbClr val="595959"/>
                </a:solidFill>
                <a:cs typeface="Century Gothic"/>
              </a:rPr>
              <a:t>; Edwin </a:t>
            </a:r>
            <a:r>
              <a:rPr lang="en-US" sz="1500" b="1" dirty="0" smtClean="0">
                <a:solidFill>
                  <a:srgbClr val="595959"/>
                </a:solidFill>
                <a:cs typeface="Century Gothic"/>
              </a:rPr>
              <a:t>Bergin</a:t>
            </a:r>
            <a:r>
              <a:rPr lang="en-US" sz="1500" dirty="0" smtClean="0">
                <a:solidFill>
                  <a:srgbClr val="595959"/>
                </a:solidFill>
                <a:cs typeface="Century Gothic"/>
              </a:rPr>
              <a:t>, University of Michigan; Matt </a:t>
            </a:r>
            <a:r>
              <a:rPr lang="en-US" sz="1500" b="1" dirty="0" smtClean="0">
                <a:solidFill>
                  <a:srgbClr val="595959"/>
                </a:solidFill>
                <a:cs typeface="Century Gothic"/>
              </a:rPr>
              <a:t>Bradford</a:t>
            </a:r>
            <a:r>
              <a:rPr lang="en-US" sz="1500" dirty="0" smtClean="0">
                <a:solidFill>
                  <a:srgbClr val="595959"/>
                </a:solidFill>
                <a:cs typeface="Century Gothic"/>
              </a:rPr>
              <a:t>, NASA JPL; Kim </a:t>
            </a:r>
            <a:r>
              <a:rPr lang="en-US" sz="1500" b="1" dirty="0" err="1" smtClean="0">
                <a:solidFill>
                  <a:srgbClr val="595959"/>
                </a:solidFill>
                <a:cs typeface="Century Gothic"/>
              </a:rPr>
              <a:t>Ennico</a:t>
            </a:r>
            <a:r>
              <a:rPr lang="en-US" sz="1500" b="1" dirty="0" smtClean="0">
                <a:solidFill>
                  <a:srgbClr val="595959"/>
                </a:solidFill>
                <a:cs typeface="Century Gothic"/>
              </a:rPr>
              <a:t>-Smith</a:t>
            </a:r>
            <a:r>
              <a:rPr lang="en-US" sz="1500" dirty="0" smtClean="0">
                <a:solidFill>
                  <a:srgbClr val="595959"/>
                </a:solidFill>
                <a:cs typeface="Century Gothic"/>
              </a:rPr>
              <a:t>, NASA Ames</a:t>
            </a:r>
            <a:r>
              <a:rPr lang="en-US" sz="1500" dirty="0" smtClean="0">
                <a:solidFill>
                  <a:srgbClr val="595959"/>
                </a:solidFill>
                <a:cs typeface="Century Gothic"/>
              </a:rPr>
              <a:t>;</a:t>
            </a:r>
            <a:r>
              <a:rPr lang="en-US" sz="1500" b="1" dirty="0" smtClean="0">
                <a:solidFill>
                  <a:srgbClr val="595959"/>
                </a:solidFill>
                <a:cs typeface="Century Gothic"/>
              </a:rPr>
              <a:t> </a:t>
            </a:r>
            <a:r>
              <a:rPr lang="en-US" sz="1500" dirty="0">
                <a:solidFill>
                  <a:srgbClr val="595959"/>
                </a:solidFill>
                <a:cs typeface="Century Gothic"/>
              </a:rPr>
              <a:t>Lisa </a:t>
            </a:r>
            <a:r>
              <a:rPr lang="en-US" sz="1500" b="1" dirty="0" err="1">
                <a:solidFill>
                  <a:srgbClr val="595959"/>
                </a:solidFill>
                <a:cs typeface="Century Gothic"/>
              </a:rPr>
              <a:t>Kaltenegger</a:t>
            </a:r>
            <a:r>
              <a:rPr lang="en-US" sz="1500" dirty="0">
                <a:solidFill>
                  <a:srgbClr val="595959"/>
                </a:solidFill>
                <a:cs typeface="Century Gothic"/>
              </a:rPr>
              <a:t> , Cornell; Gary </a:t>
            </a:r>
            <a:r>
              <a:rPr lang="en-US" sz="1500" b="1" dirty="0" err="1" smtClean="0">
                <a:solidFill>
                  <a:srgbClr val="595959"/>
                </a:solidFill>
                <a:cs typeface="Century Gothic"/>
              </a:rPr>
              <a:t>Melnick</a:t>
            </a:r>
            <a:r>
              <a:rPr lang="en-US" sz="1500" dirty="0" smtClean="0">
                <a:solidFill>
                  <a:srgbClr val="595959"/>
                </a:solidFill>
                <a:cs typeface="Century Gothic"/>
              </a:rPr>
              <a:t>, Harvard-Smithsonian </a:t>
            </a:r>
            <a:r>
              <a:rPr lang="en-US" sz="1500" dirty="0" err="1" smtClean="0">
                <a:solidFill>
                  <a:srgbClr val="595959"/>
                </a:solidFill>
                <a:cs typeface="Century Gothic"/>
              </a:rPr>
              <a:t>CfA</a:t>
            </a:r>
            <a:r>
              <a:rPr lang="en-US" sz="1500" dirty="0" smtClean="0">
                <a:solidFill>
                  <a:srgbClr val="595959"/>
                </a:solidFill>
                <a:cs typeface="Century Gothic"/>
              </a:rPr>
              <a:t>; Stefanie </a:t>
            </a:r>
            <a:r>
              <a:rPr lang="en-US" sz="1500" b="1" dirty="0" smtClean="0">
                <a:solidFill>
                  <a:srgbClr val="595959"/>
                </a:solidFill>
                <a:cs typeface="Century Gothic"/>
              </a:rPr>
              <a:t>Milam</a:t>
            </a:r>
            <a:r>
              <a:rPr lang="en-US" sz="1500" dirty="0" smtClean="0">
                <a:solidFill>
                  <a:srgbClr val="595959"/>
                </a:solidFill>
                <a:cs typeface="Century Gothic"/>
              </a:rPr>
              <a:t>, NASA GSFC; </a:t>
            </a:r>
            <a:r>
              <a:rPr lang="en-US" sz="1500" dirty="0" err="1" smtClean="0">
                <a:solidFill>
                  <a:srgbClr val="595959"/>
                </a:solidFill>
                <a:cs typeface="Century Gothic"/>
              </a:rPr>
              <a:t>Desika</a:t>
            </a:r>
            <a:r>
              <a:rPr lang="en-US" sz="1500" dirty="0" smtClean="0">
                <a:solidFill>
                  <a:srgbClr val="595959"/>
                </a:solidFill>
                <a:cs typeface="Century Gothic"/>
              </a:rPr>
              <a:t> </a:t>
            </a:r>
            <a:r>
              <a:rPr lang="en-US" sz="1500" b="1" dirty="0" smtClean="0">
                <a:solidFill>
                  <a:srgbClr val="595959"/>
                </a:solidFill>
                <a:cs typeface="Century Gothic"/>
              </a:rPr>
              <a:t>Narayanan</a:t>
            </a:r>
            <a:r>
              <a:rPr lang="en-US" sz="1500" dirty="0" smtClean="0">
                <a:solidFill>
                  <a:srgbClr val="595959"/>
                </a:solidFill>
                <a:cs typeface="Century Gothic"/>
              </a:rPr>
              <a:t>, University of Florida; </a:t>
            </a:r>
            <a:r>
              <a:rPr lang="en-US" sz="1500" dirty="0">
                <a:solidFill>
                  <a:srgbClr val="595959"/>
                </a:solidFill>
                <a:cs typeface="Century Gothic"/>
              </a:rPr>
              <a:t>Deborah </a:t>
            </a:r>
            <a:r>
              <a:rPr lang="en-US" sz="1500" b="1" dirty="0">
                <a:solidFill>
                  <a:srgbClr val="595959"/>
                </a:solidFill>
                <a:cs typeface="Century Gothic"/>
              </a:rPr>
              <a:t>Padgett</a:t>
            </a:r>
            <a:r>
              <a:rPr lang="en-US" sz="1500" dirty="0">
                <a:solidFill>
                  <a:srgbClr val="595959"/>
                </a:solidFill>
                <a:cs typeface="Century Gothic"/>
              </a:rPr>
              <a:t>, JPL; Klaus </a:t>
            </a:r>
            <a:r>
              <a:rPr lang="en-US" sz="1500" b="1" dirty="0" err="1" smtClean="0">
                <a:solidFill>
                  <a:srgbClr val="595959"/>
                </a:solidFill>
                <a:cs typeface="Century Gothic"/>
              </a:rPr>
              <a:t>Pontopiddan</a:t>
            </a:r>
            <a:r>
              <a:rPr lang="en-US" sz="1500" dirty="0" smtClean="0">
                <a:solidFill>
                  <a:srgbClr val="595959"/>
                </a:solidFill>
                <a:cs typeface="Century Gothic"/>
              </a:rPr>
              <a:t>, STSCI; Alexandra </a:t>
            </a:r>
            <a:r>
              <a:rPr lang="en-US" sz="1500" b="1" dirty="0" smtClean="0">
                <a:solidFill>
                  <a:srgbClr val="595959"/>
                </a:solidFill>
                <a:cs typeface="Century Gothic"/>
              </a:rPr>
              <a:t>Pope</a:t>
            </a:r>
            <a:r>
              <a:rPr lang="en-US" sz="1500" dirty="0" smtClean="0">
                <a:solidFill>
                  <a:srgbClr val="595959"/>
                </a:solidFill>
                <a:cs typeface="Century Gothic"/>
              </a:rPr>
              <a:t>, University of Massachusetts; Thomas </a:t>
            </a:r>
            <a:r>
              <a:rPr lang="en-US" sz="1500" b="1" dirty="0" err="1" smtClean="0">
                <a:solidFill>
                  <a:srgbClr val="595959"/>
                </a:solidFill>
                <a:cs typeface="Century Gothic"/>
              </a:rPr>
              <a:t>Roellig</a:t>
            </a:r>
            <a:r>
              <a:rPr lang="en-US" sz="1500" b="1" dirty="0" smtClean="0">
                <a:solidFill>
                  <a:srgbClr val="595959"/>
                </a:solidFill>
                <a:cs typeface="Century Gothic"/>
              </a:rPr>
              <a:t>, </a:t>
            </a:r>
            <a:r>
              <a:rPr lang="en-US" sz="1500" dirty="0" smtClean="0">
                <a:solidFill>
                  <a:srgbClr val="595959"/>
                </a:solidFill>
                <a:cs typeface="Century Gothic"/>
              </a:rPr>
              <a:t>NASA Ames; Karin </a:t>
            </a:r>
            <a:r>
              <a:rPr lang="en-US" sz="1500" b="1" dirty="0" err="1" smtClean="0">
                <a:solidFill>
                  <a:srgbClr val="595959"/>
                </a:solidFill>
                <a:cs typeface="Century Gothic"/>
              </a:rPr>
              <a:t>Sandstrom</a:t>
            </a:r>
            <a:r>
              <a:rPr lang="en-US" sz="1500" dirty="0" smtClean="0">
                <a:solidFill>
                  <a:srgbClr val="595959"/>
                </a:solidFill>
                <a:cs typeface="Century Gothic"/>
              </a:rPr>
              <a:t>, UC, San Diego; </a:t>
            </a:r>
            <a:r>
              <a:rPr lang="en-US" sz="1500" dirty="0">
                <a:solidFill>
                  <a:srgbClr val="595959"/>
                </a:solidFill>
                <a:cs typeface="Century Gothic"/>
              </a:rPr>
              <a:t>; Kevin </a:t>
            </a:r>
            <a:r>
              <a:rPr lang="en-US" sz="1500" b="1" dirty="0">
                <a:solidFill>
                  <a:srgbClr val="595959"/>
                </a:solidFill>
                <a:cs typeface="Century Gothic"/>
              </a:rPr>
              <a:t>Stevenson</a:t>
            </a:r>
            <a:r>
              <a:rPr lang="en-US" sz="1500" dirty="0">
                <a:solidFill>
                  <a:srgbClr val="595959"/>
                </a:solidFill>
                <a:cs typeface="Century Gothic"/>
              </a:rPr>
              <a:t>, </a:t>
            </a:r>
            <a:r>
              <a:rPr lang="en-US" sz="1500" dirty="0" smtClean="0">
                <a:solidFill>
                  <a:srgbClr val="595959"/>
                </a:solidFill>
                <a:cs typeface="Century Gothic"/>
              </a:rPr>
              <a:t>STScI; </a:t>
            </a:r>
            <a:r>
              <a:rPr lang="en-US" sz="1500" dirty="0" smtClean="0">
                <a:solidFill>
                  <a:srgbClr val="595959"/>
                </a:solidFill>
                <a:cs typeface="Century Gothic"/>
              </a:rPr>
              <a:t>Kate </a:t>
            </a:r>
            <a:r>
              <a:rPr lang="en-US" sz="1500" dirty="0" smtClean="0">
                <a:solidFill>
                  <a:srgbClr val="595959"/>
                </a:solidFill>
                <a:cs typeface="Century Gothic"/>
              </a:rPr>
              <a:t>Y. L. </a:t>
            </a:r>
            <a:r>
              <a:rPr lang="en-US" sz="1500" b="1" dirty="0" smtClean="0">
                <a:solidFill>
                  <a:srgbClr val="595959"/>
                </a:solidFill>
                <a:cs typeface="Century Gothic"/>
              </a:rPr>
              <a:t>Su</a:t>
            </a:r>
            <a:r>
              <a:rPr lang="en-US" sz="1500" dirty="0" smtClean="0">
                <a:solidFill>
                  <a:srgbClr val="595959"/>
                </a:solidFill>
                <a:cs typeface="Century Gothic"/>
              </a:rPr>
              <a:t>, University of Arizona; Joaquin </a:t>
            </a:r>
            <a:r>
              <a:rPr lang="en-US" sz="1500" b="1" dirty="0" smtClean="0">
                <a:solidFill>
                  <a:srgbClr val="595959"/>
                </a:solidFill>
                <a:cs typeface="Century Gothic"/>
              </a:rPr>
              <a:t>Vieira, </a:t>
            </a:r>
            <a:r>
              <a:rPr lang="en-US" sz="1500" dirty="0" smtClean="0">
                <a:solidFill>
                  <a:srgbClr val="595959"/>
                </a:solidFill>
                <a:cs typeface="Century Gothic"/>
              </a:rPr>
              <a:t>University of Illinois, Urbana Champaign; Edward </a:t>
            </a:r>
            <a:r>
              <a:rPr lang="en-US" sz="1500" b="1" dirty="0" smtClean="0">
                <a:solidFill>
                  <a:srgbClr val="595959"/>
                </a:solidFill>
                <a:cs typeface="Century Gothic"/>
              </a:rPr>
              <a:t>Wright, </a:t>
            </a:r>
            <a:r>
              <a:rPr lang="en-US" sz="1500" dirty="0" smtClean="0">
                <a:solidFill>
                  <a:srgbClr val="595959"/>
                </a:solidFill>
                <a:cs typeface="Century Gothic"/>
              </a:rPr>
              <a:t>UC Los Angeles; Jonas </a:t>
            </a:r>
            <a:r>
              <a:rPr lang="en-US" sz="1500" b="1" dirty="0" err="1" smtClean="0">
                <a:solidFill>
                  <a:srgbClr val="595959"/>
                </a:solidFill>
                <a:cs typeface="Century Gothic"/>
              </a:rPr>
              <a:t>Zmuidzinas</a:t>
            </a:r>
            <a:r>
              <a:rPr lang="en-US" sz="1500" dirty="0" smtClean="0">
                <a:solidFill>
                  <a:srgbClr val="595959"/>
                </a:solidFill>
                <a:cs typeface="Century Gothic"/>
              </a:rPr>
              <a:t>, </a:t>
            </a:r>
            <a:r>
              <a:rPr lang="en-US" sz="1500" dirty="0" smtClean="0">
                <a:solidFill>
                  <a:srgbClr val="595959"/>
                </a:solidFill>
                <a:cs typeface="Century Gothic"/>
              </a:rPr>
              <a:t>Caltech</a:t>
            </a:r>
            <a:endParaRPr lang="en-US" sz="1200" dirty="0" smtClean="0">
              <a:cs typeface="Century Gothic"/>
            </a:endParaRPr>
          </a:p>
          <a:p>
            <a:pPr marL="602523" lvl="1" indent="-202473" defTabSz="822749">
              <a:spcBef>
                <a:spcPts val="843"/>
              </a:spcBef>
              <a:defRPr sz="2520"/>
            </a:pPr>
            <a:endParaRPr lang="en-US" sz="1200" dirty="0" smtClean="0">
              <a:cs typeface="Century Gothic"/>
            </a:endParaRPr>
          </a:p>
          <a:p>
            <a:pPr marL="202473" indent="-202473" defTabSz="822749">
              <a:spcBef>
                <a:spcPts val="843"/>
              </a:spcBef>
              <a:defRPr sz="2520"/>
            </a:pPr>
            <a:endParaRPr lang="en-US" sz="1600" b="1" dirty="0" smtClean="0">
              <a:cs typeface="Century Gothic"/>
            </a:endParaRPr>
          </a:p>
          <a:p>
            <a:pPr marL="202473" indent="-202473" defTabSz="822749">
              <a:spcBef>
                <a:spcPts val="843"/>
              </a:spcBef>
              <a:defRPr sz="2520"/>
            </a:pPr>
            <a:endParaRPr lang="en-US" sz="1600" b="1" dirty="0">
              <a:cs typeface="Century Gothic"/>
            </a:endParaRPr>
          </a:p>
        </p:txBody>
      </p:sp>
    </p:spTree>
    <p:extLst>
      <p:ext uri="{BB962C8B-B14F-4D97-AF65-F5344CB8AC3E}">
        <p14:creationId xmlns:p14="http://schemas.microsoft.com/office/powerpoint/2010/main" val="21248970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1"/>
          <p:cNvSpPr txBox="1">
            <a:spLocks/>
          </p:cNvSpPr>
          <p:nvPr/>
        </p:nvSpPr>
        <p:spPr bwMode="auto">
          <a:xfrm>
            <a:off x="1087633" y="182879"/>
            <a:ext cx="7145033" cy="757123"/>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lnSpc>
                <a:spcPct val="85000"/>
              </a:lnSpc>
              <a:spcBef>
                <a:spcPct val="0"/>
              </a:spcBef>
              <a:spcAft>
                <a:spcPct val="0"/>
              </a:spcAft>
              <a:defRPr sz="3200" b="1">
                <a:solidFill>
                  <a:srgbClr val="0059DC"/>
                </a:solidFill>
                <a:latin typeface="+mj-lt"/>
                <a:ea typeface="+mj-ea"/>
                <a:cs typeface="+mj-cs"/>
              </a:defRPr>
            </a:lvl1pPr>
            <a:lvl2pPr algn="ctr" rtl="0" eaLnBrk="0" fontAlgn="base" hangingPunct="0">
              <a:lnSpc>
                <a:spcPct val="85000"/>
              </a:lnSpc>
              <a:spcBef>
                <a:spcPct val="0"/>
              </a:spcBef>
              <a:spcAft>
                <a:spcPct val="0"/>
              </a:spcAft>
              <a:defRPr sz="3200" b="1">
                <a:solidFill>
                  <a:srgbClr val="0059DC"/>
                </a:solidFill>
                <a:latin typeface="Trebuchet MS" pitchFamily="-111" charset="0"/>
              </a:defRPr>
            </a:lvl2pPr>
            <a:lvl3pPr algn="ctr" rtl="0" eaLnBrk="0" fontAlgn="base" hangingPunct="0">
              <a:lnSpc>
                <a:spcPct val="85000"/>
              </a:lnSpc>
              <a:spcBef>
                <a:spcPct val="0"/>
              </a:spcBef>
              <a:spcAft>
                <a:spcPct val="0"/>
              </a:spcAft>
              <a:defRPr sz="3200" b="1">
                <a:solidFill>
                  <a:srgbClr val="0059DC"/>
                </a:solidFill>
                <a:latin typeface="Trebuchet MS" pitchFamily="-111" charset="0"/>
              </a:defRPr>
            </a:lvl3pPr>
            <a:lvl4pPr algn="ctr" rtl="0" eaLnBrk="0" fontAlgn="base" hangingPunct="0">
              <a:lnSpc>
                <a:spcPct val="85000"/>
              </a:lnSpc>
              <a:spcBef>
                <a:spcPct val="0"/>
              </a:spcBef>
              <a:spcAft>
                <a:spcPct val="0"/>
              </a:spcAft>
              <a:defRPr sz="3200" b="1">
                <a:solidFill>
                  <a:srgbClr val="0059DC"/>
                </a:solidFill>
                <a:latin typeface="Trebuchet MS" pitchFamily="-111" charset="0"/>
              </a:defRPr>
            </a:lvl4pPr>
            <a:lvl5pPr algn="ctr" rtl="0" eaLnBrk="0" fontAlgn="base" hangingPunct="0">
              <a:lnSpc>
                <a:spcPct val="85000"/>
              </a:lnSpc>
              <a:spcBef>
                <a:spcPct val="0"/>
              </a:spcBef>
              <a:spcAft>
                <a:spcPct val="0"/>
              </a:spcAft>
              <a:defRPr sz="3200" b="1">
                <a:solidFill>
                  <a:srgbClr val="0059DC"/>
                </a:solidFill>
                <a:latin typeface="Trebuchet MS" pitchFamily="-111" charset="0"/>
              </a:defRPr>
            </a:lvl5pPr>
            <a:lvl6pPr marL="457200" algn="ctr" rtl="0" eaLnBrk="0" fontAlgn="base" hangingPunct="0">
              <a:lnSpc>
                <a:spcPct val="85000"/>
              </a:lnSpc>
              <a:spcBef>
                <a:spcPct val="0"/>
              </a:spcBef>
              <a:spcAft>
                <a:spcPct val="0"/>
              </a:spcAft>
              <a:defRPr sz="3200" b="1">
                <a:solidFill>
                  <a:srgbClr val="0059DC"/>
                </a:solidFill>
                <a:latin typeface="Trebuchet MS" pitchFamily="-111" charset="0"/>
              </a:defRPr>
            </a:lvl6pPr>
            <a:lvl7pPr marL="914400" algn="ctr" rtl="0" eaLnBrk="0" fontAlgn="base" hangingPunct="0">
              <a:lnSpc>
                <a:spcPct val="85000"/>
              </a:lnSpc>
              <a:spcBef>
                <a:spcPct val="0"/>
              </a:spcBef>
              <a:spcAft>
                <a:spcPct val="0"/>
              </a:spcAft>
              <a:defRPr sz="3200" b="1">
                <a:solidFill>
                  <a:srgbClr val="0059DC"/>
                </a:solidFill>
                <a:latin typeface="Trebuchet MS" pitchFamily="-111" charset="0"/>
              </a:defRPr>
            </a:lvl7pPr>
            <a:lvl8pPr marL="1371600" algn="ctr" rtl="0" eaLnBrk="0" fontAlgn="base" hangingPunct="0">
              <a:lnSpc>
                <a:spcPct val="85000"/>
              </a:lnSpc>
              <a:spcBef>
                <a:spcPct val="0"/>
              </a:spcBef>
              <a:spcAft>
                <a:spcPct val="0"/>
              </a:spcAft>
              <a:defRPr sz="3200" b="1">
                <a:solidFill>
                  <a:srgbClr val="0059DC"/>
                </a:solidFill>
                <a:latin typeface="Trebuchet MS" pitchFamily="-111" charset="0"/>
              </a:defRPr>
            </a:lvl8pPr>
            <a:lvl9pPr marL="1828800" algn="ctr" rtl="0" eaLnBrk="0" fontAlgn="base" hangingPunct="0">
              <a:lnSpc>
                <a:spcPct val="85000"/>
              </a:lnSpc>
              <a:spcBef>
                <a:spcPct val="0"/>
              </a:spcBef>
              <a:spcAft>
                <a:spcPct val="0"/>
              </a:spcAft>
              <a:defRPr sz="3200" b="1">
                <a:solidFill>
                  <a:srgbClr val="0059DC"/>
                </a:solidFill>
                <a:latin typeface="Trebuchet MS" pitchFamily="-111" charset="0"/>
              </a:defRPr>
            </a:lvl9pPr>
          </a:lstStyle>
          <a:p>
            <a:r>
              <a:rPr lang="en-US" b="0" kern="0" dirty="0" smtClean="0">
                <a:solidFill>
                  <a:schemeClr val="tx1"/>
                </a:solidFill>
              </a:rPr>
              <a:t>HRS Block </a:t>
            </a:r>
            <a:r>
              <a:rPr lang="en-US" b="0" kern="0" dirty="0" smtClean="0">
                <a:solidFill>
                  <a:schemeClr val="tx1"/>
                </a:solidFill>
              </a:rPr>
              <a:t>Diagram</a:t>
            </a:r>
          </a:p>
          <a:p>
            <a:r>
              <a:rPr lang="en-US" b="0" dirty="0">
                <a:solidFill>
                  <a:schemeClr val="tx1"/>
                </a:solidFill>
              </a:rPr>
              <a:t>Moseley, </a:t>
            </a:r>
            <a:r>
              <a:rPr lang="en-US" b="0" dirty="0" err="1">
                <a:solidFill>
                  <a:schemeClr val="tx1"/>
                </a:solidFill>
              </a:rPr>
              <a:t>Staguhn</a:t>
            </a:r>
            <a:r>
              <a:rPr lang="en-US" b="0" dirty="0">
                <a:solidFill>
                  <a:schemeClr val="tx1"/>
                </a:solidFill>
              </a:rPr>
              <a:t>, Bergin, </a:t>
            </a:r>
            <a:r>
              <a:rPr lang="en-US" b="0" dirty="0" err="1">
                <a:solidFill>
                  <a:schemeClr val="tx1"/>
                </a:solidFill>
              </a:rPr>
              <a:t>Melnick</a:t>
            </a:r>
            <a:endParaRPr lang="en-US" b="0" kern="0" dirty="0">
              <a:solidFill>
                <a:schemeClr val="tx1"/>
              </a:solidFill>
            </a:endParaRPr>
          </a:p>
        </p:txBody>
      </p:sp>
      <p:sp>
        <p:nvSpPr>
          <p:cNvPr id="6" name="Rectangle 5"/>
          <p:cNvSpPr/>
          <p:nvPr/>
        </p:nvSpPr>
        <p:spPr bwMode="auto">
          <a:xfrm>
            <a:off x="118579" y="182879"/>
            <a:ext cx="86758" cy="5976621"/>
          </a:xfrm>
          <a:prstGeom prst="rect">
            <a:avLst/>
          </a:prstGeom>
          <a:solidFill>
            <a:srgbClr val="00B05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Book Antiqua" pitchFamily="18"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382" y="1296751"/>
            <a:ext cx="6912784" cy="5260165"/>
          </a:xfrm>
          <a:prstGeom prst="rect">
            <a:avLst/>
          </a:prstGeom>
        </p:spPr>
      </p:pic>
      <p:sp>
        <p:nvSpPr>
          <p:cNvPr id="2" name="Footer Placeholder 1"/>
          <p:cNvSpPr>
            <a:spLocks noGrp="1"/>
          </p:cNvSpPr>
          <p:nvPr>
            <p:ph type="ftr" sz="quarter" idx="11"/>
          </p:nvPr>
        </p:nvSpPr>
        <p:spPr/>
        <p:txBody>
          <a:bodyPr/>
          <a:lstStyle/>
          <a:p>
            <a:pPr>
              <a:defRPr/>
            </a:pPr>
            <a:r>
              <a:rPr lang="en-US" smtClean="0"/>
              <a:t>Meixner - Houck Conference</a:t>
            </a:r>
            <a:endParaRPr lang="en-US"/>
          </a:p>
        </p:txBody>
      </p:sp>
      <p:sp>
        <p:nvSpPr>
          <p:cNvPr id="4" name="Date Placeholder 3"/>
          <p:cNvSpPr>
            <a:spLocks noGrp="1"/>
          </p:cNvSpPr>
          <p:nvPr>
            <p:ph type="dt" sz="half" idx="10"/>
          </p:nvPr>
        </p:nvSpPr>
        <p:spPr/>
        <p:txBody>
          <a:bodyPr/>
          <a:lstStyle/>
          <a:p>
            <a:r>
              <a:rPr lang="en-US" smtClean="0"/>
              <a:t>6/27/17</a:t>
            </a:r>
            <a:endParaRPr lang="en-US"/>
          </a:p>
        </p:txBody>
      </p:sp>
    </p:spTree>
    <p:extLst>
      <p:ext uri="{BB962C8B-B14F-4D97-AF65-F5344CB8AC3E}">
        <p14:creationId xmlns:p14="http://schemas.microsoft.com/office/powerpoint/2010/main" val="111834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084263" y="228600"/>
            <a:ext cx="7312025" cy="457200"/>
          </a:xfrm>
        </p:spPr>
        <p:txBody>
          <a:bodyPr>
            <a:noAutofit/>
          </a:bodyPr>
          <a:lstStyle/>
          <a:p>
            <a:r>
              <a:rPr lang="en-US" altLang="x-none" sz="3200" dirty="0" smtClean="0"/>
              <a:t>Medium Resolution Survey Spectrometer</a:t>
            </a:r>
            <a:br>
              <a:rPr lang="en-US" altLang="x-none" sz="3200" dirty="0" smtClean="0"/>
            </a:br>
            <a:r>
              <a:rPr lang="en-US" altLang="x-none" sz="3200" dirty="0" smtClean="0"/>
              <a:t>(MRSS), </a:t>
            </a:r>
            <a:r>
              <a:rPr lang="en-US" altLang="x-none" sz="2400" dirty="0" smtClean="0"/>
              <a:t>Bradford (JPL/Caltech), </a:t>
            </a:r>
            <a:r>
              <a:rPr lang="en-US" altLang="x-none" sz="2400" dirty="0" err="1" smtClean="0"/>
              <a:t>Armus</a:t>
            </a:r>
            <a:r>
              <a:rPr lang="en-US" altLang="x-none" sz="2400" dirty="0" smtClean="0"/>
              <a:t> (IPAC/Caltech)</a:t>
            </a:r>
            <a:endParaRPr lang="en-US" altLang="x-none" sz="2400" dirty="0"/>
          </a:p>
        </p:txBody>
      </p:sp>
      <p:sp>
        <p:nvSpPr>
          <p:cNvPr id="8195" name="Date Placeholder 3"/>
          <p:cNvSpPr>
            <a:spLocks noGrp="1"/>
          </p:cNvSpPr>
          <p:nvPr>
            <p:ph type="dt" sz="quarter" idx="4294967295"/>
          </p:nvPr>
        </p:nvSpPr>
        <p:spPr>
          <a:xfrm>
            <a:off x="0" y="6597650"/>
            <a:ext cx="2825750" cy="260350"/>
          </a:xfrm>
          <a:prstGeom prst="rect">
            <a:avLst/>
          </a:prstGeom>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900" smtClean="0">
                <a:solidFill>
                  <a:srgbClr val="DDDDDD"/>
                </a:solidFill>
              </a:rPr>
              <a:t>6/27/17</a:t>
            </a:r>
            <a:endParaRPr lang="en-US" altLang="en-US" sz="900">
              <a:solidFill>
                <a:srgbClr val="DDDDDD"/>
              </a:solidFill>
            </a:endParaRPr>
          </a:p>
        </p:txBody>
      </p:sp>
      <p:pic>
        <p:nvPicPr>
          <p:cNvPr id="819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 y="1981200"/>
            <a:ext cx="9010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5"/>
          <p:cNvSpPr txBox="1">
            <a:spLocks noChangeArrowheads="1"/>
          </p:cNvSpPr>
          <p:nvPr/>
        </p:nvSpPr>
        <p:spPr bwMode="auto">
          <a:xfrm>
            <a:off x="57150" y="914400"/>
            <a:ext cx="1771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t>Long Wave &amp; Short Wave Interferometers</a:t>
            </a:r>
          </a:p>
        </p:txBody>
      </p:sp>
      <p:cxnSp>
        <p:nvCxnSpPr>
          <p:cNvPr id="8198" name="Straight Arrow Connector 7"/>
          <p:cNvCxnSpPr>
            <a:cxnSpLocks noChangeShapeType="1"/>
            <a:stCxn id="8197" idx="3"/>
          </p:cNvCxnSpPr>
          <p:nvPr/>
        </p:nvCxnSpPr>
        <p:spPr bwMode="auto">
          <a:xfrm>
            <a:off x="1828800" y="1376363"/>
            <a:ext cx="996950" cy="1833562"/>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99" name="TextBox 10"/>
          <p:cNvSpPr txBox="1">
            <a:spLocks noChangeArrowheads="1"/>
          </p:cNvSpPr>
          <p:nvPr/>
        </p:nvSpPr>
        <p:spPr bwMode="auto">
          <a:xfrm>
            <a:off x="2209800" y="1071563"/>
            <a:ext cx="1735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t>Band 1, 2, 3 Spectrometers</a:t>
            </a:r>
          </a:p>
        </p:txBody>
      </p:sp>
      <p:cxnSp>
        <p:nvCxnSpPr>
          <p:cNvPr id="8200" name="Straight Arrow Connector 13"/>
          <p:cNvCxnSpPr>
            <a:cxnSpLocks noChangeShapeType="1"/>
            <a:stCxn id="8199" idx="3"/>
          </p:cNvCxnSpPr>
          <p:nvPr/>
        </p:nvCxnSpPr>
        <p:spPr bwMode="auto">
          <a:xfrm flipH="1">
            <a:off x="3744913" y="1393825"/>
            <a:ext cx="200025" cy="165417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1" name="Straight Arrow Connector 16"/>
          <p:cNvCxnSpPr>
            <a:cxnSpLocks noChangeShapeType="1"/>
            <a:stCxn id="8199" idx="3"/>
          </p:cNvCxnSpPr>
          <p:nvPr/>
        </p:nvCxnSpPr>
        <p:spPr bwMode="auto">
          <a:xfrm>
            <a:off x="3944938" y="1393825"/>
            <a:ext cx="246062" cy="173037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2" name="Straight Arrow Connector 19"/>
          <p:cNvCxnSpPr>
            <a:cxnSpLocks noChangeShapeType="1"/>
            <a:stCxn id="8199" idx="3"/>
          </p:cNvCxnSpPr>
          <p:nvPr/>
        </p:nvCxnSpPr>
        <p:spPr bwMode="auto">
          <a:xfrm>
            <a:off x="3944938" y="1393825"/>
            <a:ext cx="652462" cy="181610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03" name="TextBox 22"/>
          <p:cNvSpPr txBox="1">
            <a:spLocks noChangeArrowheads="1"/>
          </p:cNvSpPr>
          <p:nvPr/>
        </p:nvSpPr>
        <p:spPr bwMode="auto">
          <a:xfrm>
            <a:off x="4191000" y="841375"/>
            <a:ext cx="1685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t>Band 6 Waveguide Grating Spectrometer</a:t>
            </a:r>
          </a:p>
        </p:txBody>
      </p:sp>
      <p:sp>
        <p:nvSpPr>
          <p:cNvPr id="8204" name="TextBox 23"/>
          <p:cNvSpPr txBox="1">
            <a:spLocks noChangeArrowheads="1"/>
          </p:cNvSpPr>
          <p:nvPr/>
        </p:nvSpPr>
        <p:spPr bwMode="auto">
          <a:xfrm>
            <a:off x="7316788" y="979488"/>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dirty="0"/>
              <a:t>Band 4, 5 Spectrometers</a:t>
            </a:r>
          </a:p>
        </p:txBody>
      </p:sp>
      <p:cxnSp>
        <p:nvCxnSpPr>
          <p:cNvPr id="8205" name="Straight Connector 25"/>
          <p:cNvCxnSpPr>
            <a:cxnSpLocks noChangeShapeType="1"/>
            <a:stCxn id="8199" idx="3"/>
          </p:cNvCxnSpPr>
          <p:nvPr/>
        </p:nvCxnSpPr>
        <p:spPr bwMode="auto">
          <a:xfrm flipH="1" flipV="1">
            <a:off x="3657600" y="1393825"/>
            <a:ext cx="287338"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6" name="Straight Connector 28"/>
          <p:cNvCxnSpPr>
            <a:cxnSpLocks noChangeShapeType="1"/>
          </p:cNvCxnSpPr>
          <p:nvPr/>
        </p:nvCxnSpPr>
        <p:spPr bwMode="auto">
          <a:xfrm flipH="1" flipV="1">
            <a:off x="1541463" y="1376363"/>
            <a:ext cx="287337"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7" name="Straight Arrow Connector 29"/>
          <p:cNvCxnSpPr>
            <a:cxnSpLocks noChangeShapeType="1"/>
            <a:stCxn id="8203" idx="3"/>
          </p:cNvCxnSpPr>
          <p:nvPr/>
        </p:nvCxnSpPr>
        <p:spPr bwMode="auto">
          <a:xfrm flipH="1">
            <a:off x="5167313" y="1441450"/>
            <a:ext cx="709612" cy="176847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8" name="Straight Connector 33"/>
          <p:cNvCxnSpPr>
            <a:cxnSpLocks noChangeShapeType="1"/>
            <a:stCxn id="8203" idx="3"/>
          </p:cNvCxnSpPr>
          <p:nvPr/>
        </p:nvCxnSpPr>
        <p:spPr bwMode="auto">
          <a:xfrm flipH="1">
            <a:off x="5495925" y="1441450"/>
            <a:ext cx="381000"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09" name="Straight Arrow Connector 36"/>
          <p:cNvCxnSpPr>
            <a:cxnSpLocks noChangeShapeType="1"/>
            <a:stCxn id="8204" idx="1"/>
          </p:cNvCxnSpPr>
          <p:nvPr/>
        </p:nvCxnSpPr>
        <p:spPr bwMode="auto">
          <a:xfrm flipH="1">
            <a:off x="6162675" y="1303338"/>
            <a:ext cx="1154113" cy="1744662"/>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10" name="Straight Arrow Connector 37"/>
          <p:cNvCxnSpPr>
            <a:cxnSpLocks noChangeShapeType="1"/>
            <a:stCxn id="8204" idx="1"/>
          </p:cNvCxnSpPr>
          <p:nvPr/>
        </p:nvCxnSpPr>
        <p:spPr bwMode="auto">
          <a:xfrm flipH="1">
            <a:off x="7081838" y="1303338"/>
            <a:ext cx="234950" cy="1820862"/>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11" name="TextBox 45"/>
          <p:cNvSpPr txBox="1">
            <a:spLocks noChangeArrowheads="1"/>
          </p:cNvSpPr>
          <p:nvPr/>
        </p:nvSpPr>
        <p:spPr bwMode="auto">
          <a:xfrm>
            <a:off x="57150" y="5638800"/>
            <a:ext cx="3887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t>Additional optical elements required to deliver beams to Band 1,2,3 Spectrometers need to be designed. </a:t>
            </a:r>
          </a:p>
        </p:txBody>
      </p:sp>
      <p:cxnSp>
        <p:nvCxnSpPr>
          <p:cNvPr id="8212" name="Straight Arrow Connector 46"/>
          <p:cNvCxnSpPr>
            <a:cxnSpLocks noChangeShapeType="1"/>
            <a:stCxn id="8211" idx="3"/>
          </p:cNvCxnSpPr>
          <p:nvPr/>
        </p:nvCxnSpPr>
        <p:spPr bwMode="auto">
          <a:xfrm flipV="1">
            <a:off x="3944938" y="4071938"/>
            <a:ext cx="1460500" cy="202882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13" name="Straight Arrow Connector 49"/>
          <p:cNvCxnSpPr>
            <a:cxnSpLocks noChangeShapeType="1"/>
            <a:stCxn id="8211" idx="3"/>
          </p:cNvCxnSpPr>
          <p:nvPr/>
        </p:nvCxnSpPr>
        <p:spPr bwMode="auto">
          <a:xfrm flipV="1">
            <a:off x="3944938" y="3802063"/>
            <a:ext cx="604837" cy="229870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14" name="Straight Arrow Connector 52"/>
          <p:cNvCxnSpPr>
            <a:cxnSpLocks noChangeShapeType="1"/>
            <a:stCxn id="8211" idx="3"/>
          </p:cNvCxnSpPr>
          <p:nvPr/>
        </p:nvCxnSpPr>
        <p:spPr bwMode="auto">
          <a:xfrm flipV="1">
            <a:off x="3944938" y="3749675"/>
            <a:ext cx="122237" cy="235108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15" name="Straight Connector 55"/>
          <p:cNvCxnSpPr>
            <a:cxnSpLocks noChangeShapeType="1"/>
          </p:cNvCxnSpPr>
          <p:nvPr/>
        </p:nvCxnSpPr>
        <p:spPr bwMode="auto">
          <a:xfrm flipH="1" flipV="1">
            <a:off x="3508375" y="6091238"/>
            <a:ext cx="436563" cy="635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216" name="TextBox 58"/>
          <p:cNvSpPr txBox="1">
            <a:spLocks noChangeArrowheads="1"/>
          </p:cNvSpPr>
          <p:nvPr/>
        </p:nvSpPr>
        <p:spPr bwMode="auto">
          <a:xfrm>
            <a:off x="6283325" y="795338"/>
            <a:ext cx="879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1800"/>
              <a:t>ADR Cooler</a:t>
            </a:r>
          </a:p>
        </p:txBody>
      </p:sp>
      <p:cxnSp>
        <p:nvCxnSpPr>
          <p:cNvPr id="8217" name="Straight Arrow Connector 59"/>
          <p:cNvCxnSpPr>
            <a:cxnSpLocks noChangeShapeType="1"/>
            <a:stCxn id="8216" idx="1"/>
          </p:cNvCxnSpPr>
          <p:nvPr/>
        </p:nvCxnSpPr>
        <p:spPr bwMode="auto">
          <a:xfrm flipH="1">
            <a:off x="5405438" y="1117600"/>
            <a:ext cx="877887" cy="177800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42873608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riangle 33"/>
          <p:cNvSpPr/>
          <p:nvPr/>
        </p:nvSpPr>
        <p:spPr>
          <a:xfrm rot="5400000">
            <a:off x="6985570" y="2629838"/>
            <a:ext cx="127622" cy="596951"/>
          </a:xfrm>
          <a:prstGeom prst="triangle">
            <a:avLst>
              <a:gd name="adj" fmla="val 56124"/>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riangle 16"/>
          <p:cNvSpPr/>
          <p:nvPr/>
        </p:nvSpPr>
        <p:spPr>
          <a:xfrm rot="5400000">
            <a:off x="5181731" y="1956499"/>
            <a:ext cx="298211" cy="3881640"/>
          </a:xfrm>
          <a:prstGeom prst="triangle">
            <a:avLst>
              <a:gd name="adj" fmla="val 56124"/>
            </a:avLst>
          </a:prstGeom>
          <a:gradFill>
            <a:gsLst>
              <a:gs pos="0">
                <a:srgbClr val="C00000"/>
              </a:gs>
              <a:gs pos="100000">
                <a:srgbClr val="FFC000"/>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riangle 34"/>
          <p:cNvSpPr/>
          <p:nvPr/>
        </p:nvSpPr>
        <p:spPr>
          <a:xfrm rot="5400000">
            <a:off x="7023898" y="3606682"/>
            <a:ext cx="127622" cy="596951"/>
          </a:xfrm>
          <a:prstGeom prst="triangle">
            <a:avLst>
              <a:gd name="adj" fmla="val 56124"/>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riangle 35"/>
          <p:cNvSpPr/>
          <p:nvPr/>
        </p:nvSpPr>
        <p:spPr>
          <a:xfrm rot="5400000">
            <a:off x="7061769" y="4009470"/>
            <a:ext cx="127622" cy="596951"/>
          </a:xfrm>
          <a:prstGeom prst="triangle">
            <a:avLst>
              <a:gd name="adj" fmla="val 56124"/>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riangle 19"/>
          <p:cNvSpPr/>
          <p:nvPr/>
        </p:nvSpPr>
        <p:spPr>
          <a:xfrm rot="5400000">
            <a:off x="7061769" y="3217016"/>
            <a:ext cx="127622" cy="596951"/>
          </a:xfrm>
          <a:prstGeom prst="triangle">
            <a:avLst>
              <a:gd name="adj" fmla="val 5612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2049" y="146612"/>
            <a:ext cx="6948829" cy="805925"/>
          </a:xfrm>
        </p:spPr>
        <p:txBody>
          <a:bodyPr>
            <a:normAutofit fontScale="90000"/>
          </a:bodyPr>
          <a:lstStyle/>
          <a:p>
            <a:r>
              <a:rPr lang="en-US" sz="3600" dirty="0" smtClean="0"/>
              <a:t>MRSS Functional </a:t>
            </a:r>
            <a:r>
              <a:rPr lang="en-US" sz="3600" dirty="0" smtClean="0"/>
              <a:t>Block </a:t>
            </a:r>
            <a:r>
              <a:rPr lang="en-US" sz="3600" dirty="0" smtClean="0"/>
              <a:t>Diagram</a:t>
            </a:r>
            <a:br>
              <a:rPr lang="en-US" sz="3600" dirty="0" smtClean="0"/>
            </a:br>
            <a:r>
              <a:rPr lang="en-US" altLang="x-none" sz="3100" dirty="0"/>
              <a:t>Bradford (JPL/Caltech), </a:t>
            </a:r>
            <a:r>
              <a:rPr lang="en-US" altLang="x-none" sz="3100" dirty="0" err="1"/>
              <a:t>Armus</a:t>
            </a:r>
            <a:r>
              <a:rPr lang="en-US" altLang="x-none" sz="3100" dirty="0"/>
              <a:t> (IPAC/Caltech)</a:t>
            </a:r>
            <a:endParaRPr lang="en-US" sz="3100" dirty="0"/>
          </a:p>
        </p:txBody>
      </p:sp>
      <p:sp>
        <p:nvSpPr>
          <p:cNvPr id="3" name="Content Placeholder 2"/>
          <p:cNvSpPr>
            <a:spLocks noGrp="1"/>
          </p:cNvSpPr>
          <p:nvPr>
            <p:ph idx="1"/>
          </p:nvPr>
        </p:nvSpPr>
        <p:spPr>
          <a:xfrm>
            <a:off x="492739" y="5689557"/>
            <a:ext cx="8229600" cy="997568"/>
          </a:xfrm>
        </p:spPr>
        <p:txBody>
          <a:bodyPr>
            <a:normAutofit fontScale="92500" lnSpcReduction="10000"/>
          </a:bodyPr>
          <a:lstStyle/>
          <a:p>
            <a:r>
              <a:rPr lang="en-US" sz="2000" dirty="0" smtClean="0"/>
              <a:t>Two fields on the sky – short wave and long wave.</a:t>
            </a:r>
          </a:p>
          <a:p>
            <a:r>
              <a:rPr lang="en-US" sz="2000" dirty="0" smtClean="0"/>
              <a:t>Each with 3 grating bands coupling the same position.</a:t>
            </a:r>
          </a:p>
          <a:p>
            <a:r>
              <a:rPr lang="en-US" sz="2000" dirty="0" smtClean="0"/>
              <a:t>Interferometer engaged when desired -- serves central sub-field only</a:t>
            </a:r>
            <a:endParaRPr lang="en-US" sz="2000" dirty="0"/>
          </a:p>
        </p:txBody>
      </p:sp>
      <p:sp>
        <p:nvSpPr>
          <p:cNvPr id="4" name="Rounded Rectangle 3"/>
          <p:cNvSpPr/>
          <p:nvPr/>
        </p:nvSpPr>
        <p:spPr>
          <a:xfrm>
            <a:off x="433667" y="2063596"/>
            <a:ext cx="782906" cy="24004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Tel</a:t>
            </a:r>
            <a:endParaRPr lang="en-US" sz="2400" dirty="0"/>
          </a:p>
        </p:txBody>
      </p:sp>
      <p:sp>
        <p:nvSpPr>
          <p:cNvPr id="5" name="Rounded Rectangle 4"/>
          <p:cNvSpPr/>
          <p:nvPr/>
        </p:nvSpPr>
        <p:spPr>
          <a:xfrm>
            <a:off x="1605455" y="2091371"/>
            <a:ext cx="1747345" cy="23332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smtClean="0"/>
              <a:t>Beam-steering mirror</a:t>
            </a:r>
            <a:endParaRPr lang="en-US" sz="2400"/>
          </a:p>
        </p:txBody>
      </p:sp>
      <p:sp>
        <p:nvSpPr>
          <p:cNvPr id="9" name="Rounded Rectangle 8"/>
          <p:cNvSpPr/>
          <p:nvPr/>
        </p:nvSpPr>
        <p:spPr>
          <a:xfrm>
            <a:off x="7271657" y="3331571"/>
            <a:ext cx="1467809" cy="325821"/>
          </a:xfrm>
          <a:prstGeom prst="roundRect">
            <a:avLst/>
          </a:prstGeom>
          <a:gradFill>
            <a:gsLst>
              <a:gs pos="0">
                <a:srgbClr val="FFFC0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B4: 138-241</a:t>
            </a:r>
          </a:p>
        </p:txBody>
      </p:sp>
      <p:sp>
        <p:nvSpPr>
          <p:cNvPr id="10" name="Rounded Rectangle 9"/>
          <p:cNvSpPr/>
          <p:nvPr/>
        </p:nvSpPr>
        <p:spPr>
          <a:xfrm>
            <a:off x="7271657" y="3734715"/>
            <a:ext cx="1467809" cy="325821"/>
          </a:xfrm>
          <a:prstGeom prst="roundRect">
            <a:avLst/>
          </a:prstGeom>
          <a:gradFill>
            <a:gsLst>
              <a:gs pos="0">
                <a:srgbClr val="FFC00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B5:  229-401</a:t>
            </a:r>
            <a:endParaRPr lang="en-US" dirty="0"/>
          </a:p>
        </p:txBody>
      </p:sp>
      <p:sp>
        <p:nvSpPr>
          <p:cNvPr id="11" name="Rounded Rectangle 10"/>
          <p:cNvSpPr/>
          <p:nvPr/>
        </p:nvSpPr>
        <p:spPr>
          <a:xfrm>
            <a:off x="7271657" y="4138235"/>
            <a:ext cx="1467809" cy="325821"/>
          </a:xfrm>
          <a:prstGeom prst="roundRect">
            <a:avLst/>
          </a:prstGeom>
          <a:gradFill>
            <a:gsLst>
              <a:gs pos="0">
                <a:srgbClr val="FF000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B6: 381-667</a:t>
            </a:r>
            <a:endParaRPr lang="en-US" dirty="0"/>
          </a:p>
        </p:txBody>
      </p:sp>
      <p:sp>
        <p:nvSpPr>
          <p:cNvPr id="12" name="Rounded Rectangle 11"/>
          <p:cNvSpPr/>
          <p:nvPr/>
        </p:nvSpPr>
        <p:spPr>
          <a:xfrm>
            <a:off x="3936972" y="4623691"/>
            <a:ext cx="2024742" cy="814777"/>
          </a:xfrm>
          <a:prstGeom prst="roundRect">
            <a:avLst/>
          </a:prstGeom>
          <a:gradFill>
            <a:gsLst>
              <a:gs pos="0">
                <a:srgbClr val="FFC00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Long-wave interferometer</a:t>
            </a:r>
            <a:endParaRPr lang="en-US" sz="2000" dirty="0"/>
          </a:p>
        </p:txBody>
      </p:sp>
      <p:sp>
        <p:nvSpPr>
          <p:cNvPr id="13" name="Rounded Rectangle 12"/>
          <p:cNvSpPr/>
          <p:nvPr/>
        </p:nvSpPr>
        <p:spPr>
          <a:xfrm>
            <a:off x="3809576" y="1156763"/>
            <a:ext cx="2078984" cy="757142"/>
          </a:xfrm>
          <a:prstGeom prst="roundRect">
            <a:avLst/>
          </a:prstGeom>
          <a:gradFill>
            <a:gsLst>
              <a:gs pos="0">
                <a:srgbClr val="0070C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Short-wave interferometer</a:t>
            </a:r>
            <a:endParaRPr lang="en-US" sz="2000" dirty="0"/>
          </a:p>
        </p:txBody>
      </p:sp>
      <p:sp>
        <p:nvSpPr>
          <p:cNvPr id="14" name="Triangle 13"/>
          <p:cNvSpPr/>
          <p:nvPr/>
        </p:nvSpPr>
        <p:spPr>
          <a:xfrm rot="5400000">
            <a:off x="5181731" y="576868"/>
            <a:ext cx="298211" cy="3881640"/>
          </a:xfrm>
          <a:prstGeom prst="triangle">
            <a:avLst>
              <a:gd name="adj" fmla="val 56124"/>
            </a:avLst>
          </a:prstGeom>
          <a:gradFill>
            <a:gsLst>
              <a:gs pos="0">
                <a:srgbClr val="00B050"/>
              </a:gs>
              <a:gs pos="100000">
                <a:srgbClr val="7030A0"/>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5803848" y="1945997"/>
            <a:ext cx="1023258" cy="1135202"/>
          </a:xfrm>
          <a:prstGeom prst="roundRect">
            <a:avLst/>
          </a:prstGeom>
          <a:gradFill>
            <a:gsLst>
              <a:gs pos="0">
                <a:srgbClr val="0070C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Grid / dichroic</a:t>
            </a:r>
            <a:endParaRPr lang="en-US" dirty="0"/>
          </a:p>
        </p:txBody>
      </p:sp>
      <p:sp>
        <p:nvSpPr>
          <p:cNvPr id="16" name="Rounded Rectangle 15"/>
          <p:cNvSpPr/>
          <p:nvPr/>
        </p:nvSpPr>
        <p:spPr>
          <a:xfrm>
            <a:off x="5853022" y="3328964"/>
            <a:ext cx="1023258" cy="1135091"/>
          </a:xfrm>
          <a:prstGeom prst="roundRect">
            <a:avLst/>
          </a:prstGeom>
          <a:gradFill>
            <a:gsLst>
              <a:gs pos="0">
                <a:srgbClr val="FFC00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Grid </a:t>
            </a:r>
            <a:r>
              <a:rPr lang="en-US" smtClean="0"/>
              <a:t>/ dichroic</a:t>
            </a:r>
            <a:endParaRPr lang="en-US" dirty="0"/>
          </a:p>
        </p:txBody>
      </p:sp>
      <p:sp>
        <p:nvSpPr>
          <p:cNvPr id="18" name="Triangle 17"/>
          <p:cNvSpPr/>
          <p:nvPr/>
        </p:nvSpPr>
        <p:spPr>
          <a:xfrm rot="5400000">
            <a:off x="7052676" y="1838026"/>
            <a:ext cx="145810" cy="596951"/>
          </a:xfrm>
          <a:prstGeom prst="triangle">
            <a:avLst>
              <a:gd name="adj" fmla="val 56124"/>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riangle 18"/>
          <p:cNvSpPr/>
          <p:nvPr/>
        </p:nvSpPr>
        <p:spPr>
          <a:xfrm rot="5400000">
            <a:off x="7061770" y="2220470"/>
            <a:ext cx="127622" cy="596951"/>
          </a:xfrm>
          <a:prstGeom prst="triangle">
            <a:avLst>
              <a:gd name="adj" fmla="val 56124"/>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7271657" y="1936326"/>
            <a:ext cx="1467809" cy="325821"/>
          </a:xfrm>
          <a:prstGeom prst="roundRect">
            <a:avLst/>
          </a:prstGeom>
          <a:gradFill>
            <a:gsLst>
              <a:gs pos="0">
                <a:srgbClr val="7030A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B1: 30-53</a:t>
            </a:r>
            <a:endParaRPr lang="en-US" dirty="0"/>
          </a:p>
        </p:txBody>
      </p:sp>
      <p:sp>
        <p:nvSpPr>
          <p:cNvPr id="7" name="Rounded Rectangle 6"/>
          <p:cNvSpPr/>
          <p:nvPr/>
        </p:nvSpPr>
        <p:spPr>
          <a:xfrm>
            <a:off x="7271657" y="2340972"/>
            <a:ext cx="1467809" cy="325821"/>
          </a:xfrm>
          <a:prstGeom prst="roundRect">
            <a:avLst/>
          </a:prstGeom>
          <a:gradFill>
            <a:gsLst>
              <a:gs pos="0">
                <a:srgbClr val="0070C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B2: 50-87</a:t>
            </a:r>
            <a:endParaRPr lang="en-US" dirty="0"/>
          </a:p>
        </p:txBody>
      </p:sp>
      <p:sp>
        <p:nvSpPr>
          <p:cNvPr id="8" name="Rounded Rectangle 7"/>
          <p:cNvSpPr/>
          <p:nvPr/>
        </p:nvSpPr>
        <p:spPr>
          <a:xfrm>
            <a:off x="7271657" y="2755378"/>
            <a:ext cx="1467809" cy="325821"/>
          </a:xfrm>
          <a:prstGeom prst="roundRect">
            <a:avLst/>
          </a:prstGeom>
          <a:gradFill>
            <a:gsLst>
              <a:gs pos="0">
                <a:srgbClr val="00B050"/>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B3: 83-145</a:t>
            </a:r>
            <a:endParaRPr lang="en-US" dirty="0"/>
          </a:p>
        </p:txBody>
      </p:sp>
      <p:sp>
        <p:nvSpPr>
          <p:cNvPr id="21" name="Triangle 20"/>
          <p:cNvSpPr/>
          <p:nvPr/>
        </p:nvSpPr>
        <p:spPr>
          <a:xfrm>
            <a:off x="4607539" y="2262147"/>
            <a:ext cx="649356" cy="493231"/>
          </a:xfrm>
          <a:prstGeom prst="triangle">
            <a:avLst/>
          </a:prstGeom>
          <a:solidFill>
            <a:schemeClr val="bg1">
              <a:alpha val="46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riangle 21"/>
          <p:cNvSpPr/>
          <p:nvPr/>
        </p:nvSpPr>
        <p:spPr>
          <a:xfrm rot="10800000">
            <a:off x="4624666" y="3670436"/>
            <a:ext cx="649356" cy="493231"/>
          </a:xfrm>
          <a:prstGeom prst="triangle">
            <a:avLst/>
          </a:prstGeom>
          <a:solidFill>
            <a:schemeClr val="bg1">
              <a:alpha val="46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flipV="1">
            <a:off x="4749770" y="1927128"/>
            <a:ext cx="0" cy="469884"/>
          </a:xfrm>
          <a:prstGeom prst="straightConnector1">
            <a:avLst/>
          </a:prstGeom>
          <a:ln w="41275">
            <a:solidFill>
              <a:srgbClr val="0070C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5068182" y="1934872"/>
            <a:ext cx="0" cy="440795"/>
          </a:xfrm>
          <a:prstGeom prst="straightConnector1">
            <a:avLst/>
          </a:prstGeom>
          <a:ln w="41275">
            <a:solidFill>
              <a:srgbClr val="0070C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5121190" y="4073003"/>
            <a:ext cx="0" cy="469884"/>
          </a:xfrm>
          <a:prstGeom prst="straightConnector1">
            <a:avLst/>
          </a:prstGeom>
          <a:ln w="41275">
            <a:solidFill>
              <a:srgbClr val="FFC000"/>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4776274" y="4102092"/>
            <a:ext cx="0" cy="440795"/>
          </a:xfrm>
          <a:prstGeom prst="straightConnector1">
            <a:avLst/>
          </a:prstGeom>
          <a:ln w="41275">
            <a:solidFill>
              <a:srgbClr val="FFC000"/>
            </a:solidFill>
            <a:tailEnd type="triangle" w="lg" len="med"/>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1216573" y="2755379"/>
            <a:ext cx="388882" cy="915058"/>
          </a:xfrm>
          <a:prstGeom prst="rect">
            <a:avLst/>
          </a:prstGeom>
          <a:gradFill>
            <a:gsLst>
              <a:gs pos="0">
                <a:srgbClr val="C00000"/>
              </a:gs>
              <a:gs pos="54000">
                <a:srgbClr val="FFFF00"/>
              </a:gs>
              <a:gs pos="100000">
                <a:srgbClr val="00206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7125580" y="1143037"/>
            <a:ext cx="1713620" cy="646331"/>
          </a:xfrm>
          <a:prstGeom prst="rect">
            <a:avLst/>
          </a:prstGeom>
          <a:noFill/>
        </p:spPr>
        <p:txBody>
          <a:bodyPr wrap="square" rtlCol="0">
            <a:spAutoFit/>
          </a:bodyPr>
          <a:lstStyle/>
          <a:p>
            <a:r>
              <a:rPr lang="en-US" dirty="0" smtClean="0"/>
              <a:t>R=500 Grating Modules</a:t>
            </a:r>
            <a:endParaRPr lang="en-US" dirty="0"/>
          </a:p>
        </p:txBody>
      </p:sp>
      <p:sp>
        <p:nvSpPr>
          <p:cNvPr id="38" name="TextBox 37"/>
          <p:cNvSpPr txBox="1"/>
          <p:nvPr/>
        </p:nvSpPr>
        <p:spPr>
          <a:xfrm>
            <a:off x="3473188" y="2841700"/>
            <a:ext cx="1700148" cy="830997"/>
          </a:xfrm>
          <a:prstGeom prst="rect">
            <a:avLst/>
          </a:prstGeom>
          <a:noFill/>
        </p:spPr>
        <p:txBody>
          <a:bodyPr wrap="square" rtlCol="0">
            <a:spAutoFit/>
          </a:bodyPr>
          <a:lstStyle/>
          <a:p>
            <a:r>
              <a:rPr lang="en-US" sz="1600" dirty="0" smtClean="0"/>
              <a:t>Interferometers engaged via sliding mirrors</a:t>
            </a:r>
            <a:endParaRPr lang="en-US" sz="1600" dirty="0"/>
          </a:p>
        </p:txBody>
      </p:sp>
      <p:cxnSp>
        <p:nvCxnSpPr>
          <p:cNvPr id="40" name="Straight Arrow Connector 39"/>
          <p:cNvCxnSpPr/>
          <p:nvPr/>
        </p:nvCxnSpPr>
        <p:spPr>
          <a:xfrm>
            <a:off x="5122823" y="2796784"/>
            <a:ext cx="0" cy="46446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223847" y="3192930"/>
            <a:ext cx="0" cy="46446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Date Placeholder 42"/>
          <p:cNvSpPr>
            <a:spLocks noGrp="1"/>
          </p:cNvSpPr>
          <p:nvPr>
            <p:ph type="dt" sz="half" idx="4294967295"/>
          </p:nvPr>
        </p:nvSpPr>
        <p:spPr>
          <a:xfrm>
            <a:off x="457200" y="6571281"/>
            <a:ext cx="2133600" cy="150194"/>
          </a:xfrm>
        </p:spPr>
        <p:txBody>
          <a:bodyPr/>
          <a:lstStyle/>
          <a:p>
            <a:r>
              <a:rPr lang="en-US" smtClean="0"/>
              <a:t>6/27/17</a:t>
            </a:r>
            <a:endParaRPr lang="en-US"/>
          </a:p>
        </p:txBody>
      </p:sp>
      <p:sp>
        <p:nvSpPr>
          <p:cNvPr id="44" name="Footer Placeholder 43"/>
          <p:cNvSpPr>
            <a:spLocks noGrp="1"/>
          </p:cNvSpPr>
          <p:nvPr>
            <p:ph type="ftr" sz="quarter" idx="4294967295"/>
          </p:nvPr>
        </p:nvSpPr>
        <p:spPr>
          <a:xfrm>
            <a:off x="3124200" y="6571281"/>
            <a:ext cx="2895600" cy="150194"/>
          </a:xfrm>
        </p:spPr>
        <p:txBody>
          <a:bodyPr/>
          <a:lstStyle/>
          <a:p>
            <a:r>
              <a:rPr lang="en-US" smtClean="0"/>
              <a:t>Meixner - Houck Conference</a:t>
            </a:r>
            <a:endParaRPr lang="en-US"/>
          </a:p>
        </p:txBody>
      </p:sp>
      <p:sp>
        <p:nvSpPr>
          <p:cNvPr id="23" name="TextBox 22"/>
          <p:cNvSpPr txBox="1"/>
          <p:nvPr/>
        </p:nvSpPr>
        <p:spPr>
          <a:xfrm>
            <a:off x="8722339" y="3271404"/>
            <a:ext cx="476412" cy="369332"/>
          </a:xfrm>
          <a:prstGeom prst="rect">
            <a:avLst/>
          </a:prstGeom>
          <a:noFill/>
        </p:spPr>
        <p:txBody>
          <a:bodyPr wrap="none" rtlCol="0">
            <a:spAutoFit/>
          </a:bodyPr>
          <a:lstStyle/>
          <a:p>
            <a:r>
              <a:rPr lang="en-US" smtClean="0"/>
              <a:t>2.8</a:t>
            </a:r>
            <a:endParaRPr lang="en-US"/>
          </a:p>
        </p:txBody>
      </p:sp>
      <p:sp>
        <p:nvSpPr>
          <p:cNvPr id="39" name="TextBox 38"/>
          <p:cNvSpPr txBox="1"/>
          <p:nvPr/>
        </p:nvSpPr>
        <p:spPr>
          <a:xfrm>
            <a:off x="8701484" y="3702934"/>
            <a:ext cx="476412" cy="369332"/>
          </a:xfrm>
          <a:prstGeom prst="rect">
            <a:avLst/>
          </a:prstGeom>
          <a:noFill/>
        </p:spPr>
        <p:txBody>
          <a:bodyPr wrap="none" rtlCol="0">
            <a:spAutoFit/>
          </a:bodyPr>
          <a:lstStyle/>
          <a:p>
            <a:r>
              <a:rPr lang="en-US" dirty="0" smtClean="0"/>
              <a:t>1.8</a:t>
            </a:r>
            <a:endParaRPr lang="en-US" dirty="0"/>
          </a:p>
        </p:txBody>
      </p:sp>
      <p:sp>
        <p:nvSpPr>
          <p:cNvPr id="42" name="TextBox 41"/>
          <p:cNvSpPr txBox="1"/>
          <p:nvPr/>
        </p:nvSpPr>
        <p:spPr>
          <a:xfrm>
            <a:off x="8699879" y="4095964"/>
            <a:ext cx="476412" cy="369332"/>
          </a:xfrm>
          <a:prstGeom prst="rect">
            <a:avLst/>
          </a:prstGeom>
          <a:noFill/>
        </p:spPr>
        <p:txBody>
          <a:bodyPr wrap="none" rtlCol="0">
            <a:spAutoFit/>
          </a:bodyPr>
          <a:lstStyle/>
          <a:p>
            <a:r>
              <a:rPr lang="en-US" dirty="0" smtClean="0"/>
              <a:t>1.2</a:t>
            </a:r>
            <a:endParaRPr lang="en-US" dirty="0"/>
          </a:p>
        </p:txBody>
      </p:sp>
      <p:sp>
        <p:nvSpPr>
          <p:cNvPr id="25" name="TextBox 24"/>
          <p:cNvSpPr txBox="1"/>
          <p:nvPr/>
        </p:nvSpPr>
        <p:spPr>
          <a:xfrm>
            <a:off x="7425907" y="4889849"/>
            <a:ext cx="1661389" cy="1600438"/>
          </a:xfrm>
          <a:prstGeom prst="rect">
            <a:avLst/>
          </a:prstGeom>
          <a:noFill/>
        </p:spPr>
        <p:txBody>
          <a:bodyPr wrap="square" rtlCol="0">
            <a:spAutoFit/>
          </a:bodyPr>
          <a:lstStyle/>
          <a:p>
            <a:r>
              <a:rPr lang="en-US" sz="1400" b="1" dirty="0" err="1" smtClean="0"/>
              <a:t>T_max</a:t>
            </a:r>
            <a:r>
              <a:rPr lang="en-US" sz="1400" b="1" dirty="0" smtClean="0"/>
              <a:t> for enclosure, assumes that 2 modes couple (i.e. horns) at 65%, and no bandpass filter leakage.</a:t>
            </a:r>
            <a:endParaRPr lang="en-US" sz="1400" b="1" dirty="0"/>
          </a:p>
        </p:txBody>
      </p:sp>
      <p:cxnSp>
        <p:nvCxnSpPr>
          <p:cNvPr id="28" name="Straight Arrow Connector 27"/>
          <p:cNvCxnSpPr>
            <a:stCxn id="25" idx="0"/>
            <a:endCxn id="42" idx="2"/>
          </p:cNvCxnSpPr>
          <p:nvPr/>
        </p:nvCxnSpPr>
        <p:spPr>
          <a:xfrm flipV="1">
            <a:off x="8256602" y="4465296"/>
            <a:ext cx="681483" cy="424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8730362" y="2740409"/>
            <a:ext cx="476412" cy="369332"/>
          </a:xfrm>
          <a:prstGeom prst="rect">
            <a:avLst/>
          </a:prstGeom>
          <a:noFill/>
        </p:spPr>
        <p:txBody>
          <a:bodyPr wrap="none" rtlCol="0">
            <a:spAutoFit/>
          </a:bodyPr>
          <a:lstStyle/>
          <a:p>
            <a:r>
              <a:rPr lang="en-US" dirty="0" smtClean="0"/>
              <a:t>4.4</a:t>
            </a:r>
            <a:endParaRPr lang="en-US" dirty="0"/>
          </a:p>
        </p:txBody>
      </p:sp>
    </p:spTree>
    <p:extLst>
      <p:ext uri="{BB962C8B-B14F-4D97-AF65-F5344CB8AC3E}">
        <p14:creationId xmlns:p14="http://schemas.microsoft.com/office/powerpoint/2010/main" val="27142802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superspec_mdl_repo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92907" y="4587357"/>
            <a:ext cx="1592768" cy="2026308"/>
          </a:xfrm>
          <a:prstGeom prst="rect">
            <a:avLst/>
          </a:prstGeom>
          <a:ln w="12700">
            <a:miter lim="400000"/>
          </a:ln>
        </p:spPr>
      </p:pic>
      <p:pic>
        <p:nvPicPr>
          <p:cNvPr id="502" name="Screen Shot 2015-09-14 at 11.52.11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2804" y="3184978"/>
            <a:ext cx="1592808" cy="1295994"/>
          </a:xfrm>
          <a:prstGeom prst="rect">
            <a:avLst/>
          </a:prstGeom>
          <a:ln w="12700">
            <a:miter lim="400000"/>
          </a:ln>
        </p:spPr>
      </p:pic>
      <p:graphicFrame>
        <p:nvGraphicFramePr>
          <p:cNvPr id="505" name="Table 505"/>
          <p:cNvGraphicFramePr/>
          <p:nvPr>
            <p:extLst>
              <p:ext uri="{D42A27DB-BD31-4B8C-83A1-F6EECF244321}">
                <p14:modId xmlns:p14="http://schemas.microsoft.com/office/powerpoint/2010/main" val="3829228103"/>
              </p:ext>
            </p:extLst>
          </p:nvPr>
        </p:nvGraphicFramePr>
        <p:xfrm>
          <a:off x="1284111" y="1340082"/>
          <a:ext cx="4397566" cy="5154415"/>
        </p:xfrm>
        <a:graphic>
          <a:graphicData uri="http://schemas.openxmlformats.org/drawingml/2006/table">
            <a:tbl>
              <a:tblPr firstRow="1" bandRow="1"/>
              <a:tblGrid>
                <a:gridCol w="2198783"/>
                <a:gridCol w="2198783"/>
              </a:tblGrid>
              <a:tr h="663091">
                <a:tc>
                  <a:txBody>
                    <a:bodyPr/>
                    <a:lstStyle/>
                    <a:p>
                      <a:pPr algn="ctr" defTabSz="914400">
                        <a:defRPr sz="1800" b="0">
                          <a:solidFill>
                            <a:srgbClr val="000000"/>
                          </a:solidFill>
                        </a:defRPr>
                      </a:pPr>
                      <a:r>
                        <a:rPr sz="1900" b="1">
                          <a:solidFill>
                            <a:srgbClr val="FFFFFF"/>
                          </a:solidFill>
                          <a:latin typeface="+mn-lt"/>
                          <a:ea typeface="+mn-ea"/>
                          <a:cs typeface="+mn-cs"/>
                          <a:sym typeface="Helvetica"/>
                        </a:rPr>
                        <a:t>New Technology</a:t>
                      </a:r>
                    </a:p>
                  </a:txBody>
                  <a:tcPr marL="19050" marR="19050" marT="25400" marB="25400" anchor="ctr" horzOverflow="overflow">
                    <a:lnL w="12700">
                      <a:miter lim="400000"/>
                    </a:lnL>
                    <a:lnR w="12700">
                      <a:miter lim="400000"/>
                    </a:lnR>
                    <a:lnT w="12700">
                      <a:miter lim="400000"/>
                    </a:lnT>
                    <a:lnB w="3175">
                      <a:miter lim="400000"/>
                    </a:lnB>
                    <a:solidFill>
                      <a:srgbClr val="0365C0"/>
                    </a:solidFill>
                  </a:tcPr>
                </a:tc>
                <a:tc>
                  <a:txBody>
                    <a:bodyPr/>
                    <a:lstStyle/>
                    <a:p>
                      <a:pPr algn="ctr" defTabSz="914400">
                        <a:defRPr sz="1800" b="0">
                          <a:solidFill>
                            <a:srgbClr val="000000"/>
                          </a:solidFill>
                        </a:defRPr>
                      </a:pPr>
                      <a:r>
                        <a:rPr sz="1900" b="1" dirty="0">
                          <a:solidFill>
                            <a:srgbClr val="FFFFFF"/>
                          </a:solidFill>
                          <a:latin typeface="+mn-lt"/>
                          <a:ea typeface="+mn-ea"/>
                          <a:cs typeface="+mn-cs"/>
                          <a:sym typeface="Helvetica"/>
                        </a:rPr>
                        <a:t>New Capability</a:t>
                      </a:r>
                    </a:p>
                  </a:txBody>
                  <a:tcPr marL="19050" marR="19050" marT="25400" marB="25400" anchor="ctr" horzOverflow="overflow">
                    <a:lnL w="12700">
                      <a:miter lim="400000"/>
                    </a:lnL>
                    <a:lnR w="12700">
                      <a:miter lim="400000"/>
                    </a:lnR>
                    <a:lnT w="12700">
                      <a:miter lim="400000"/>
                    </a:lnT>
                    <a:lnB w="3175">
                      <a:miter lim="400000"/>
                    </a:lnB>
                    <a:solidFill>
                      <a:srgbClr val="0365C0"/>
                    </a:solidFill>
                  </a:tcPr>
                </a:tc>
              </a:tr>
              <a:tr h="874208">
                <a:tc>
                  <a:txBody>
                    <a:bodyPr/>
                    <a:lstStyle/>
                    <a:p>
                      <a:pPr algn="ctr" defTabSz="914400">
                        <a:defRPr sz="1800">
                          <a:solidFill>
                            <a:srgbClr val="000000"/>
                          </a:solidFill>
                        </a:defRPr>
                      </a:pPr>
                      <a:r>
                        <a:rPr sz="1900">
                          <a:latin typeface="Helvetica Light"/>
                          <a:ea typeface="Helvetica Light"/>
                          <a:cs typeface="Helvetica Light"/>
                          <a:sym typeface="Helvetica Light"/>
                        </a:rPr>
                        <a:t>Space</a:t>
                      </a:r>
                    </a:p>
                  </a:txBody>
                  <a:tcPr marL="19050" marR="19050" marT="25400" marB="25400" anchor="ctr" horzOverflow="overflow">
                    <a:lnL w="12700">
                      <a:miter lim="400000"/>
                    </a:lnL>
                    <a:lnR w="3175">
                      <a:solidFill>
                        <a:srgbClr val="3797C6"/>
                      </a:solidFill>
                      <a:miter lim="400000"/>
                    </a:lnR>
                    <a:lnT w="3175">
                      <a:miter lim="400000"/>
                    </a:lnT>
                    <a:lnB w="12700">
                      <a:miter lim="400000"/>
                    </a:lnB>
                    <a:solidFill>
                      <a:srgbClr val="FFFFFF"/>
                    </a:solidFill>
                  </a:tcPr>
                </a:tc>
                <a:tc>
                  <a:txBody>
                    <a:bodyPr/>
                    <a:lstStyle/>
                    <a:p>
                      <a:pPr algn="ctr" defTabSz="914400">
                        <a:defRPr sz="1800">
                          <a:solidFill>
                            <a:srgbClr val="000000"/>
                          </a:solidFill>
                        </a:defRPr>
                      </a:pPr>
                      <a:r>
                        <a:rPr sz="1900">
                          <a:latin typeface="Helvetica Light"/>
                          <a:ea typeface="Helvetica Light"/>
                          <a:cs typeface="Helvetica Light"/>
                          <a:sym typeface="Helvetica Light"/>
                        </a:rPr>
                        <a:t>Wavelength coverage
JWST&lt;—&gt;ALMA</a:t>
                      </a:r>
                    </a:p>
                  </a:txBody>
                  <a:tcPr marL="19050" marR="19050" marT="25400" marB="25400" anchor="ctr" horzOverflow="overflow">
                    <a:lnL w="3175">
                      <a:solidFill>
                        <a:srgbClr val="3797C6"/>
                      </a:solidFill>
                      <a:miter lim="400000"/>
                    </a:lnL>
                    <a:lnR w="12700">
                      <a:miter lim="400000"/>
                    </a:lnR>
                    <a:lnT w="3175">
                      <a:miter lim="400000"/>
                    </a:lnT>
                    <a:lnB w="12700">
                      <a:miter lim="400000"/>
                    </a:lnB>
                    <a:solidFill>
                      <a:srgbClr val="FFFFFF"/>
                    </a:solidFill>
                  </a:tcPr>
                </a:tc>
              </a:tr>
              <a:tr h="663091">
                <a:tc>
                  <a:txBody>
                    <a:bodyPr/>
                    <a:lstStyle/>
                    <a:p>
                      <a:pPr algn="ctr" defTabSz="914400">
                        <a:defRPr sz="1800">
                          <a:solidFill>
                            <a:srgbClr val="000000"/>
                          </a:solidFill>
                        </a:defRPr>
                      </a:pPr>
                      <a:r>
                        <a:rPr sz="1900">
                          <a:latin typeface="Helvetica Light"/>
                          <a:ea typeface="Helvetica Light"/>
                          <a:cs typeface="Helvetica Light"/>
                          <a:sym typeface="Helvetica Light"/>
                        </a:rPr>
                        <a:t>Cold Mirror</a:t>
                      </a:r>
                    </a:p>
                  </a:txBody>
                  <a:tcPr marL="19050" marR="19050" marT="25400" marB="25400" anchor="ctr" horzOverflow="overflow">
                    <a:lnL w="12700">
                      <a:miter lim="400000"/>
                    </a:lnL>
                    <a:lnR w="3175">
                      <a:solidFill>
                        <a:srgbClr val="3797C6"/>
                      </a:solidFill>
                      <a:miter lim="400000"/>
                    </a:lnR>
                    <a:lnT w="12700">
                      <a:miter lim="400000"/>
                    </a:lnT>
                    <a:lnB w="12700">
                      <a:miter lim="400000"/>
                    </a:lnB>
                    <a:solidFill>
                      <a:srgbClr val="E3E5E8"/>
                    </a:solidFill>
                  </a:tcPr>
                </a:tc>
                <a:tc>
                  <a:txBody>
                    <a:bodyPr/>
                    <a:lstStyle/>
                    <a:p>
                      <a:pPr algn="ctr" defTabSz="914400">
                        <a:defRPr sz="1800">
                          <a:solidFill>
                            <a:srgbClr val="000000"/>
                          </a:solidFill>
                        </a:defRPr>
                      </a:pPr>
                      <a:r>
                        <a:rPr sz="1900">
                          <a:latin typeface="Helvetica Light"/>
                          <a:ea typeface="Helvetica Light"/>
                          <a:cs typeface="Helvetica Light"/>
                          <a:sym typeface="Helvetica Light"/>
                        </a:rPr>
                        <a:t>Spectroscopic line sensitivity</a:t>
                      </a:r>
                    </a:p>
                  </a:txBody>
                  <a:tcPr marL="19050" marR="19050" marT="25400" marB="25400" anchor="ctr" horzOverflow="overflow">
                    <a:lnL w="3175">
                      <a:solidFill>
                        <a:srgbClr val="3797C6"/>
                      </a:solidFill>
                      <a:miter lim="400000"/>
                    </a:lnL>
                    <a:lnR w="12700">
                      <a:miter lim="400000"/>
                    </a:lnR>
                    <a:lnT w="12700">
                      <a:miter lim="400000"/>
                    </a:lnT>
                    <a:lnB w="12700">
                      <a:miter lim="400000"/>
                    </a:lnB>
                    <a:solidFill>
                      <a:srgbClr val="E3E5E8"/>
                    </a:solidFill>
                  </a:tcPr>
                </a:tc>
              </a:tr>
              <a:tr h="663091">
                <a:tc>
                  <a:txBody>
                    <a:bodyPr/>
                    <a:lstStyle/>
                    <a:p>
                      <a:pPr algn="ctr" defTabSz="914400">
                        <a:defRPr sz="1800">
                          <a:solidFill>
                            <a:srgbClr val="000000"/>
                          </a:solidFill>
                        </a:defRPr>
                      </a:pPr>
                      <a:r>
                        <a:rPr sz="1900">
                          <a:latin typeface="Helvetica Light"/>
                          <a:ea typeface="Helvetica Light"/>
                          <a:cs typeface="Helvetica Light"/>
                          <a:sym typeface="Helvetica Light"/>
                        </a:rPr>
                        <a:t>Large Telescope</a:t>
                      </a:r>
                    </a:p>
                  </a:txBody>
                  <a:tcPr marL="19050" marR="19050" marT="25400" marB="25400" anchor="ctr" horzOverflow="overflow">
                    <a:lnL w="12700">
                      <a:miter lim="400000"/>
                    </a:lnL>
                    <a:lnR w="3175">
                      <a:solidFill>
                        <a:srgbClr val="3797C6"/>
                      </a:solidFill>
                      <a:miter lim="400000"/>
                    </a:lnR>
                    <a:lnT w="12700">
                      <a:miter lim="400000"/>
                    </a:lnT>
                    <a:lnB w="12700">
                      <a:miter lim="400000"/>
                    </a:lnB>
                    <a:solidFill>
                      <a:srgbClr val="FFFFFF"/>
                    </a:solidFill>
                  </a:tcPr>
                </a:tc>
                <a:tc>
                  <a:txBody>
                    <a:bodyPr/>
                    <a:lstStyle/>
                    <a:p>
                      <a:pPr algn="ctr" defTabSz="914400">
                        <a:defRPr sz="1800">
                          <a:solidFill>
                            <a:srgbClr val="000000"/>
                          </a:solidFill>
                        </a:defRPr>
                      </a:pPr>
                      <a:r>
                        <a:rPr sz="1900">
                          <a:latin typeface="Helvetica Light"/>
                          <a:ea typeface="Helvetica Light"/>
                          <a:cs typeface="Helvetica Light"/>
                          <a:sym typeface="Helvetica Light"/>
                        </a:rPr>
                        <a:t>Spatial resolution and sensitivity</a:t>
                      </a:r>
                    </a:p>
                  </a:txBody>
                  <a:tcPr marL="19050" marR="19050" marT="25400" marB="25400" anchor="ctr" horzOverflow="overflow">
                    <a:lnL w="3175">
                      <a:solidFill>
                        <a:srgbClr val="3797C6"/>
                      </a:solidFill>
                      <a:miter lim="400000"/>
                    </a:lnL>
                    <a:lnR w="12700">
                      <a:miter lim="400000"/>
                    </a:lnR>
                    <a:lnT w="12700">
                      <a:miter lim="400000"/>
                    </a:lnT>
                    <a:lnB w="12700">
                      <a:miter lim="400000"/>
                    </a:lnB>
                    <a:solidFill>
                      <a:srgbClr val="FFFFFF"/>
                    </a:solidFill>
                  </a:tcPr>
                </a:tc>
              </a:tr>
              <a:tr h="663091">
                <a:tc>
                  <a:txBody>
                    <a:bodyPr/>
                    <a:lstStyle/>
                    <a:p>
                      <a:pPr algn="ctr" defTabSz="914400">
                        <a:defRPr sz="1800">
                          <a:solidFill>
                            <a:srgbClr val="000000"/>
                          </a:solidFill>
                        </a:defRPr>
                      </a:pPr>
                      <a:r>
                        <a:rPr sz="1900" dirty="0">
                          <a:latin typeface="Helvetica Light"/>
                          <a:ea typeface="Helvetica Light"/>
                          <a:cs typeface="Helvetica Light"/>
                          <a:sym typeface="Helvetica Light"/>
                        </a:rPr>
                        <a:t>Large Detector Arrays</a:t>
                      </a:r>
                    </a:p>
                  </a:txBody>
                  <a:tcPr marL="19050" marR="19050" marT="25400" marB="25400" anchor="ctr" horzOverflow="overflow">
                    <a:lnL w="12700">
                      <a:miter lim="400000"/>
                    </a:lnL>
                    <a:lnR w="3175">
                      <a:solidFill>
                        <a:srgbClr val="3797C6"/>
                      </a:solidFill>
                      <a:miter lim="400000"/>
                    </a:lnR>
                    <a:lnT w="12700">
                      <a:miter lim="400000"/>
                    </a:lnT>
                    <a:lnB w="12700">
                      <a:miter lim="400000"/>
                    </a:lnB>
                    <a:solidFill>
                      <a:srgbClr val="E3E5E8"/>
                    </a:solidFill>
                  </a:tcPr>
                </a:tc>
                <a:tc>
                  <a:txBody>
                    <a:bodyPr/>
                    <a:lstStyle/>
                    <a:p>
                      <a:pPr algn="ctr" defTabSz="914400">
                        <a:defRPr sz="1800">
                          <a:solidFill>
                            <a:srgbClr val="000000"/>
                          </a:solidFill>
                        </a:defRPr>
                      </a:pPr>
                      <a:r>
                        <a:rPr sz="1900">
                          <a:latin typeface="Helvetica Light"/>
                          <a:ea typeface="Helvetica Light"/>
                          <a:cs typeface="Helvetica Light"/>
                          <a:sym typeface="Helvetica Light"/>
                        </a:rPr>
                        <a:t>Wide field imaging</a:t>
                      </a:r>
                    </a:p>
                  </a:txBody>
                  <a:tcPr marL="19050" marR="19050" marT="25400" marB="25400" anchor="ctr" horzOverflow="overflow">
                    <a:lnL w="3175">
                      <a:solidFill>
                        <a:srgbClr val="3797C6"/>
                      </a:solidFill>
                      <a:miter lim="400000"/>
                    </a:lnL>
                    <a:lnR w="12700">
                      <a:miter lim="400000"/>
                    </a:lnR>
                    <a:lnT w="12700">
                      <a:miter lim="400000"/>
                    </a:lnT>
                    <a:lnB w="12700">
                      <a:miter lim="400000"/>
                    </a:lnB>
                    <a:solidFill>
                      <a:srgbClr val="E3E5E8"/>
                    </a:solidFill>
                  </a:tcPr>
                </a:tc>
              </a:tr>
              <a:tr h="874208">
                <a:tc>
                  <a:txBody>
                    <a:bodyPr/>
                    <a:lstStyle/>
                    <a:p>
                      <a:pPr algn="ctr" defTabSz="914400">
                        <a:defRPr sz="1800">
                          <a:solidFill>
                            <a:srgbClr val="000000"/>
                          </a:solidFill>
                        </a:defRPr>
                      </a:pPr>
                      <a:r>
                        <a:rPr lang="en-US" sz="1900" dirty="0" smtClean="0">
                          <a:latin typeface="Helvetica Light"/>
                          <a:ea typeface="Helvetica Light"/>
                          <a:cs typeface="Helvetica Light"/>
                          <a:sym typeface="Helvetica Light"/>
                        </a:rPr>
                        <a:t>Compact Gratings &amp;</a:t>
                      </a:r>
                      <a:r>
                        <a:rPr lang="en-US" sz="1900" baseline="0" dirty="0" smtClean="0">
                          <a:latin typeface="Helvetica Light"/>
                          <a:ea typeface="Helvetica Light"/>
                          <a:cs typeface="Helvetica Light"/>
                          <a:sym typeface="Helvetica Light"/>
                        </a:rPr>
                        <a:t> </a:t>
                      </a:r>
                      <a:r>
                        <a:rPr sz="1900" dirty="0" smtClean="0">
                          <a:latin typeface="Helvetica Light"/>
                          <a:ea typeface="Helvetica Light"/>
                          <a:cs typeface="Helvetica Light"/>
                          <a:sym typeface="Helvetica Light"/>
                        </a:rPr>
                        <a:t>Integrated </a:t>
                      </a:r>
                      <a:r>
                        <a:rPr sz="1900" dirty="0">
                          <a:latin typeface="Helvetica Light"/>
                          <a:ea typeface="Helvetica Light"/>
                          <a:cs typeface="Helvetica Light"/>
                          <a:sym typeface="Helvetica Light"/>
                        </a:rPr>
                        <a:t>Spectrometers</a:t>
                      </a:r>
                    </a:p>
                  </a:txBody>
                  <a:tcPr marL="19050" marR="19050" marT="25400" marB="25400" anchor="ctr" horzOverflow="overflow">
                    <a:lnL w="12700">
                      <a:miter lim="400000"/>
                    </a:lnL>
                    <a:lnR w="3175">
                      <a:solidFill>
                        <a:srgbClr val="3797C6"/>
                      </a:solidFill>
                      <a:miter lim="400000"/>
                    </a:lnR>
                    <a:lnT w="12700">
                      <a:miter lim="400000"/>
                    </a:lnT>
                    <a:lnB w="12700">
                      <a:miter lim="400000"/>
                    </a:lnB>
                    <a:solidFill>
                      <a:srgbClr val="FFFFFF"/>
                    </a:solidFill>
                  </a:tcPr>
                </a:tc>
                <a:tc>
                  <a:txBody>
                    <a:bodyPr/>
                    <a:lstStyle/>
                    <a:p>
                      <a:pPr algn="ctr" defTabSz="914400">
                        <a:defRPr sz="1800">
                          <a:solidFill>
                            <a:srgbClr val="000000"/>
                          </a:solidFill>
                        </a:defRPr>
                      </a:pPr>
                      <a:r>
                        <a:rPr sz="1900">
                          <a:latin typeface="Helvetica Light"/>
                          <a:ea typeface="Helvetica Light"/>
                          <a:cs typeface="Helvetica Light"/>
                          <a:sym typeface="Helvetica Light"/>
                        </a:rPr>
                        <a:t>3D mapping</a:t>
                      </a:r>
                    </a:p>
                  </a:txBody>
                  <a:tcPr marL="19050" marR="19050" marT="25400" marB="25400" anchor="ctr" horzOverflow="overflow">
                    <a:lnL w="3175">
                      <a:solidFill>
                        <a:srgbClr val="3797C6"/>
                      </a:solidFill>
                      <a:miter lim="400000"/>
                    </a:lnL>
                    <a:lnR w="12700">
                      <a:miter lim="400000"/>
                    </a:lnR>
                    <a:lnT w="12700">
                      <a:miter lim="400000"/>
                    </a:lnT>
                    <a:lnB w="12700">
                      <a:miter lim="400000"/>
                    </a:lnB>
                    <a:solidFill>
                      <a:srgbClr val="FFFFFF"/>
                    </a:solidFill>
                  </a:tcPr>
                </a:tc>
              </a:tr>
              <a:tr h="663091">
                <a:tc>
                  <a:txBody>
                    <a:bodyPr/>
                    <a:lstStyle/>
                    <a:p>
                      <a:pPr algn="ctr" defTabSz="914400">
                        <a:defRPr sz="1800">
                          <a:solidFill>
                            <a:srgbClr val="000000"/>
                          </a:solidFill>
                        </a:defRPr>
                      </a:pPr>
                      <a:r>
                        <a:rPr sz="1900">
                          <a:latin typeface="Helvetica Light"/>
                          <a:ea typeface="Helvetica Light"/>
                          <a:cs typeface="Helvetica Light"/>
                          <a:sym typeface="Helvetica Light"/>
                        </a:rPr>
                        <a:t>Mid-IR Coronagraph</a:t>
                      </a:r>
                    </a:p>
                  </a:txBody>
                  <a:tcPr marL="19050" marR="19050" marT="25400" marB="25400" anchor="ctr" horzOverflow="overflow">
                    <a:lnL w="12700">
                      <a:miter lim="400000"/>
                    </a:lnL>
                    <a:lnR w="3175">
                      <a:solidFill>
                        <a:srgbClr val="3797C6"/>
                      </a:solidFill>
                      <a:miter lim="400000"/>
                    </a:lnR>
                    <a:lnT w="12700">
                      <a:miter lim="400000"/>
                    </a:lnT>
                    <a:lnB w="12700">
                      <a:miter lim="400000"/>
                    </a:lnB>
                    <a:solidFill>
                      <a:srgbClr val="E3E5E8"/>
                    </a:solidFill>
                  </a:tcPr>
                </a:tc>
                <a:tc>
                  <a:txBody>
                    <a:bodyPr/>
                    <a:lstStyle/>
                    <a:p>
                      <a:pPr algn="ctr" defTabSz="914400">
                        <a:defRPr sz="1800">
                          <a:solidFill>
                            <a:srgbClr val="000000"/>
                          </a:solidFill>
                        </a:defRPr>
                      </a:pPr>
                      <a:r>
                        <a:rPr sz="1900" dirty="0">
                          <a:latin typeface="Helvetica Light"/>
                          <a:ea typeface="Helvetica Light"/>
                          <a:cs typeface="Helvetica Light"/>
                          <a:sym typeface="Helvetica Light"/>
                        </a:rPr>
                        <a:t>Exoplanet+Disk Characterization</a:t>
                      </a:r>
                    </a:p>
                  </a:txBody>
                  <a:tcPr marL="19050" marR="19050" marT="25400" marB="25400" anchor="ctr" horzOverflow="overflow">
                    <a:lnL w="3175">
                      <a:solidFill>
                        <a:srgbClr val="3797C6"/>
                      </a:solidFill>
                      <a:miter lim="400000"/>
                    </a:lnL>
                    <a:lnR w="12700">
                      <a:miter lim="400000"/>
                    </a:lnR>
                    <a:lnT w="12700">
                      <a:miter lim="400000"/>
                    </a:lnT>
                    <a:lnB w="12700">
                      <a:miter lim="400000"/>
                    </a:lnB>
                    <a:solidFill>
                      <a:srgbClr val="E3E5E8"/>
                    </a:solidFill>
                  </a:tcPr>
                </a:tc>
              </a:tr>
            </a:tbl>
          </a:graphicData>
        </a:graphic>
      </p:graphicFrame>
      <p:sp>
        <p:nvSpPr>
          <p:cNvPr id="8" name="TextBox 7"/>
          <p:cNvSpPr txBox="1"/>
          <p:nvPr/>
        </p:nvSpPr>
        <p:spPr>
          <a:xfrm>
            <a:off x="8054211" y="6455626"/>
            <a:ext cx="996245"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Bradford</a:t>
            </a:r>
          </a:p>
        </p:txBody>
      </p:sp>
      <p:sp>
        <p:nvSpPr>
          <p:cNvPr id="2" name="Title 1"/>
          <p:cNvSpPr>
            <a:spLocks noGrp="1"/>
          </p:cNvSpPr>
          <p:nvPr>
            <p:ph type="title"/>
          </p:nvPr>
        </p:nvSpPr>
        <p:spPr>
          <a:xfrm>
            <a:off x="457200" y="230420"/>
            <a:ext cx="8229600" cy="1143000"/>
          </a:xfrm>
        </p:spPr>
        <p:txBody>
          <a:bodyPr>
            <a:noAutofit/>
          </a:bodyPr>
          <a:lstStyle/>
          <a:p>
            <a:pPr>
              <a:defRPr sz="4800">
                <a:solidFill>
                  <a:srgbClr val="69C9FF"/>
                </a:solidFill>
                <a:latin typeface="Helvetica Neue Medium"/>
                <a:ea typeface="Helvetica Neue Medium"/>
                <a:cs typeface="Helvetica Neue Medium"/>
                <a:sym typeface="Helvetica Neue Medium"/>
              </a:defRPr>
            </a:pPr>
            <a:r>
              <a:rPr lang="en-US" sz="3600" dirty="0">
                <a:solidFill>
                  <a:srgbClr val="000000"/>
                </a:solidFill>
              </a:rPr>
              <a:t>New Science Requires </a:t>
            </a:r>
            <a:br>
              <a:rPr lang="en-US" sz="3600" dirty="0">
                <a:solidFill>
                  <a:srgbClr val="000000"/>
                </a:solidFill>
              </a:rPr>
            </a:br>
            <a:r>
              <a:rPr lang="en-US" sz="3600" dirty="0">
                <a:solidFill>
                  <a:srgbClr val="000000"/>
                </a:solidFill>
              </a:rPr>
              <a:t>New Technologies</a:t>
            </a:r>
            <a:br>
              <a:rPr lang="en-US" sz="3600" dirty="0">
                <a:solidFill>
                  <a:srgbClr val="000000"/>
                </a:solidFill>
              </a:rPr>
            </a:br>
            <a:endParaRPr lang="en-US" sz="3600" dirty="0">
              <a:solidFill>
                <a:srgbClr val="000000"/>
              </a:solidFill>
            </a:endParaRPr>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pic>
        <p:nvPicPr>
          <p:cNvPr id="15" name="Picture 14"/>
          <p:cNvPicPr>
            <a:picLocks noChangeAspect="1"/>
          </p:cNvPicPr>
          <p:nvPr/>
        </p:nvPicPr>
        <p:blipFill>
          <a:blip r:embed="rId5"/>
          <a:stretch>
            <a:fillRect/>
          </a:stretch>
        </p:blipFill>
        <p:spPr>
          <a:xfrm>
            <a:off x="6350280" y="1152736"/>
            <a:ext cx="1511580" cy="1926665"/>
          </a:xfrm>
          <a:prstGeom prst="rect">
            <a:avLst/>
          </a:prstGeom>
        </p:spPr>
      </p:pic>
    </p:spTree>
    <p:extLst>
      <p:ext uri="{BB962C8B-B14F-4D97-AF65-F5344CB8AC3E}">
        <p14:creationId xmlns:p14="http://schemas.microsoft.com/office/powerpoint/2010/main" val="21407110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5" name="Content Placeholder 4"/>
          <p:cNvSpPr>
            <a:spLocks noGrp="1"/>
          </p:cNvSpPr>
          <p:nvPr>
            <p:ph idx="1"/>
          </p:nvPr>
        </p:nvSpPr>
        <p:spPr/>
        <p:txBody>
          <a:bodyPr/>
          <a:lstStyle/>
          <a:p>
            <a:r>
              <a:rPr lang="en-US" dirty="0" smtClean="0"/>
              <a:t>Sept. 30, 2017 – Concept 1 complete</a:t>
            </a:r>
          </a:p>
          <a:p>
            <a:r>
              <a:rPr lang="en-US" dirty="0" smtClean="0"/>
              <a:t>Dec. 15, 2017 – Interim Report complete</a:t>
            </a:r>
          </a:p>
          <a:p>
            <a:r>
              <a:rPr lang="en-US" dirty="0" smtClean="0"/>
              <a:t>July 16, 2018 – Concept 2 (&amp; 3?) complete</a:t>
            </a:r>
          </a:p>
          <a:p>
            <a:r>
              <a:rPr lang="en-US" dirty="0" smtClean="0"/>
              <a:t>January, 2019 – Final Report complete</a:t>
            </a:r>
          </a:p>
          <a:p>
            <a:r>
              <a:rPr lang="en-US" dirty="0" smtClean="0"/>
              <a:t>March 2019 +   - Presentation to the Decadal Committee</a:t>
            </a:r>
          </a:p>
          <a:p>
            <a:endParaRPr lang="en-US" dirty="0" smtClean="0"/>
          </a:p>
          <a:p>
            <a:endParaRPr lang="en-US"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10088426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39"/>
          <p:cNvSpPr/>
          <p:nvPr/>
        </p:nvSpPr>
        <p:spPr>
          <a:xfrm>
            <a:off x="3253568" y="219492"/>
            <a:ext cx="3018541" cy="649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defRPr sz="4800">
                <a:solidFill>
                  <a:srgbClr val="69C9FF"/>
                </a:solidFill>
                <a:latin typeface="Helvetica Neue Medium"/>
                <a:ea typeface="Helvetica Neue Medium"/>
                <a:cs typeface="Helvetica Neue Medium"/>
                <a:sym typeface="Helvetica Neue Medium"/>
              </a:defRPr>
            </a:pPr>
            <a:endParaRPr sz="2000" dirty="0"/>
          </a:p>
        </p:txBody>
      </p:sp>
      <p:grpSp>
        <p:nvGrpSpPr>
          <p:cNvPr id="2" name="Group 1"/>
          <p:cNvGrpSpPr/>
          <p:nvPr/>
        </p:nvGrpSpPr>
        <p:grpSpPr>
          <a:xfrm>
            <a:off x="136671" y="1680383"/>
            <a:ext cx="898153" cy="4545076"/>
            <a:chOff x="326840" y="1213692"/>
            <a:chExt cx="898153" cy="4545076"/>
          </a:xfrm>
        </p:grpSpPr>
        <p:pic>
          <p:nvPicPr>
            <p:cNvPr id="11" name="image13.png"/>
            <p:cNvPicPr>
              <a:picLocks noChangeAspect="1"/>
            </p:cNvPicPr>
            <p:nvPr/>
          </p:nvPicPr>
          <p:blipFill>
            <a:blip r:embed="rId3">
              <a:extLst/>
            </a:blip>
            <a:stretch>
              <a:fillRect/>
            </a:stretch>
          </p:blipFill>
          <p:spPr>
            <a:xfrm>
              <a:off x="327459" y="1213692"/>
              <a:ext cx="896206" cy="891999"/>
            </a:xfrm>
            <a:prstGeom prst="rect">
              <a:avLst/>
            </a:prstGeom>
            <a:ln w="12700">
              <a:miter lim="400000"/>
            </a:ln>
          </p:spPr>
        </p:pic>
        <p:pic>
          <p:nvPicPr>
            <p:cNvPr id="12" name="image14.png"/>
            <p:cNvPicPr>
              <a:picLocks noChangeAspect="1"/>
            </p:cNvPicPr>
            <p:nvPr/>
          </p:nvPicPr>
          <p:blipFill>
            <a:blip r:embed="rId4">
              <a:extLst/>
            </a:blip>
            <a:stretch>
              <a:fillRect/>
            </a:stretch>
          </p:blipFill>
          <p:spPr>
            <a:xfrm>
              <a:off x="326840" y="2181450"/>
              <a:ext cx="891053" cy="895199"/>
            </a:xfrm>
            <a:prstGeom prst="rect">
              <a:avLst/>
            </a:prstGeom>
            <a:ln w="12700">
              <a:miter lim="400000"/>
            </a:ln>
          </p:spPr>
        </p:pic>
        <p:pic>
          <p:nvPicPr>
            <p:cNvPr id="13" name="image15.png"/>
            <p:cNvPicPr>
              <a:picLocks noChangeAspect="1"/>
            </p:cNvPicPr>
            <p:nvPr/>
          </p:nvPicPr>
          <p:blipFill>
            <a:blip r:embed="rId5">
              <a:extLst/>
            </a:blip>
            <a:stretch>
              <a:fillRect/>
            </a:stretch>
          </p:blipFill>
          <p:spPr>
            <a:xfrm>
              <a:off x="329841" y="3076649"/>
              <a:ext cx="885046" cy="880911"/>
            </a:xfrm>
            <a:prstGeom prst="rect">
              <a:avLst/>
            </a:prstGeom>
            <a:ln w="12700">
              <a:miter lim="400000"/>
            </a:ln>
          </p:spPr>
        </p:pic>
        <p:pic>
          <p:nvPicPr>
            <p:cNvPr id="14" name="image16.png"/>
            <p:cNvPicPr>
              <a:picLocks noChangeAspect="1"/>
            </p:cNvPicPr>
            <p:nvPr/>
          </p:nvPicPr>
          <p:blipFill>
            <a:blip r:embed="rId6">
              <a:extLst/>
            </a:blip>
            <a:stretch>
              <a:fillRect/>
            </a:stretch>
          </p:blipFill>
          <p:spPr>
            <a:xfrm>
              <a:off x="333958" y="3995437"/>
              <a:ext cx="891035" cy="895199"/>
            </a:xfrm>
            <a:prstGeom prst="rect">
              <a:avLst/>
            </a:prstGeom>
            <a:ln w="12700">
              <a:miter lim="400000"/>
            </a:ln>
          </p:spPr>
        </p:pic>
        <p:pic>
          <p:nvPicPr>
            <p:cNvPr id="15" name="image17.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2783" y="4928516"/>
              <a:ext cx="891053" cy="830252"/>
            </a:xfrm>
            <a:prstGeom prst="rect">
              <a:avLst/>
            </a:prstGeom>
            <a:ln w="12700">
              <a:miter lim="400000"/>
            </a:ln>
          </p:spPr>
        </p:pic>
      </p:grpSp>
      <p:sp>
        <p:nvSpPr>
          <p:cNvPr id="4" name="TextBox 3"/>
          <p:cNvSpPr txBox="1"/>
          <p:nvPr/>
        </p:nvSpPr>
        <p:spPr>
          <a:xfrm>
            <a:off x="1209746" y="2266528"/>
            <a:ext cx="4847877" cy="1815882"/>
          </a:xfrm>
          <a:prstGeom prst="rect">
            <a:avLst/>
          </a:prstGeom>
          <a:noFill/>
        </p:spPr>
        <p:txBody>
          <a:bodyPr wrap="none" rtlCol="0">
            <a:spAutoFit/>
          </a:bodyPr>
          <a:lstStyle/>
          <a:p>
            <a:r>
              <a:rPr lang="en-US" sz="2800" b="1" dirty="0" smtClean="0"/>
              <a:t>Attend a biweekly </a:t>
            </a:r>
            <a:r>
              <a:rPr lang="en-US" sz="2800" b="1" dirty="0" err="1" smtClean="0"/>
              <a:t>telecon</a:t>
            </a:r>
            <a:endParaRPr lang="en-US" sz="2800" b="1" dirty="0" smtClean="0"/>
          </a:p>
          <a:p>
            <a:r>
              <a:rPr lang="en-US" sz="2800" b="1" dirty="0" smtClean="0"/>
              <a:t>Send  </a:t>
            </a:r>
            <a:r>
              <a:rPr lang="en-US" sz="2800" b="1" dirty="0" smtClean="0"/>
              <a:t>email to</a:t>
            </a:r>
            <a:r>
              <a:rPr lang="en-US" sz="2800" b="1" dirty="0" smtClean="0"/>
              <a:t>:</a:t>
            </a:r>
            <a:endParaRPr lang="en-US" sz="2800" b="1" dirty="0"/>
          </a:p>
          <a:p>
            <a:r>
              <a:rPr lang="en-US" sz="2800" b="1" dirty="0">
                <a:hlinkClick r:id="rId8"/>
              </a:rPr>
              <a:t>ost_info@lists.ipac.caltech.edu</a:t>
            </a:r>
            <a:r>
              <a:rPr lang="en-US" sz="2800" b="1" dirty="0"/>
              <a:t> </a:t>
            </a:r>
            <a:endParaRPr lang="en-US" sz="2800" b="1" dirty="0" smtClean="0"/>
          </a:p>
          <a:p>
            <a:endParaRPr lang="en-US" sz="2800" b="1" dirty="0"/>
          </a:p>
        </p:txBody>
      </p:sp>
      <p:sp>
        <p:nvSpPr>
          <p:cNvPr id="16" name="Shape 269"/>
          <p:cNvSpPr/>
          <p:nvPr/>
        </p:nvSpPr>
        <p:spPr>
          <a:xfrm>
            <a:off x="1209746" y="1160897"/>
            <a:ext cx="7071833" cy="1038972"/>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lvl1pPr>
              <a:defRPr>
                <a:latin typeface="Gill Sans Light"/>
                <a:ea typeface="Gill Sans Light"/>
                <a:cs typeface="Gill Sans Light"/>
                <a:sym typeface="Gill Sans Light"/>
              </a:defRPr>
            </a:lvl1pPr>
          </a:lstStyle>
          <a:p>
            <a:r>
              <a:rPr lang="en-US" sz="3200" b="1" dirty="0" smtClean="0">
                <a:latin typeface="+mn-lt"/>
              </a:rPr>
              <a:t>Visit our </a:t>
            </a:r>
            <a:r>
              <a:rPr lang="en-US" sz="3200" b="1" dirty="0" smtClean="0">
                <a:latin typeface="+mn-lt"/>
              </a:rPr>
              <a:t>websites:</a:t>
            </a:r>
            <a:r>
              <a:rPr lang="en-US" sz="3200" b="1" dirty="0">
                <a:latin typeface="+mn-lt"/>
              </a:rPr>
              <a:t> </a:t>
            </a:r>
            <a:r>
              <a:rPr lang="en-US" sz="3200" b="1" dirty="0" smtClean="0">
                <a:latin typeface="+mn-lt"/>
              </a:rPr>
              <a:t> </a:t>
            </a:r>
            <a:r>
              <a:rPr sz="3200" b="1" dirty="0" err="1" smtClean="0">
                <a:latin typeface="+mn-lt"/>
              </a:rPr>
              <a:t>asd.gsfc.nasa.gov</a:t>
            </a:r>
            <a:r>
              <a:rPr sz="3200" b="1" dirty="0">
                <a:latin typeface="+mn-lt"/>
              </a:rPr>
              <a:t>/</a:t>
            </a:r>
            <a:r>
              <a:rPr sz="3200" b="1" dirty="0" smtClean="0">
                <a:latin typeface="+mn-lt"/>
              </a:rPr>
              <a:t>firs</a:t>
            </a:r>
            <a:endParaRPr lang="en-US" sz="3200" b="1" dirty="0" smtClean="0">
              <a:latin typeface="+mn-lt"/>
            </a:endParaRPr>
          </a:p>
          <a:p>
            <a:r>
              <a:rPr lang="en-US" sz="3200" b="1" dirty="0" err="1" smtClean="0">
                <a:latin typeface="+mn-lt"/>
              </a:rPr>
              <a:t>origins.ipac.caltech.edu</a:t>
            </a:r>
            <a:endParaRPr lang="en-US" sz="3200" b="1" dirty="0" smtClean="0">
              <a:latin typeface="+mn-lt"/>
            </a:endParaRPr>
          </a:p>
        </p:txBody>
      </p:sp>
      <p:sp>
        <p:nvSpPr>
          <p:cNvPr id="5" name="Title 4"/>
          <p:cNvSpPr>
            <a:spLocks noGrp="1"/>
          </p:cNvSpPr>
          <p:nvPr>
            <p:ph type="title"/>
          </p:nvPr>
        </p:nvSpPr>
        <p:spPr>
          <a:xfrm>
            <a:off x="584200" y="223475"/>
            <a:ext cx="8229600" cy="1143000"/>
          </a:xfrm>
        </p:spPr>
        <p:txBody>
          <a:bodyPr>
            <a:normAutofit fontScale="90000"/>
          </a:bodyPr>
          <a:lstStyle/>
          <a:p>
            <a:r>
              <a:rPr lang="en-US" dirty="0"/>
              <a:t>How do I get involved?</a:t>
            </a:r>
            <a:br>
              <a:rPr lang="en-US" dirty="0"/>
            </a:br>
            <a:endParaRPr lang="en-US" dirty="0"/>
          </a:p>
        </p:txBody>
      </p:sp>
      <p:sp>
        <p:nvSpPr>
          <p:cNvPr id="17" name="TextBox 16"/>
          <p:cNvSpPr txBox="1"/>
          <p:nvPr/>
        </p:nvSpPr>
        <p:spPr>
          <a:xfrm>
            <a:off x="1209746" y="3738228"/>
            <a:ext cx="7877765" cy="1969770"/>
          </a:xfrm>
          <a:prstGeom prst="rect">
            <a:avLst/>
          </a:prstGeom>
          <a:noFill/>
        </p:spPr>
        <p:txBody>
          <a:bodyPr wrap="none" rtlCol="0">
            <a:spAutoFit/>
          </a:bodyPr>
          <a:lstStyle/>
          <a:p>
            <a:r>
              <a:rPr lang="en-US" sz="3200" b="1" dirty="0" smtClean="0"/>
              <a:t>Join a Science Working Group: </a:t>
            </a:r>
            <a:endParaRPr lang="en-US" sz="3200" b="1" dirty="0"/>
          </a:p>
          <a:p>
            <a:r>
              <a:rPr lang="en-US" b="1" dirty="0" smtClean="0"/>
              <a:t>Solar System:</a:t>
            </a:r>
            <a:r>
              <a:rPr lang="en-US" dirty="0" smtClean="0"/>
              <a:t>  Stefanie </a:t>
            </a:r>
            <a:r>
              <a:rPr lang="en-US" dirty="0" smtClean="0"/>
              <a:t>Milam</a:t>
            </a:r>
          </a:p>
          <a:p>
            <a:r>
              <a:rPr lang="en-US" b="1" dirty="0" err="1" smtClean="0"/>
              <a:t>Exoplanets</a:t>
            </a:r>
            <a:r>
              <a:rPr lang="en-US" b="1" dirty="0" smtClean="0"/>
              <a:t>:</a:t>
            </a:r>
            <a:r>
              <a:rPr lang="en-US" dirty="0" smtClean="0"/>
              <a:t>  Lisa </a:t>
            </a:r>
            <a:r>
              <a:rPr lang="en-US" dirty="0" err="1" smtClean="0"/>
              <a:t>Kaltenegger</a:t>
            </a:r>
            <a:r>
              <a:rPr lang="en-US" dirty="0" smtClean="0"/>
              <a:t>  &amp;  Kevin Stevenson</a:t>
            </a:r>
            <a:endParaRPr lang="en-US" b="1" dirty="0" smtClean="0"/>
          </a:p>
          <a:p>
            <a:r>
              <a:rPr lang="en-US" b="1" dirty="0" smtClean="0"/>
              <a:t>Planet </a:t>
            </a:r>
            <a:r>
              <a:rPr lang="en-US" b="1" dirty="0" smtClean="0"/>
              <a:t>Formation: </a:t>
            </a:r>
            <a:r>
              <a:rPr lang="en-US" dirty="0" smtClean="0"/>
              <a:t>Klaus Pontoppidan </a:t>
            </a:r>
            <a:r>
              <a:rPr lang="en-US" dirty="0"/>
              <a:t>&amp;</a:t>
            </a:r>
            <a:r>
              <a:rPr lang="en-US" dirty="0" smtClean="0"/>
              <a:t> </a:t>
            </a:r>
            <a:r>
              <a:rPr lang="en-US" dirty="0" smtClean="0"/>
              <a:t>Kate Su</a:t>
            </a:r>
          </a:p>
          <a:p>
            <a:r>
              <a:rPr lang="en-US" b="1" dirty="0" smtClean="0"/>
              <a:t>Milky-Way, ISM and Local </a:t>
            </a:r>
            <a:r>
              <a:rPr lang="en-US" b="1" dirty="0"/>
              <a:t>V</a:t>
            </a:r>
            <a:r>
              <a:rPr lang="en-US" b="1" dirty="0" smtClean="0"/>
              <a:t>olume of Galaxies: </a:t>
            </a:r>
            <a:r>
              <a:rPr lang="en-US" dirty="0" smtClean="0"/>
              <a:t>Cara </a:t>
            </a:r>
            <a:r>
              <a:rPr lang="en-US" dirty="0" err="1" smtClean="0"/>
              <a:t>Battersby</a:t>
            </a:r>
            <a:r>
              <a:rPr lang="en-US" dirty="0" smtClean="0"/>
              <a:t> </a:t>
            </a:r>
            <a:r>
              <a:rPr lang="en-US" dirty="0"/>
              <a:t>&amp;</a:t>
            </a:r>
            <a:r>
              <a:rPr lang="en-US" dirty="0" smtClean="0"/>
              <a:t> </a:t>
            </a:r>
            <a:r>
              <a:rPr lang="en-US" dirty="0" smtClean="0"/>
              <a:t>Karin </a:t>
            </a:r>
            <a:r>
              <a:rPr lang="en-US" dirty="0" err="1" smtClean="0"/>
              <a:t>Sandstrom</a:t>
            </a:r>
            <a:endParaRPr lang="en-US" dirty="0" smtClean="0"/>
          </a:p>
          <a:p>
            <a:r>
              <a:rPr lang="en-US" b="1" dirty="0" smtClean="0"/>
              <a:t>Galaxy and Black Hole Evolution </a:t>
            </a:r>
            <a:r>
              <a:rPr lang="en-US" b="1" dirty="0"/>
              <a:t>O</a:t>
            </a:r>
            <a:r>
              <a:rPr lang="en-US" b="1" dirty="0" smtClean="0"/>
              <a:t>ver </a:t>
            </a:r>
            <a:r>
              <a:rPr lang="en-US" b="1" dirty="0"/>
              <a:t>C</a:t>
            </a:r>
            <a:r>
              <a:rPr lang="en-US" b="1" dirty="0" smtClean="0"/>
              <a:t>osmic </a:t>
            </a:r>
            <a:r>
              <a:rPr lang="en-US" b="1" dirty="0"/>
              <a:t>T</a:t>
            </a:r>
            <a:r>
              <a:rPr lang="en-US" b="1" dirty="0" smtClean="0"/>
              <a:t>ime: </a:t>
            </a:r>
            <a:r>
              <a:rPr lang="en-US" dirty="0" smtClean="0"/>
              <a:t>Lee </a:t>
            </a:r>
            <a:r>
              <a:rPr lang="en-US" dirty="0" err="1" smtClean="0"/>
              <a:t>Armus</a:t>
            </a:r>
            <a:r>
              <a:rPr lang="en-US" dirty="0" smtClean="0"/>
              <a:t> </a:t>
            </a:r>
            <a:r>
              <a:rPr lang="en-US" dirty="0"/>
              <a:t>&amp;</a:t>
            </a:r>
            <a:r>
              <a:rPr lang="en-US" dirty="0" smtClean="0"/>
              <a:t> </a:t>
            </a:r>
            <a:r>
              <a:rPr lang="en-US" dirty="0" smtClean="0"/>
              <a:t>Alexandra </a:t>
            </a:r>
            <a:r>
              <a:rPr lang="en-US" dirty="0" smtClean="0"/>
              <a:t>Pope</a:t>
            </a:r>
            <a:endParaRPr lang="en-US" dirty="0" smtClean="0"/>
          </a:p>
        </p:txBody>
      </p:sp>
    </p:spTree>
    <p:extLst>
      <p:ext uri="{BB962C8B-B14F-4D97-AF65-F5344CB8AC3E}">
        <p14:creationId xmlns:p14="http://schemas.microsoft.com/office/powerpoint/2010/main" val="13680042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OST </a:t>
            </a:r>
            <a:r>
              <a:rPr lang="en-US" dirty="0"/>
              <a:t>– NASA Decadal Study</a:t>
            </a:r>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
        <p:nvSpPr>
          <p:cNvPr id="8" name="Shape 284"/>
          <p:cNvSpPr txBox="1">
            <a:spLocks/>
          </p:cNvSpPr>
          <p:nvPr/>
        </p:nvSpPr>
        <p:spPr>
          <a:xfrm>
            <a:off x="129010" y="1135178"/>
            <a:ext cx="8938532" cy="58433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22749">
              <a:spcBef>
                <a:spcPts val="843"/>
              </a:spcBef>
              <a:buFont typeface="Arial"/>
              <a:buNone/>
              <a:defRPr sz="2520"/>
            </a:pPr>
            <a:r>
              <a:rPr lang="en-US" sz="2000" b="1" dirty="0" smtClean="0">
                <a:cs typeface="Century Gothic"/>
              </a:rPr>
              <a:t>Community Chairs: </a:t>
            </a:r>
          </a:p>
          <a:p>
            <a:pPr marL="0" indent="0" defTabSz="822749">
              <a:spcBef>
                <a:spcPts val="843"/>
              </a:spcBef>
              <a:buFont typeface="Arial"/>
              <a:buNone/>
              <a:defRPr sz="2520"/>
            </a:pPr>
            <a:r>
              <a:rPr lang="en-US" sz="1500" dirty="0" smtClean="0">
                <a:solidFill>
                  <a:srgbClr val="595959"/>
                </a:solidFill>
                <a:cs typeface="Century Gothic"/>
              </a:rPr>
              <a:t>Margaret </a:t>
            </a:r>
            <a:r>
              <a:rPr lang="en-US" sz="1500" b="1" dirty="0" smtClean="0">
                <a:solidFill>
                  <a:srgbClr val="595959"/>
                </a:solidFill>
                <a:cs typeface="Century Gothic"/>
              </a:rPr>
              <a:t>Meixner,</a:t>
            </a:r>
            <a:r>
              <a:rPr lang="en-US" sz="1500" dirty="0" smtClean="0">
                <a:solidFill>
                  <a:srgbClr val="595959"/>
                </a:solidFill>
                <a:cs typeface="Century Gothic"/>
              </a:rPr>
              <a:t> STSCI, </a:t>
            </a:r>
            <a:r>
              <a:rPr lang="en-US" sz="1500" dirty="0" err="1" smtClean="0">
                <a:solidFill>
                  <a:srgbClr val="595959"/>
                </a:solidFill>
                <a:cs typeface="Century Gothic"/>
              </a:rPr>
              <a:t>Asantha</a:t>
            </a:r>
            <a:r>
              <a:rPr lang="en-US" sz="1500" dirty="0" smtClean="0">
                <a:solidFill>
                  <a:srgbClr val="595959"/>
                </a:solidFill>
                <a:cs typeface="Century Gothic"/>
              </a:rPr>
              <a:t> </a:t>
            </a:r>
            <a:r>
              <a:rPr lang="en-US" sz="1500" b="1" dirty="0" err="1" smtClean="0">
                <a:solidFill>
                  <a:srgbClr val="595959"/>
                </a:solidFill>
                <a:cs typeface="Century Gothic"/>
              </a:rPr>
              <a:t>Cooray</a:t>
            </a:r>
            <a:r>
              <a:rPr lang="en-US" sz="1500" dirty="0" smtClean="0">
                <a:solidFill>
                  <a:srgbClr val="595959"/>
                </a:solidFill>
                <a:cs typeface="Century Gothic"/>
              </a:rPr>
              <a:t>, UC Irvine</a:t>
            </a:r>
          </a:p>
          <a:p>
            <a:pPr marL="0" indent="0" defTabSz="822749">
              <a:spcBef>
                <a:spcPts val="843"/>
              </a:spcBef>
              <a:buFont typeface="Arial"/>
              <a:buNone/>
              <a:defRPr sz="2520"/>
            </a:pPr>
            <a:r>
              <a:rPr lang="en-US" sz="2000" b="1" dirty="0" smtClean="0">
                <a:cs typeface="Century Gothic"/>
              </a:rPr>
              <a:t>NASA Study Center: </a:t>
            </a:r>
          </a:p>
          <a:p>
            <a:pPr marL="0" indent="0" defTabSz="822749">
              <a:spcBef>
                <a:spcPts val="843"/>
              </a:spcBef>
              <a:buNone/>
              <a:defRPr sz="2520"/>
            </a:pPr>
            <a:r>
              <a:rPr lang="en-US" sz="1500" b="1" dirty="0">
                <a:solidFill>
                  <a:srgbClr val="595959"/>
                </a:solidFill>
                <a:cs typeface="Century Gothic"/>
              </a:rPr>
              <a:t>Goddard Space Flight Center (GSFC)</a:t>
            </a:r>
            <a:r>
              <a:rPr lang="en-US" sz="1500" dirty="0">
                <a:solidFill>
                  <a:srgbClr val="595959"/>
                </a:solidFill>
                <a:cs typeface="Century Gothic"/>
              </a:rPr>
              <a:t>: Ruth </a:t>
            </a:r>
            <a:r>
              <a:rPr lang="en-US" sz="1500" b="1" dirty="0">
                <a:solidFill>
                  <a:srgbClr val="595959"/>
                </a:solidFill>
                <a:cs typeface="Century Gothic"/>
              </a:rPr>
              <a:t>Carter,</a:t>
            </a:r>
            <a:r>
              <a:rPr lang="en-US" sz="1500" dirty="0">
                <a:solidFill>
                  <a:srgbClr val="595959"/>
                </a:solidFill>
                <a:cs typeface="Century Gothic"/>
              </a:rPr>
              <a:t> David </a:t>
            </a:r>
            <a:r>
              <a:rPr lang="en-US" sz="1500" b="1" dirty="0" err="1">
                <a:solidFill>
                  <a:srgbClr val="595959"/>
                </a:solidFill>
                <a:cs typeface="Century Gothic"/>
              </a:rPr>
              <a:t>Leisawitz</a:t>
            </a:r>
            <a:r>
              <a:rPr lang="en-US" sz="1500" b="1" dirty="0">
                <a:solidFill>
                  <a:srgbClr val="595959"/>
                </a:solidFill>
                <a:cs typeface="Century Gothic"/>
              </a:rPr>
              <a:t>, </a:t>
            </a:r>
            <a:r>
              <a:rPr lang="en-US" sz="1500" dirty="0">
                <a:solidFill>
                  <a:srgbClr val="595959"/>
                </a:solidFill>
                <a:cs typeface="Century Gothic"/>
              </a:rPr>
              <a:t>Johannes </a:t>
            </a:r>
            <a:r>
              <a:rPr lang="en-US" sz="1500" b="1" dirty="0" err="1">
                <a:solidFill>
                  <a:srgbClr val="595959"/>
                </a:solidFill>
                <a:cs typeface="Century Gothic"/>
              </a:rPr>
              <a:t>Staguhn</a:t>
            </a:r>
            <a:r>
              <a:rPr lang="en-US" sz="1500" b="1" dirty="0">
                <a:solidFill>
                  <a:srgbClr val="595959"/>
                </a:solidFill>
                <a:cs typeface="Century Gothic"/>
              </a:rPr>
              <a:t>, </a:t>
            </a:r>
            <a:r>
              <a:rPr lang="en-US" sz="1500" dirty="0">
                <a:solidFill>
                  <a:srgbClr val="595959"/>
                </a:solidFill>
                <a:cs typeface="Century Gothic"/>
              </a:rPr>
              <a:t>Michael </a:t>
            </a:r>
            <a:r>
              <a:rPr lang="en-US" sz="1500" b="1" dirty="0" err="1">
                <a:solidFill>
                  <a:srgbClr val="595959"/>
                </a:solidFill>
                <a:cs typeface="Century Gothic"/>
              </a:rPr>
              <a:t>Dipirro</a:t>
            </a:r>
            <a:r>
              <a:rPr lang="en-US" sz="1500" dirty="0">
                <a:solidFill>
                  <a:srgbClr val="595959"/>
                </a:solidFill>
                <a:cs typeface="Century Gothic"/>
              </a:rPr>
              <a:t>,  </a:t>
            </a:r>
            <a:r>
              <a:rPr lang="en-US" sz="1500" dirty="0" err="1">
                <a:solidFill>
                  <a:srgbClr val="595959"/>
                </a:solidFill>
                <a:cs typeface="Century Gothic"/>
              </a:rPr>
              <a:t>Anel</a:t>
            </a:r>
            <a:r>
              <a:rPr lang="en-US" sz="1500" dirty="0">
                <a:solidFill>
                  <a:srgbClr val="595959"/>
                </a:solidFill>
                <a:cs typeface="Century Gothic"/>
              </a:rPr>
              <a:t> </a:t>
            </a:r>
            <a:r>
              <a:rPr lang="en-US" sz="1500" b="1" dirty="0">
                <a:solidFill>
                  <a:srgbClr val="595959"/>
                </a:solidFill>
                <a:cs typeface="Century Gothic"/>
              </a:rPr>
              <a:t>Flores, </a:t>
            </a:r>
            <a:r>
              <a:rPr lang="en-US" sz="1500" dirty="0">
                <a:solidFill>
                  <a:srgbClr val="595959"/>
                </a:solidFill>
                <a:cs typeface="Century Gothic"/>
              </a:rPr>
              <a:t>Joseph </a:t>
            </a:r>
            <a:r>
              <a:rPr lang="en-US" sz="1500" b="1" dirty="0">
                <a:solidFill>
                  <a:srgbClr val="595959"/>
                </a:solidFill>
                <a:cs typeface="Century Gothic"/>
              </a:rPr>
              <a:t>Howard</a:t>
            </a:r>
            <a:r>
              <a:rPr lang="en-US" sz="1500" dirty="0">
                <a:solidFill>
                  <a:srgbClr val="595959"/>
                </a:solidFill>
                <a:cs typeface="Century Gothic"/>
              </a:rPr>
              <a:t>, James </a:t>
            </a:r>
            <a:r>
              <a:rPr lang="en-US" sz="1500" b="1" dirty="0" err="1">
                <a:solidFill>
                  <a:srgbClr val="595959"/>
                </a:solidFill>
                <a:cs typeface="Century Gothic"/>
              </a:rPr>
              <a:t>Corsetti</a:t>
            </a:r>
            <a:r>
              <a:rPr lang="en-US" sz="1500" dirty="0">
                <a:solidFill>
                  <a:srgbClr val="595959"/>
                </a:solidFill>
                <a:cs typeface="Century Gothic"/>
              </a:rPr>
              <a:t>, Andrew </a:t>
            </a:r>
            <a:r>
              <a:rPr lang="en-US" sz="1500" b="1" dirty="0">
                <a:solidFill>
                  <a:srgbClr val="595959"/>
                </a:solidFill>
                <a:cs typeface="Century Gothic"/>
              </a:rPr>
              <a:t>Jones</a:t>
            </a:r>
            <a:r>
              <a:rPr lang="en-US" sz="1500" dirty="0">
                <a:solidFill>
                  <a:srgbClr val="595959"/>
                </a:solidFill>
                <a:cs typeface="Century Gothic"/>
              </a:rPr>
              <a:t>, James </a:t>
            </a:r>
            <a:r>
              <a:rPr lang="en-US" sz="1500" b="1" dirty="0" err="1">
                <a:solidFill>
                  <a:srgbClr val="595959"/>
                </a:solidFill>
                <a:cs typeface="Century Gothic"/>
              </a:rPr>
              <a:t>Kellog</a:t>
            </a:r>
            <a:r>
              <a:rPr lang="en-US" sz="1500" dirty="0">
                <a:solidFill>
                  <a:srgbClr val="595959"/>
                </a:solidFill>
                <a:cs typeface="Century Gothic"/>
              </a:rPr>
              <a:t>, Louis </a:t>
            </a:r>
            <a:r>
              <a:rPr lang="en-US" sz="1500" b="1" dirty="0" err="1">
                <a:solidFill>
                  <a:srgbClr val="595959"/>
                </a:solidFill>
                <a:cs typeface="Century Gothic"/>
              </a:rPr>
              <a:t>Fantano</a:t>
            </a:r>
            <a:endParaRPr lang="en-US" sz="1500" b="1" dirty="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NASA Head Quarters (HQ) Program Scientists </a:t>
            </a:r>
            <a:r>
              <a:rPr lang="en-US" sz="2000" dirty="0" smtClean="0">
                <a:cs typeface="Century Gothic"/>
              </a:rPr>
              <a:t>(non-voting): </a:t>
            </a:r>
          </a:p>
          <a:p>
            <a:pPr marL="0" indent="0" defTabSz="822749">
              <a:spcBef>
                <a:spcPts val="843"/>
              </a:spcBef>
              <a:buFont typeface="Arial"/>
              <a:buNone/>
              <a:defRPr sz="2520"/>
            </a:pPr>
            <a:r>
              <a:rPr lang="en-US" sz="1500" dirty="0" err="1" smtClean="0">
                <a:solidFill>
                  <a:srgbClr val="595959"/>
                </a:solidFill>
                <a:cs typeface="Century Gothic"/>
              </a:rPr>
              <a:t>Kartik</a:t>
            </a:r>
            <a:r>
              <a:rPr lang="en-US" sz="1500" dirty="0" smtClean="0">
                <a:solidFill>
                  <a:srgbClr val="595959"/>
                </a:solidFill>
                <a:cs typeface="Century Gothic"/>
              </a:rPr>
              <a:t> </a:t>
            </a:r>
            <a:r>
              <a:rPr lang="en-US" sz="1500" b="1" dirty="0" err="1" smtClean="0">
                <a:solidFill>
                  <a:srgbClr val="595959"/>
                </a:solidFill>
                <a:cs typeface="Century Gothic"/>
              </a:rPr>
              <a:t>Sheth</a:t>
            </a:r>
            <a:r>
              <a:rPr lang="en-US" sz="1500" dirty="0" smtClean="0">
                <a:solidFill>
                  <a:srgbClr val="595959"/>
                </a:solidFill>
                <a:cs typeface="Century Gothic"/>
              </a:rPr>
              <a:t> and Dominic </a:t>
            </a:r>
            <a:r>
              <a:rPr lang="en-US" sz="1500" b="1" dirty="0" err="1" smtClean="0">
                <a:solidFill>
                  <a:srgbClr val="595959"/>
                </a:solidFill>
                <a:cs typeface="Century Gothic"/>
              </a:rPr>
              <a:t>Benford</a:t>
            </a:r>
            <a:endParaRPr lang="en-US" sz="1500" b="1" dirty="0" smtClean="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Ex officio non-voting representatives: </a:t>
            </a:r>
          </a:p>
          <a:p>
            <a:pPr marL="0" indent="0" defTabSz="822749">
              <a:spcBef>
                <a:spcPts val="843"/>
              </a:spcBef>
              <a:buFont typeface="Arial"/>
              <a:buNone/>
              <a:defRPr sz="2520"/>
            </a:pPr>
            <a:r>
              <a:rPr lang="en-US" sz="1500" dirty="0" smtClean="0">
                <a:solidFill>
                  <a:srgbClr val="595959"/>
                </a:solidFill>
                <a:cs typeface="Century Gothic"/>
              </a:rPr>
              <a:t>Susan </a:t>
            </a:r>
            <a:r>
              <a:rPr lang="en-US" sz="1500" b="1" dirty="0" smtClean="0">
                <a:solidFill>
                  <a:srgbClr val="595959"/>
                </a:solidFill>
                <a:cs typeface="Century Gothic"/>
              </a:rPr>
              <a:t>Neff </a:t>
            </a:r>
            <a:r>
              <a:rPr lang="en-US" sz="1500" dirty="0" smtClean="0">
                <a:solidFill>
                  <a:srgbClr val="595959"/>
                </a:solidFill>
                <a:cs typeface="Century Gothic"/>
              </a:rPr>
              <a:t>&amp; Deborah </a:t>
            </a:r>
            <a:r>
              <a:rPr lang="en-US" sz="1500" b="1" dirty="0" smtClean="0">
                <a:solidFill>
                  <a:srgbClr val="595959"/>
                </a:solidFill>
                <a:cs typeface="Century Gothic"/>
              </a:rPr>
              <a:t>Padgett</a:t>
            </a:r>
            <a:r>
              <a:rPr lang="en-US" sz="1500" dirty="0" smtClean="0">
                <a:solidFill>
                  <a:srgbClr val="595959"/>
                </a:solidFill>
                <a:cs typeface="Century Gothic"/>
              </a:rPr>
              <a:t>, NASA Cosmic Origins Program Office; Susanne </a:t>
            </a:r>
            <a:r>
              <a:rPr lang="en-US" sz="1500" b="1" dirty="0" err="1" smtClean="0">
                <a:solidFill>
                  <a:srgbClr val="595959"/>
                </a:solidFill>
                <a:cs typeface="Century Gothic"/>
              </a:rPr>
              <a:t>Alato</a:t>
            </a:r>
            <a:r>
              <a:rPr lang="en-US" sz="1500" dirty="0" smtClean="0">
                <a:solidFill>
                  <a:srgbClr val="595959"/>
                </a:solidFill>
                <a:cs typeface="Century Gothic"/>
              </a:rPr>
              <a:t>, SNSB; Douglas </a:t>
            </a:r>
            <a:r>
              <a:rPr lang="en-US" sz="1500" b="1" dirty="0" smtClean="0">
                <a:solidFill>
                  <a:srgbClr val="595959"/>
                </a:solidFill>
                <a:cs typeface="Century Gothic"/>
              </a:rPr>
              <a:t>Scott</a:t>
            </a:r>
            <a:r>
              <a:rPr lang="en-US" sz="1500" dirty="0" smtClean="0">
                <a:solidFill>
                  <a:srgbClr val="595959"/>
                </a:solidFill>
                <a:cs typeface="Century Gothic"/>
              </a:rPr>
              <a:t>, CAS; </a:t>
            </a:r>
            <a:r>
              <a:rPr lang="en-US" sz="1500" dirty="0" err="1" smtClean="0">
                <a:solidFill>
                  <a:srgbClr val="595959"/>
                </a:solidFill>
                <a:cs typeface="Century Gothic"/>
              </a:rPr>
              <a:t>Maryvonne</a:t>
            </a:r>
            <a:r>
              <a:rPr lang="en-US" sz="1500" dirty="0" smtClean="0">
                <a:solidFill>
                  <a:srgbClr val="595959"/>
                </a:solidFill>
                <a:cs typeface="Century Gothic"/>
              </a:rPr>
              <a:t> </a:t>
            </a:r>
            <a:r>
              <a:rPr lang="en-US" sz="1500" b="1" dirty="0" err="1" smtClean="0">
                <a:solidFill>
                  <a:srgbClr val="595959"/>
                </a:solidFill>
                <a:cs typeface="Century Gothic"/>
              </a:rPr>
              <a:t>Gerin</a:t>
            </a:r>
            <a:r>
              <a:rPr lang="en-US" sz="1500" dirty="0" smtClean="0">
                <a:solidFill>
                  <a:srgbClr val="595959"/>
                </a:solidFill>
                <a:cs typeface="Century Gothic"/>
              </a:rPr>
              <a:t>, CNES; </a:t>
            </a:r>
            <a:r>
              <a:rPr lang="en-US" sz="1500" dirty="0" err="1" smtClean="0">
                <a:solidFill>
                  <a:srgbClr val="595959"/>
                </a:solidFill>
                <a:cs typeface="Century Gothic"/>
              </a:rPr>
              <a:t>Itsuki</a:t>
            </a:r>
            <a:r>
              <a:rPr lang="en-US" sz="1500" dirty="0" smtClean="0">
                <a:solidFill>
                  <a:srgbClr val="595959"/>
                </a:solidFill>
                <a:cs typeface="Century Gothic"/>
              </a:rPr>
              <a:t> </a:t>
            </a:r>
            <a:r>
              <a:rPr lang="en-US" sz="1500" b="1" dirty="0" err="1" smtClean="0">
                <a:solidFill>
                  <a:srgbClr val="595959"/>
                </a:solidFill>
                <a:cs typeface="Century Gothic"/>
              </a:rPr>
              <a:t>Sakon</a:t>
            </a:r>
            <a:r>
              <a:rPr lang="en-US" sz="1500" dirty="0" smtClean="0">
                <a:solidFill>
                  <a:srgbClr val="595959"/>
                </a:solidFill>
                <a:cs typeface="Century Gothic"/>
              </a:rPr>
              <a:t>, JAXA; Frank </a:t>
            </a:r>
            <a:r>
              <a:rPr lang="en-US" sz="1500" b="1" dirty="0" err="1" smtClean="0">
                <a:solidFill>
                  <a:srgbClr val="595959"/>
                </a:solidFill>
                <a:cs typeface="Century Gothic"/>
              </a:rPr>
              <a:t>Helmich</a:t>
            </a:r>
            <a:r>
              <a:rPr lang="en-US" sz="1500" dirty="0" smtClean="0">
                <a:solidFill>
                  <a:srgbClr val="595959"/>
                </a:solidFill>
                <a:cs typeface="Century Gothic"/>
              </a:rPr>
              <a:t>, SRON; Roland </a:t>
            </a:r>
            <a:r>
              <a:rPr lang="en-US" sz="1500" b="1" dirty="0" err="1" smtClean="0">
                <a:solidFill>
                  <a:srgbClr val="595959"/>
                </a:solidFill>
                <a:cs typeface="Century Gothic"/>
              </a:rPr>
              <a:t>Vavrek</a:t>
            </a:r>
            <a:r>
              <a:rPr lang="en-US" sz="1500" dirty="0" smtClean="0">
                <a:solidFill>
                  <a:srgbClr val="595959"/>
                </a:solidFill>
                <a:cs typeface="Century Gothic"/>
              </a:rPr>
              <a:t>, ESA; Karl </a:t>
            </a:r>
            <a:r>
              <a:rPr lang="en-US" sz="1500" b="1" dirty="0" err="1" smtClean="0">
                <a:solidFill>
                  <a:srgbClr val="595959"/>
                </a:solidFill>
                <a:cs typeface="Century Gothic"/>
              </a:rPr>
              <a:t>Menten</a:t>
            </a:r>
            <a:r>
              <a:rPr lang="en-US" sz="1500" dirty="0" smtClean="0">
                <a:solidFill>
                  <a:srgbClr val="595959"/>
                </a:solidFill>
                <a:cs typeface="Century Gothic"/>
              </a:rPr>
              <a:t>,  DLR; Sean </a:t>
            </a:r>
            <a:r>
              <a:rPr lang="en-US" sz="1500" b="1" dirty="0" smtClean="0">
                <a:solidFill>
                  <a:srgbClr val="595959"/>
                </a:solidFill>
                <a:cs typeface="Century Gothic"/>
              </a:rPr>
              <a:t>Carey</a:t>
            </a:r>
            <a:r>
              <a:rPr lang="en-US" sz="1500" dirty="0" smtClean="0">
                <a:solidFill>
                  <a:srgbClr val="595959"/>
                </a:solidFill>
                <a:cs typeface="Century Gothic"/>
              </a:rPr>
              <a:t>, IPAC</a:t>
            </a:r>
            <a:endParaRPr lang="en-US" sz="1500" b="1" dirty="0" smtClean="0">
              <a:solidFill>
                <a:srgbClr val="595959"/>
              </a:solidFill>
              <a:cs typeface="Century Gothic"/>
            </a:endParaRPr>
          </a:p>
          <a:p>
            <a:pPr marL="0" indent="0" defTabSz="822749">
              <a:spcBef>
                <a:spcPts val="843"/>
              </a:spcBef>
              <a:buFont typeface="Arial"/>
              <a:buNone/>
              <a:defRPr sz="2520"/>
            </a:pPr>
            <a:r>
              <a:rPr lang="en-US" sz="2000" b="1" dirty="0" smtClean="0">
                <a:cs typeface="Century Gothic"/>
              </a:rPr>
              <a:t>Members appointed by NASA (&gt; 90 applications):</a:t>
            </a:r>
          </a:p>
          <a:p>
            <a:pPr marL="0" indent="0" defTabSz="822749">
              <a:spcBef>
                <a:spcPts val="843"/>
              </a:spcBef>
              <a:buFont typeface="Arial"/>
              <a:buNone/>
              <a:defRPr sz="2520"/>
            </a:pPr>
            <a:r>
              <a:rPr lang="en-US" sz="1500" dirty="0" smtClean="0">
                <a:solidFill>
                  <a:srgbClr val="595959"/>
                </a:solidFill>
                <a:cs typeface="Century Gothic"/>
              </a:rPr>
              <a:t>Lee </a:t>
            </a:r>
            <a:r>
              <a:rPr lang="en-US" sz="1500" b="1" dirty="0" err="1" smtClean="0">
                <a:solidFill>
                  <a:srgbClr val="595959"/>
                </a:solidFill>
                <a:cs typeface="Century Gothic"/>
              </a:rPr>
              <a:t>Armu</a:t>
            </a:r>
            <a:r>
              <a:rPr lang="en-US" sz="1500" dirty="0" err="1" smtClean="0">
                <a:solidFill>
                  <a:srgbClr val="595959"/>
                </a:solidFill>
                <a:cs typeface="Century Gothic"/>
              </a:rPr>
              <a:t>s</a:t>
            </a:r>
            <a:r>
              <a:rPr lang="en-US" sz="1500" dirty="0" smtClean="0">
                <a:solidFill>
                  <a:srgbClr val="595959"/>
                </a:solidFill>
                <a:cs typeface="Century Gothic"/>
              </a:rPr>
              <a:t>, NASA IPAC; Cara </a:t>
            </a:r>
            <a:r>
              <a:rPr lang="en-US" sz="1500" b="1" dirty="0" err="1" smtClean="0">
                <a:solidFill>
                  <a:srgbClr val="595959"/>
                </a:solidFill>
                <a:cs typeface="Century Gothic"/>
              </a:rPr>
              <a:t>Battersby</a:t>
            </a:r>
            <a:r>
              <a:rPr lang="en-US" sz="1500" dirty="0" smtClean="0">
                <a:solidFill>
                  <a:srgbClr val="595959"/>
                </a:solidFill>
                <a:cs typeface="Century Gothic"/>
              </a:rPr>
              <a:t>, Harvard-Smithsonian </a:t>
            </a:r>
            <a:r>
              <a:rPr lang="en-US" sz="1500" dirty="0" err="1" smtClean="0">
                <a:solidFill>
                  <a:srgbClr val="595959"/>
                </a:solidFill>
                <a:cs typeface="Century Gothic"/>
              </a:rPr>
              <a:t>CfA</a:t>
            </a:r>
            <a:r>
              <a:rPr lang="en-US" sz="1500" dirty="0" smtClean="0">
                <a:solidFill>
                  <a:srgbClr val="595959"/>
                </a:solidFill>
                <a:cs typeface="Century Gothic"/>
              </a:rPr>
              <a:t>; Edwin </a:t>
            </a:r>
            <a:r>
              <a:rPr lang="en-US" sz="1500" b="1" dirty="0" smtClean="0">
                <a:solidFill>
                  <a:srgbClr val="595959"/>
                </a:solidFill>
                <a:cs typeface="Century Gothic"/>
              </a:rPr>
              <a:t>Bergin</a:t>
            </a:r>
            <a:r>
              <a:rPr lang="en-US" sz="1500" dirty="0" smtClean="0">
                <a:solidFill>
                  <a:srgbClr val="595959"/>
                </a:solidFill>
                <a:cs typeface="Century Gothic"/>
              </a:rPr>
              <a:t>, University of Michigan; Matt </a:t>
            </a:r>
            <a:r>
              <a:rPr lang="en-US" sz="1500" b="1" dirty="0" smtClean="0">
                <a:solidFill>
                  <a:srgbClr val="595959"/>
                </a:solidFill>
                <a:cs typeface="Century Gothic"/>
              </a:rPr>
              <a:t>Bradford</a:t>
            </a:r>
            <a:r>
              <a:rPr lang="en-US" sz="1500" dirty="0" smtClean="0">
                <a:solidFill>
                  <a:srgbClr val="595959"/>
                </a:solidFill>
                <a:cs typeface="Century Gothic"/>
              </a:rPr>
              <a:t>, NASA JPL; Kim </a:t>
            </a:r>
            <a:r>
              <a:rPr lang="en-US" sz="1500" b="1" dirty="0" err="1" smtClean="0">
                <a:solidFill>
                  <a:srgbClr val="595959"/>
                </a:solidFill>
                <a:cs typeface="Century Gothic"/>
              </a:rPr>
              <a:t>Ennico</a:t>
            </a:r>
            <a:r>
              <a:rPr lang="en-US" sz="1500" b="1" dirty="0" smtClean="0">
                <a:solidFill>
                  <a:srgbClr val="595959"/>
                </a:solidFill>
                <a:cs typeface="Century Gothic"/>
              </a:rPr>
              <a:t>-Smith</a:t>
            </a:r>
            <a:r>
              <a:rPr lang="en-US" sz="1500" dirty="0" smtClean="0">
                <a:solidFill>
                  <a:srgbClr val="595959"/>
                </a:solidFill>
                <a:cs typeface="Century Gothic"/>
              </a:rPr>
              <a:t>, NASA Ames; Gary </a:t>
            </a:r>
            <a:r>
              <a:rPr lang="en-US" sz="1500" b="1" dirty="0" err="1" smtClean="0">
                <a:solidFill>
                  <a:srgbClr val="595959"/>
                </a:solidFill>
                <a:cs typeface="Century Gothic"/>
              </a:rPr>
              <a:t>Melnick</a:t>
            </a:r>
            <a:r>
              <a:rPr lang="en-US" sz="1500" dirty="0" smtClean="0">
                <a:solidFill>
                  <a:srgbClr val="595959"/>
                </a:solidFill>
                <a:cs typeface="Century Gothic"/>
              </a:rPr>
              <a:t>, Harvard-Smithsonian </a:t>
            </a:r>
            <a:r>
              <a:rPr lang="en-US" sz="1500" dirty="0" err="1" smtClean="0">
                <a:solidFill>
                  <a:srgbClr val="595959"/>
                </a:solidFill>
                <a:cs typeface="Century Gothic"/>
              </a:rPr>
              <a:t>CfA</a:t>
            </a:r>
            <a:r>
              <a:rPr lang="en-US" sz="1500" dirty="0" smtClean="0">
                <a:solidFill>
                  <a:srgbClr val="595959"/>
                </a:solidFill>
                <a:cs typeface="Century Gothic"/>
              </a:rPr>
              <a:t>; Stefanie </a:t>
            </a:r>
            <a:r>
              <a:rPr lang="en-US" sz="1500" b="1" dirty="0" smtClean="0">
                <a:solidFill>
                  <a:srgbClr val="595959"/>
                </a:solidFill>
                <a:cs typeface="Century Gothic"/>
              </a:rPr>
              <a:t>Milam</a:t>
            </a:r>
            <a:r>
              <a:rPr lang="en-US" sz="1500" dirty="0" smtClean="0">
                <a:solidFill>
                  <a:srgbClr val="595959"/>
                </a:solidFill>
                <a:cs typeface="Century Gothic"/>
              </a:rPr>
              <a:t>, NASA GSFC; </a:t>
            </a:r>
            <a:r>
              <a:rPr lang="en-US" sz="1500" dirty="0" err="1" smtClean="0">
                <a:solidFill>
                  <a:srgbClr val="595959"/>
                </a:solidFill>
                <a:cs typeface="Century Gothic"/>
              </a:rPr>
              <a:t>Desika</a:t>
            </a:r>
            <a:r>
              <a:rPr lang="en-US" sz="1500" dirty="0" smtClean="0">
                <a:solidFill>
                  <a:srgbClr val="595959"/>
                </a:solidFill>
                <a:cs typeface="Century Gothic"/>
              </a:rPr>
              <a:t> </a:t>
            </a:r>
            <a:r>
              <a:rPr lang="en-US" sz="1500" b="1" dirty="0" smtClean="0">
                <a:solidFill>
                  <a:srgbClr val="595959"/>
                </a:solidFill>
                <a:cs typeface="Century Gothic"/>
              </a:rPr>
              <a:t>Narayanan</a:t>
            </a:r>
            <a:r>
              <a:rPr lang="en-US" sz="1500" dirty="0" smtClean="0">
                <a:solidFill>
                  <a:srgbClr val="595959"/>
                </a:solidFill>
                <a:cs typeface="Century Gothic"/>
              </a:rPr>
              <a:t>, University of Florida; Klaus </a:t>
            </a:r>
            <a:r>
              <a:rPr lang="en-US" sz="1500" b="1" dirty="0" err="1" smtClean="0">
                <a:solidFill>
                  <a:srgbClr val="595959"/>
                </a:solidFill>
                <a:cs typeface="Century Gothic"/>
              </a:rPr>
              <a:t>Pontopiddan</a:t>
            </a:r>
            <a:r>
              <a:rPr lang="en-US" sz="1500" dirty="0" smtClean="0">
                <a:solidFill>
                  <a:srgbClr val="595959"/>
                </a:solidFill>
                <a:cs typeface="Century Gothic"/>
              </a:rPr>
              <a:t>, STSCI; Alexandra </a:t>
            </a:r>
            <a:r>
              <a:rPr lang="en-US" sz="1500" b="1" dirty="0" smtClean="0">
                <a:solidFill>
                  <a:srgbClr val="595959"/>
                </a:solidFill>
                <a:cs typeface="Century Gothic"/>
              </a:rPr>
              <a:t>Pope</a:t>
            </a:r>
            <a:r>
              <a:rPr lang="en-US" sz="1500" dirty="0" smtClean="0">
                <a:solidFill>
                  <a:srgbClr val="595959"/>
                </a:solidFill>
                <a:cs typeface="Century Gothic"/>
              </a:rPr>
              <a:t>, University of Massachusetts; Thomas </a:t>
            </a:r>
            <a:r>
              <a:rPr lang="en-US" sz="1500" b="1" dirty="0" err="1" smtClean="0">
                <a:solidFill>
                  <a:srgbClr val="595959"/>
                </a:solidFill>
                <a:cs typeface="Century Gothic"/>
              </a:rPr>
              <a:t>Roellig</a:t>
            </a:r>
            <a:r>
              <a:rPr lang="en-US" sz="1500" b="1" dirty="0" smtClean="0">
                <a:solidFill>
                  <a:srgbClr val="595959"/>
                </a:solidFill>
                <a:cs typeface="Century Gothic"/>
              </a:rPr>
              <a:t>, </a:t>
            </a:r>
            <a:r>
              <a:rPr lang="en-US" sz="1500" dirty="0" smtClean="0">
                <a:solidFill>
                  <a:srgbClr val="595959"/>
                </a:solidFill>
                <a:cs typeface="Century Gothic"/>
              </a:rPr>
              <a:t>NASA Ames; Karin </a:t>
            </a:r>
            <a:r>
              <a:rPr lang="en-US" sz="1500" b="1" dirty="0" err="1" smtClean="0">
                <a:solidFill>
                  <a:srgbClr val="595959"/>
                </a:solidFill>
                <a:cs typeface="Century Gothic"/>
              </a:rPr>
              <a:t>Sandstrom</a:t>
            </a:r>
            <a:r>
              <a:rPr lang="en-US" sz="1500" dirty="0" smtClean="0">
                <a:solidFill>
                  <a:srgbClr val="595959"/>
                </a:solidFill>
                <a:cs typeface="Century Gothic"/>
              </a:rPr>
              <a:t>, UC, San Diego; Kate Y. L. </a:t>
            </a:r>
            <a:r>
              <a:rPr lang="en-US" sz="1500" b="1" dirty="0" smtClean="0">
                <a:solidFill>
                  <a:srgbClr val="595959"/>
                </a:solidFill>
                <a:cs typeface="Century Gothic"/>
              </a:rPr>
              <a:t>Su</a:t>
            </a:r>
            <a:r>
              <a:rPr lang="en-US" sz="1500" dirty="0" smtClean="0">
                <a:solidFill>
                  <a:srgbClr val="595959"/>
                </a:solidFill>
                <a:cs typeface="Century Gothic"/>
              </a:rPr>
              <a:t>, University of Arizona; Joaquin </a:t>
            </a:r>
            <a:r>
              <a:rPr lang="en-US" sz="1500" b="1" dirty="0" smtClean="0">
                <a:solidFill>
                  <a:srgbClr val="595959"/>
                </a:solidFill>
                <a:cs typeface="Century Gothic"/>
              </a:rPr>
              <a:t>Vieira, </a:t>
            </a:r>
            <a:r>
              <a:rPr lang="en-US" sz="1500" dirty="0" smtClean="0">
                <a:solidFill>
                  <a:srgbClr val="595959"/>
                </a:solidFill>
                <a:cs typeface="Century Gothic"/>
              </a:rPr>
              <a:t>University of Illinois, Urbana Champaign; Edward </a:t>
            </a:r>
            <a:r>
              <a:rPr lang="en-US" sz="1500" b="1" dirty="0" smtClean="0">
                <a:solidFill>
                  <a:srgbClr val="595959"/>
                </a:solidFill>
                <a:cs typeface="Century Gothic"/>
              </a:rPr>
              <a:t>Wright, </a:t>
            </a:r>
            <a:r>
              <a:rPr lang="en-US" sz="1500" dirty="0" smtClean="0">
                <a:solidFill>
                  <a:srgbClr val="595959"/>
                </a:solidFill>
                <a:cs typeface="Century Gothic"/>
              </a:rPr>
              <a:t>UC Los Angeles; Jonas </a:t>
            </a:r>
            <a:r>
              <a:rPr lang="en-US" sz="1500" b="1" dirty="0" err="1" smtClean="0">
                <a:solidFill>
                  <a:srgbClr val="595959"/>
                </a:solidFill>
                <a:cs typeface="Century Gothic"/>
              </a:rPr>
              <a:t>Zmuidzinas</a:t>
            </a:r>
            <a:r>
              <a:rPr lang="en-US" sz="1500" dirty="0" smtClean="0">
                <a:solidFill>
                  <a:srgbClr val="595959"/>
                </a:solidFill>
                <a:cs typeface="Century Gothic"/>
              </a:rPr>
              <a:t>, Caltech</a:t>
            </a:r>
          </a:p>
          <a:p>
            <a:pPr marL="602523" lvl="1" indent="-202473" defTabSz="822749">
              <a:spcBef>
                <a:spcPts val="843"/>
              </a:spcBef>
              <a:defRPr sz="2520"/>
            </a:pPr>
            <a:endParaRPr lang="en-US" sz="1200" dirty="0" smtClean="0">
              <a:cs typeface="Century Gothic"/>
            </a:endParaRPr>
          </a:p>
          <a:p>
            <a:pPr marL="602523" lvl="1" indent="-202473" defTabSz="822749">
              <a:spcBef>
                <a:spcPts val="843"/>
              </a:spcBef>
              <a:defRPr sz="2520"/>
            </a:pPr>
            <a:endParaRPr lang="en-US" sz="1200" dirty="0" smtClean="0">
              <a:cs typeface="Century Gothic"/>
            </a:endParaRPr>
          </a:p>
          <a:p>
            <a:pPr marL="202473" indent="-202473" defTabSz="822749">
              <a:spcBef>
                <a:spcPts val="843"/>
              </a:spcBef>
              <a:defRPr sz="2520"/>
            </a:pPr>
            <a:endParaRPr lang="en-US" sz="1600" b="1" dirty="0" smtClean="0">
              <a:cs typeface="Century Gothic"/>
            </a:endParaRPr>
          </a:p>
          <a:p>
            <a:pPr marL="202473" indent="-202473" defTabSz="822749">
              <a:spcBef>
                <a:spcPts val="843"/>
              </a:spcBef>
              <a:defRPr sz="2520"/>
            </a:pPr>
            <a:endParaRPr lang="en-US" sz="1600" b="1" dirty="0">
              <a:cs typeface="Century Gothic"/>
            </a:endParaRPr>
          </a:p>
        </p:txBody>
      </p:sp>
      <p:pic>
        <p:nvPicPr>
          <p:cNvPr id="9" name="Picture 8" descr="STDT first f2f 13May2016.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832" y="3803892"/>
            <a:ext cx="9144000" cy="3054108"/>
          </a:xfrm>
          <a:prstGeom prst="rect">
            <a:avLst/>
          </a:prstGeom>
        </p:spPr>
      </p:pic>
    </p:spTree>
    <p:extLst>
      <p:ext uri="{BB962C8B-B14F-4D97-AF65-F5344CB8AC3E}">
        <p14:creationId xmlns:p14="http://schemas.microsoft.com/office/powerpoint/2010/main" val="7294526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Themes for OST</a:t>
            </a:r>
            <a:endParaRPr lang="en-US"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pic>
        <p:nvPicPr>
          <p:cNvPr id="6" name="Picture 5"/>
          <p:cNvPicPr>
            <a:picLocks noChangeAspect="1"/>
          </p:cNvPicPr>
          <p:nvPr/>
        </p:nvPicPr>
        <p:blipFill>
          <a:blip r:embed="rId2"/>
          <a:stretch>
            <a:fillRect/>
          </a:stretch>
        </p:blipFill>
        <p:spPr>
          <a:xfrm>
            <a:off x="876080" y="1256542"/>
            <a:ext cx="7172567" cy="5099808"/>
          </a:xfrm>
          <a:prstGeom prst="rect">
            <a:avLst/>
          </a:prstGeom>
        </p:spPr>
      </p:pic>
    </p:spTree>
    <p:extLst>
      <p:ext uri="{BB962C8B-B14F-4D97-AF65-F5344CB8AC3E}">
        <p14:creationId xmlns:p14="http://schemas.microsoft.com/office/powerpoint/2010/main" val="2672639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5825" y="1273169"/>
            <a:ext cx="6379897" cy="5324535"/>
          </a:xfrm>
          <a:prstGeom prst="rect">
            <a:avLst/>
          </a:prstGeom>
          <a:noFill/>
        </p:spPr>
        <p:txBody>
          <a:bodyPr wrap="none" rtlCol="0">
            <a:spAutoFit/>
          </a:bodyPr>
          <a:lstStyle/>
          <a:p>
            <a:r>
              <a:rPr lang="en-US" sz="2000" dirty="0" smtClean="0"/>
              <a:t>Science coverage will be broad:  highlight some of the goals</a:t>
            </a:r>
          </a:p>
          <a:p>
            <a:pPr marL="285750" indent="-285750">
              <a:buFont typeface="Arial"/>
              <a:buChar char="•"/>
            </a:pPr>
            <a:r>
              <a:rPr lang="en-US" sz="2000" dirty="0"/>
              <a:t>Galaxy and </a:t>
            </a:r>
            <a:r>
              <a:rPr lang="en-US" sz="2000" dirty="0" smtClean="0"/>
              <a:t>black hole Evolution</a:t>
            </a:r>
            <a:endParaRPr lang="en-US" sz="2000" dirty="0"/>
          </a:p>
          <a:p>
            <a:pPr marL="742950" lvl="1" indent="-285750">
              <a:buFont typeface="Arial"/>
              <a:buChar char="•"/>
            </a:pPr>
            <a:r>
              <a:rPr lang="en-US" sz="2000" dirty="0" err="1" smtClean="0"/>
              <a:t>Protogalaxies</a:t>
            </a:r>
            <a:endParaRPr lang="en-US" sz="2000" dirty="0" smtClean="0"/>
          </a:p>
          <a:p>
            <a:pPr marL="742950" lvl="1" indent="-285750">
              <a:buFont typeface="Arial"/>
              <a:buChar char="•"/>
            </a:pPr>
            <a:r>
              <a:rPr lang="en-US" sz="2000" dirty="0" smtClean="0"/>
              <a:t>Galaxy </a:t>
            </a:r>
            <a:r>
              <a:rPr lang="en-US" sz="2000" dirty="0" smtClean="0"/>
              <a:t>and black hole evolution over cosmic time</a:t>
            </a:r>
            <a:endParaRPr lang="en-US" sz="2000" dirty="0" smtClean="0"/>
          </a:p>
          <a:p>
            <a:pPr marL="742950" lvl="1" indent="-285750">
              <a:buFont typeface="Arial"/>
              <a:buChar char="•"/>
            </a:pPr>
            <a:r>
              <a:rPr lang="en-US" sz="2000" dirty="0" smtClean="0"/>
              <a:t>Rise </a:t>
            </a:r>
            <a:r>
              <a:rPr lang="en-US" sz="2000" dirty="0" smtClean="0"/>
              <a:t>of metals</a:t>
            </a:r>
          </a:p>
          <a:p>
            <a:pPr marL="285750" indent="-285750">
              <a:buFont typeface="Arial"/>
              <a:buChar char="•"/>
            </a:pPr>
            <a:r>
              <a:rPr lang="en-US" sz="2000" dirty="0" smtClean="0"/>
              <a:t>Nearby Galaxies &amp; Milky Way:</a:t>
            </a:r>
          </a:p>
          <a:p>
            <a:pPr marL="742950" lvl="1" indent="-285750">
              <a:buFont typeface="Arial"/>
              <a:buChar char="•"/>
            </a:pPr>
            <a:r>
              <a:rPr lang="en-US" sz="2000" dirty="0" smtClean="0"/>
              <a:t>Polarization</a:t>
            </a:r>
          </a:p>
          <a:p>
            <a:pPr marL="742950" lvl="1" indent="-285750">
              <a:buFont typeface="Arial"/>
              <a:buChar char="•"/>
            </a:pPr>
            <a:r>
              <a:rPr lang="en-US" sz="2000" dirty="0" smtClean="0"/>
              <a:t>Water </a:t>
            </a:r>
            <a:r>
              <a:rPr lang="en-US" sz="2000" dirty="0" smtClean="0"/>
              <a:t>transport</a:t>
            </a:r>
          </a:p>
          <a:p>
            <a:pPr marL="285750" indent="-285750">
              <a:buFont typeface="Arial"/>
              <a:buChar char="•"/>
            </a:pPr>
            <a:r>
              <a:rPr lang="en-US" sz="2000" dirty="0" smtClean="0"/>
              <a:t>Planetary systems: </a:t>
            </a:r>
            <a:r>
              <a:rPr lang="en-US" sz="2000" dirty="0" smtClean="0"/>
              <a:t>formation</a:t>
            </a:r>
            <a:endParaRPr lang="en-US" sz="2000" dirty="0" smtClean="0"/>
          </a:p>
          <a:p>
            <a:pPr marL="742950" lvl="1" indent="-285750">
              <a:buFont typeface="Arial"/>
              <a:buChar char="•"/>
            </a:pPr>
            <a:r>
              <a:rPr lang="en-US" sz="2000" dirty="0" smtClean="0"/>
              <a:t>Dust disks</a:t>
            </a:r>
          </a:p>
          <a:p>
            <a:pPr marL="742950" lvl="1" indent="-285750">
              <a:buFont typeface="Arial"/>
              <a:buChar char="•"/>
            </a:pPr>
            <a:r>
              <a:rPr lang="en-US" sz="2000" dirty="0" smtClean="0"/>
              <a:t>Gas </a:t>
            </a:r>
            <a:r>
              <a:rPr lang="en-US" sz="2000" dirty="0" smtClean="0"/>
              <a:t>disks</a:t>
            </a:r>
          </a:p>
          <a:p>
            <a:pPr marL="285750" indent="-285750">
              <a:buFont typeface="Arial"/>
              <a:buChar char="•"/>
            </a:pPr>
            <a:r>
              <a:rPr lang="en-US" sz="2000" dirty="0" err="1" smtClean="0"/>
              <a:t>Exoplanet</a:t>
            </a:r>
            <a:r>
              <a:rPr lang="en-US" sz="2000" dirty="0" err="1" smtClean="0"/>
              <a:t>s</a:t>
            </a:r>
            <a:endParaRPr lang="en-US" sz="2000" dirty="0" smtClean="0"/>
          </a:p>
          <a:p>
            <a:pPr marL="742950" lvl="1" indent="-285750">
              <a:buFont typeface="Arial"/>
              <a:buChar char="•"/>
            </a:pPr>
            <a:r>
              <a:rPr lang="en-US" sz="2000" dirty="0" smtClean="0"/>
              <a:t>Atmospheres &amp; </a:t>
            </a:r>
            <a:r>
              <a:rPr lang="en-US" sz="2000" dirty="0" err="1" smtClean="0"/>
              <a:t>biosignatures</a:t>
            </a:r>
            <a:endParaRPr lang="en-US" sz="2000" dirty="0"/>
          </a:p>
          <a:p>
            <a:pPr marL="742950" lvl="1" indent="-285750">
              <a:buFont typeface="Arial"/>
              <a:buChar char="•"/>
            </a:pPr>
            <a:r>
              <a:rPr lang="en-US" sz="2000" dirty="0" smtClean="0"/>
              <a:t>Direct detection</a:t>
            </a:r>
            <a:endParaRPr lang="en-US" sz="2000" dirty="0" smtClean="0"/>
          </a:p>
          <a:p>
            <a:pPr marL="285750" indent="-285750">
              <a:buFont typeface="Arial"/>
              <a:buChar char="•"/>
            </a:pPr>
            <a:r>
              <a:rPr lang="en-US" sz="2000" dirty="0" smtClean="0"/>
              <a:t>Solar systems</a:t>
            </a:r>
          </a:p>
          <a:p>
            <a:pPr marL="742950" lvl="1" indent="-285750">
              <a:buFont typeface="Arial"/>
              <a:buChar char="•"/>
            </a:pPr>
            <a:r>
              <a:rPr lang="en-US" sz="2000" dirty="0" smtClean="0"/>
              <a:t>Small body </a:t>
            </a:r>
            <a:r>
              <a:rPr lang="en-US" sz="2000" dirty="0" smtClean="0"/>
              <a:t>census (Planet IX?)</a:t>
            </a:r>
            <a:endParaRPr lang="en-US" sz="2000" dirty="0" smtClean="0"/>
          </a:p>
          <a:p>
            <a:pPr lvl="1"/>
            <a:endParaRPr lang="en-US" sz="2000" dirty="0"/>
          </a:p>
        </p:txBody>
      </p:sp>
      <p:sp>
        <p:nvSpPr>
          <p:cNvPr id="8"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Science Case for OST</a:t>
            </a:r>
            <a:endParaRPr lang="en-US" dirty="0"/>
          </a:p>
        </p:txBody>
      </p:sp>
    </p:spTree>
    <p:extLst>
      <p:ext uri="{BB962C8B-B14F-4D97-AF65-F5344CB8AC3E}">
        <p14:creationId xmlns:p14="http://schemas.microsoft.com/office/powerpoint/2010/main" val="392521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xfrm>
            <a:off x="440700" y="322096"/>
            <a:ext cx="8941700" cy="716116"/>
          </a:xfrm>
          <a:prstGeom prst="rect">
            <a:avLst/>
          </a:prstGeom>
        </p:spPr>
        <p:txBody>
          <a:bodyPr>
            <a:noAutofit/>
          </a:bodyPr>
          <a:lstStyle>
            <a:lvl1pPr>
              <a:defRPr sz="4800"/>
            </a:lvl1pPr>
          </a:lstStyle>
          <a:p>
            <a:r>
              <a:rPr sz="3200" dirty="0" smtClean="0">
                <a:latin typeface="+mn-lt"/>
              </a:rPr>
              <a:t>C</a:t>
            </a:r>
            <a:r>
              <a:rPr lang="en-US" sz="3200" dirty="0" smtClean="0">
                <a:latin typeface="+mn-lt"/>
              </a:rPr>
              <a:t>osmic</a:t>
            </a:r>
            <a:r>
              <a:rPr sz="3200" dirty="0" smtClean="0">
                <a:latin typeface="+mn-lt"/>
              </a:rPr>
              <a:t> </a:t>
            </a:r>
            <a:r>
              <a:rPr sz="3200" dirty="0">
                <a:latin typeface="+mn-lt"/>
              </a:rPr>
              <a:t>dawn - early universe </a:t>
            </a:r>
          </a:p>
        </p:txBody>
      </p:sp>
      <p:sp>
        <p:nvSpPr>
          <p:cNvPr id="366" name="Shape 366"/>
          <p:cNvSpPr>
            <a:spLocks noGrp="1"/>
          </p:cNvSpPr>
          <p:nvPr>
            <p:ph type="body" sz="quarter" idx="4294967295"/>
          </p:nvPr>
        </p:nvSpPr>
        <p:spPr>
          <a:xfrm>
            <a:off x="440700" y="4176333"/>
            <a:ext cx="8394618" cy="2067224"/>
          </a:xfrm>
          <a:prstGeom prst="rect">
            <a:avLst/>
          </a:prstGeom>
        </p:spPr>
        <p:txBody>
          <a:bodyPr>
            <a:noAutofit/>
          </a:bodyPr>
          <a:lstStyle/>
          <a:p>
            <a:pPr marL="126497" indent="-126497" defTabSz="509738">
              <a:lnSpc>
                <a:spcPct val="81000"/>
              </a:lnSpc>
              <a:spcBef>
                <a:spcPts val="491"/>
              </a:spcBef>
              <a:defRPr sz="1968">
                <a:latin typeface="Gill Sans"/>
                <a:ea typeface="Gill Sans"/>
                <a:cs typeface="Gill Sans"/>
                <a:sym typeface="Gill Sans"/>
              </a:defRPr>
            </a:pPr>
            <a:r>
              <a:rPr sz="2800" dirty="0"/>
              <a:t>Collapse to form first stars and proto-galaxies</a:t>
            </a:r>
          </a:p>
          <a:p>
            <a:pPr marL="734389" lvl="3" indent="-196774" defTabSz="509738">
              <a:lnSpc>
                <a:spcPct val="81000"/>
              </a:lnSpc>
              <a:spcBef>
                <a:spcPts val="491"/>
              </a:spcBef>
              <a:defRPr sz="1968">
                <a:latin typeface="Gill Sans"/>
                <a:ea typeface="Gill Sans"/>
                <a:cs typeface="Gill Sans"/>
                <a:sym typeface="Gill Sans"/>
              </a:defRPr>
            </a:pPr>
            <a:r>
              <a:rPr sz="2800" dirty="0"/>
              <a:t>Primordial cooling via H</a:t>
            </a:r>
            <a:r>
              <a:rPr sz="2800" baseline="-25000" dirty="0"/>
              <a:t>2</a:t>
            </a:r>
            <a:r>
              <a:rPr sz="2800" dirty="0"/>
              <a:t> rotational lines</a:t>
            </a:r>
          </a:p>
          <a:p>
            <a:pPr marL="734389" lvl="3" indent="-196774" defTabSz="509738">
              <a:lnSpc>
                <a:spcPct val="81000"/>
              </a:lnSpc>
              <a:spcBef>
                <a:spcPts val="491"/>
              </a:spcBef>
              <a:defRPr sz="1968">
                <a:latin typeface="Gill Sans"/>
                <a:ea typeface="Gill Sans"/>
                <a:cs typeface="Gill Sans"/>
                <a:sym typeface="Gill Sans"/>
              </a:defRPr>
            </a:pPr>
            <a:r>
              <a:rPr sz="2800" dirty="0"/>
              <a:t>seeds of super massive black holes </a:t>
            </a:r>
          </a:p>
        </p:txBody>
      </p:sp>
      <p:pic>
        <p:nvPicPr>
          <p:cNvPr id="367" name="image18.png"/>
          <p:cNvPicPr>
            <a:picLocks noChangeAspect="1"/>
          </p:cNvPicPr>
          <p:nvPr/>
        </p:nvPicPr>
        <p:blipFill>
          <a:blip r:embed="rId3">
            <a:extLst/>
          </a:blip>
          <a:stretch>
            <a:fillRect/>
          </a:stretch>
        </p:blipFill>
        <p:spPr>
          <a:xfrm>
            <a:off x="802180" y="1320467"/>
            <a:ext cx="7875068" cy="2645838"/>
          </a:xfrm>
          <a:prstGeom prst="rect">
            <a:avLst/>
          </a:prstGeom>
          <a:ln w="12700">
            <a:miter lim="400000"/>
          </a:ln>
        </p:spPr>
      </p:pic>
      <p:sp>
        <p:nvSpPr>
          <p:cNvPr id="2" name="TextBox 1"/>
          <p:cNvSpPr txBox="1"/>
          <p:nvPr/>
        </p:nvSpPr>
        <p:spPr>
          <a:xfrm>
            <a:off x="8168079" y="6511912"/>
            <a:ext cx="667239"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Vieira</a:t>
            </a:r>
          </a:p>
        </p:txBody>
      </p:sp>
    </p:spTree>
    <p:extLst>
      <p:ext uri="{BB962C8B-B14F-4D97-AF65-F5344CB8AC3E}">
        <p14:creationId xmlns:p14="http://schemas.microsoft.com/office/powerpoint/2010/main" val="5549164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 name="image4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393973">
            <a:off x="3440087" y="3131087"/>
            <a:ext cx="1022029" cy="776504"/>
          </a:xfrm>
          <a:prstGeom prst="rect">
            <a:avLst/>
          </a:prstGeom>
          <a:ln w="25400">
            <a:solidFill>
              <a:srgbClr val="53585F"/>
            </a:solidFill>
            <a:miter lim="400000"/>
          </a:ln>
        </p:spPr>
      </p:pic>
      <p:sp>
        <p:nvSpPr>
          <p:cNvPr id="538" name="Shape 538"/>
          <p:cNvSpPr/>
          <p:nvPr/>
        </p:nvSpPr>
        <p:spPr>
          <a:xfrm>
            <a:off x="408248" y="4359055"/>
            <a:ext cx="2740312" cy="1531415"/>
          </a:xfrm>
          <a:prstGeom prst="rect">
            <a:avLst/>
          </a:prstGeom>
          <a:ln w="3175">
            <a:miter lim="400000"/>
          </a:ln>
          <a:extLst>
            <a:ext uri="{C572A759-6A51-4108-AA02-DFA0A04FC94B}">
              <ma14:wrappingTextBoxFlag xmlns:ma14="http://schemas.microsoft.com/office/mac/drawingml/2011/main" val="1"/>
            </a:ext>
          </a:extLst>
        </p:spPr>
        <p:txBody>
          <a:bodyPr wrap="square" lIns="26782" tIns="26782" rIns="26782" bIns="26782" anchor="ctr">
            <a:spAutoFit/>
          </a:bodyPr>
          <a:lstStyle/>
          <a:p>
            <a:pPr>
              <a:defRPr>
                <a:latin typeface="Gill Sans Light"/>
                <a:ea typeface="Gill Sans Light"/>
                <a:cs typeface="Gill Sans Light"/>
                <a:sym typeface="Gill Sans Light"/>
              </a:defRPr>
            </a:pPr>
            <a:r>
              <a:rPr lang="en-US" sz="1600" dirty="0" smtClean="0">
                <a:latin typeface="Gill Sans"/>
                <a:cs typeface="Gill Sans"/>
              </a:rPr>
              <a:t>Origins Space </a:t>
            </a:r>
            <a:r>
              <a:rPr lang="en-US" sz="1600" dirty="0" smtClean="0">
                <a:latin typeface="Gill Sans"/>
                <a:cs typeface="Gill Sans"/>
              </a:rPr>
              <a:t>Telescope</a:t>
            </a:r>
          </a:p>
          <a:p>
            <a:pPr>
              <a:defRPr>
                <a:latin typeface="Gill Sans Light"/>
                <a:ea typeface="Gill Sans Light"/>
                <a:cs typeface="Gill Sans Light"/>
                <a:sym typeface="Gill Sans Light"/>
              </a:defRPr>
            </a:pPr>
            <a:r>
              <a:rPr lang="en-US" sz="1600" dirty="0">
                <a:latin typeface="Gill Sans"/>
                <a:cs typeface="Gill Sans"/>
              </a:rPr>
              <a:t>	</a:t>
            </a:r>
            <a:r>
              <a:rPr lang="en-US" sz="1600" dirty="0" smtClean="0">
                <a:latin typeface="Gill Sans"/>
                <a:cs typeface="Gill Sans"/>
              </a:rPr>
              <a:t>2030?</a:t>
            </a:r>
            <a:endParaRPr sz="1600" dirty="0">
              <a:latin typeface="Gill Sans"/>
              <a:cs typeface="Gill Sans"/>
            </a:endParaRPr>
          </a:p>
          <a:p>
            <a:pPr lvl="1">
              <a:defRPr sz="2800">
                <a:latin typeface="Gill Sans Light"/>
                <a:ea typeface="Gill Sans Light"/>
                <a:cs typeface="Gill Sans Light"/>
                <a:sym typeface="Gill Sans Light"/>
              </a:defRPr>
            </a:pPr>
            <a:r>
              <a:rPr sz="1600" dirty="0">
                <a:latin typeface="Gill Sans"/>
                <a:cs typeface="Gill Sans"/>
              </a:rPr>
              <a:t>2020 </a:t>
            </a:r>
            <a:r>
              <a:rPr sz="1600" dirty="0" smtClean="0">
                <a:latin typeface="Gill Sans"/>
                <a:cs typeface="Gill Sans"/>
              </a:rPr>
              <a:t>Decadal</a:t>
            </a:r>
            <a:r>
              <a:rPr lang="en-US" sz="1600" dirty="0" smtClean="0">
                <a:latin typeface="Gill Sans"/>
                <a:cs typeface="Gill Sans"/>
              </a:rPr>
              <a:t> study</a:t>
            </a:r>
            <a:endParaRPr sz="1600" dirty="0">
              <a:latin typeface="Gill Sans"/>
              <a:cs typeface="Gill Sans"/>
            </a:endParaRPr>
          </a:p>
          <a:p>
            <a:pPr lvl="1">
              <a:defRPr sz="2800">
                <a:latin typeface="Gill Sans Light"/>
                <a:ea typeface="Gill Sans Light"/>
                <a:cs typeface="Gill Sans Light"/>
                <a:sym typeface="Gill Sans Light"/>
              </a:defRPr>
            </a:pPr>
            <a:r>
              <a:rPr lang="en-US" sz="1600" dirty="0" smtClean="0">
                <a:latin typeface="Gill Sans"/>
                <a:cs typeface="Gill Sans"/>
              </a:rPr>
              <a:t>9.1</a:t>
            </a:r>
            <a:r>
              <a:rPr lang="en-US" sz="1600" dirty="0" smtClean="0">
                <a:latin typeface="Gill Sans"/>
                <a:cs typeface="Gill Sans"/>
              </a:rPr>
              <a:t> </a:t>
            </a:r>
            <a:r>
              <a:rPr sz="1600" dirty="0" smtClean="0">
                <a:latin typeface="Gill Sans"/>
                <a:cs typeface="Gill Sans"/>
              </a:rPr>
              <a:t>m </a:t>
            </a:r>
            <a:r>
              <a:rPr sz="1600" dirty="0">
                <a:latin typeface="Gill Sans"/>
                <a:cs typeface="Gill Sans"/>
              </a:rPr>
              <a:t>single aperture</a:t>
            </a:r>
          </a:p>
          <a:p>
            <a:pPr lvl="1">
              <a:defRPr sz="2800">
                <a:latin typeface="Gill Sans Light"/>
                <a:ea typeface="Gill Sans Light"/>
                <a:cs typeface="Gill Sans Light"/>
                <a:sym typeface="Gill Sans Light"/>
              </a:defRPr>
            </a:pPr>
            <a:r>
              <a:rPr lang="en-US" sz="1600" dirty="0" smtClean="0">
                <a:latin typeface="Gill Sans"/>
                <a:cs typeface="Gill Sans"/>
              </a:rPr>
              <a:t>5</a:t>
            </a:r>
            <a:r>
              <a:rPr sz="1600" dirty="0" smtClean="0">
                <a:latin typeface="Gill Sans"/>
                <a:cs typeface="Gill Sans"/>
              </a:rPr>
              <a:t>—</a:t>
            </a:r>
            <a:r>
              <a:rPr lang="en-US" sz="1600" dirty="0" smtClean="0">
                <a:latin typeface="Gill Sans"/>
                <a:cs typeface="Gill Sans"/>
              </a:rPr>
              <a:t>660</a:t>
            </a:r>
            <a:r>
              <a:rPr sz="1600" dirty="0" smtClean="0">
                <a:latin typeface="Gill Sans"/>
                <a:cs typeface="Gill Sans"/>
              </a:rPr>
              <a:t> </a:t>
            </a:r>
            <a:r>
              <a:rPr sz="1600" dirty="0" err="1" smtClean="0">
                <a:latin typeface="Gill Sans"/>
                <a:cs typeface="Gill Sans"/>
              </a:rPr>
              <a:t>μm</a:t>
            </a:r>
            <a:endParaRPr sz="1600" dirty="0">
              <a:latin typeface="Gill Sans"/>
              <a:cs typeface="Gill Sans"/>
            </a:endParaRPr>
          </a:p>
          <a:p>
            <a:pPr lvl="1">
              <a:defRPr sz="2800">
                <a:latin typeface="Gill Sans Light"/>
                <a:ea typeface="Gill Sans Light"/>
                <a:cs typeface="Gill Sans Light"/>
                <a:sym typeface="Gill Sans Light"/>
              </a:defRPr>
            </a:pPr>
            <a:r>
              <a:rPr lang="en-US" sz="1600" dirty="0" smtClean="0">
                <a:latin typeface="Gill Sans"/>
                <a:cs typeface="Gill Sans"/>
              </a:rPr>
              <a:t>~</a:t>
            </a:r>
            <a:r>
              <a:rPr sz="1600" dirty="0" smtClean="0">
                <a:latin typeface="Gill Sans"/>
                <a:cs typeface="Gill Sans"/>
              </a:rPr>
              <a:t>4</a:t>
            </a:r>
            <a:r>
              <a:rPr lang="en-US" sz="1600" dirty="0" smtClean="0">
                <a:latin typeface="Gill Sans"/>
                <a:cs typeface="Gill Sans"/>
              </a:rPr>
              <a:t>.0</a:t>
            </a:r>
            <a:r>
              <a:rPr sz="1600" dirty="0" smtClean="0">
                <a:latin typeface="Gill Sans"/>
                <a:cs typeface="Gill Sans"/>
              </a:rPr>
              <a:t> </a:t>
            </a:r>
            <a:r>
              <a:rPr sz="1600" dirty="0">
                <a:latin typeface="Gill Sans"/>
                <a:cs typeface="Gill Sans"/>
              </a:rPr>
              <a:t>K</a:t>
            </a:r>
          </a:p>
        </p:txBody>
      </p:sp>
      <p:pic>
        <p:nvPicPr>
          <p:cNvPr id="539" name="image45.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810528" flipH="1">
            <a:off x="3483756" y="1517291"/>
            <a:ext cx="1128506" cy="1148658"/>
          </a:xfrm>
          <a:prstGeom prst="rect">
            <a:avLst/>
          </a:prstGeom>
          <a:ln w="25400">
            <a:solidFill>
              <a:srgbClr val="53585F"/>
            </a:solidFill>
            <a:miter lim="400000"/>
          </a:ln>
        </p:spPr>
      </p:pic>
      <p:sp>
        <p:nvSpPr>
          <p:cNvPr id="540" name="Shape 540"/>
          <p:cNvSpPr/>
          <p:nvPr/>
        </p:nvSpPr>
        <p:spPr>
          <a:xfrm>
            <a:off x="408248" y="1287167"/>
            <a:ext cx="2048373" cy="1285193"/>
          </a:xfrm>
          <a:prstGeom prst="rect">
            <a:avLst/>
          </a:prstGeom>
          <a:ln w="3175">
            <a:miter lim="400000"/>
          </a:ln>
          <a:extLst>
            <a:ext uri="{C572A759-6A51-4108-AA02-DFA0A04FC94B}">
              <ma14:wrappingTextBoxFlag xmlns:ma14="http://schemas.microsoft.com/office/mac/drawingml/2011/main" val="1"/>
            </a:ext>
          </a:extLst>
        </p:spPr>
        <p:txBody>
          <a:bodyPr wrap="square" lIns="26782" tIns="26782" rIns="26782" bIns="26782" anchor="ctr">
            <a:spAutoFit/>
          </a:bodyPr>
          <a:lstStyle/>
          <a:p>
            <a:pPr>
              <a:defRPr sz="2800">
                <a:latin typeface="Gill Sans Light"/>
                <a:ea typeface="Gill Sans Light"/>
                <a:cs typeface="Gill Sans Light"/>
                <a:sym typeface="Gill Sans Light"/>
              </a:defRPr>
            </a:pPr>
            <a:r>
              <a:rPr sz="1600" dirty="0">
                <a:latin typeface="Gill Sans Light"/>
                <a:cs typeface="Gill Sans Light"/>
              </a:rPr>
              <a:t>Hubble Space Telescope</a:t>
            </a:r>
          </a:p>
          <a:p>
            <a:pPr lvl="1">
              <a:defRPr sz="2800">
                <a:latin typeface="Gill Sans Light"/>
                <a:ea typeface="Gill Sans Light"/>
                <a:cs typeface="Gill Sans Light"/>
                <a:sym typeface="Gill Sans Light"/>
              </a:defRPr>
            </a:pPr>
            <a:r>
              <a:rPr sz="1600" dirty="0">
                <a:latin typeface="Gill Sans Light"/>
                <a:cs typeface="Gill Sans Light"/>
              </a:rPr>
              <a:t>1990—2025+</a:t>
            </a:r>
          </a:p>
          <a:p>
            <a:pPr lvl="1">
              <a:defRPr sz="2800">
                <a:latin typeface="Gill Sans Light"/>
                <a:ea typeface="Gill Sans Light"/>
                <a:cs typeface="Gill Sans Light"/>
                <a:sym typeface="Gill Sans Light"/>
              </a:defRPr>
            </a:pPr>
            <a:r>
              <a:rPr sz="1600" dirty="0">
                <a:latin typeface="Gill Sans Light"/>
                <a:cs typeface="Gill Sans Light"/>
              </a:rPr>
              <a:t>2.4 meter</a:t>
            </a:r>
          </a:p>
          <a:p>
            <a:pPr lvl="1">
              <a:defRPr sz="2800">
                <a:latin typeface="Gill Sans Light"/>
                <a:ea typeface="Gill Sans Light"/>
                <a:cs typeface="Gill Sans Light"/>
                <a:sym typeface="Gill Sans Light"/>
              </a:defRPr>
            </a:pPr>
            <a:r>
              <a:rPr sz="1600" dirty="0">
                <a:latin typeface="Gill Sans Light"/>
                <a:cs typeface="Gill Sans Light"/>
              </a:rPr>
              <a:t>0.1—2.4 μm</a:t>
            </a:r>
          </a:p>
          <a:p>
            <a:pPr lvl="1">
              <a:defRPr sz="2800">
                <a:latin typeface="Gill Sans Light"/>
                <a:ea typeface="Gill Sans Light"/>
                <a:cs typeface="Gill Sans Light"/>
                <a:sym typeface="Gill Sans Light"/>
              </a:defRPr>
            </a:pPr>
            <a:r>
              <a:rPr sz="1600" dirty="0">
                <a:latin typeface="Gill Sans Light"/>
                <a:cs typeface="Gill Sans Light"/>
              </a:rPr>
              <a:t>260 K</a:t>
            </a:r>
          </a:p>
        </p:txBody>
      </p:sp>
      <p:sp>
        <p:nvSpPr>
          <p:cNvPr id="541" name="Shape 541"/>
          <p:cNvSpPr/>
          <p:nvPr/>
        </p:nvSpPr>
        <p:spPr>
          <a:xfrm>
            <a:off x="210686" y="2652307"/>
            <a:ext cx="2420220" cy="1285193"/>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p>
            <a:pPr>
              <a:defRPr sz="2800">
                <a:latin typeface="Gill Sans Light"/>
                <a:ea typeface="Gill Sans Light"/>
                <a:cs typeface="Gill Sans Light"/>
                <a:sym typeface="Gill Sans Light"/>
              </a:defRPr>
            </a:pPr>
            <a:r>
              <a:rPr sz="1600" dirty="0"/>
              <a:t>James Webb Space Telescope</a:t>
            </a:r>
          </a:p>
          <a:p>
            <a:pPr lvl="1">
              <a:defRPr sz="2800">
                <a:latin typeface="Gill Sans Light"/>
                <a:ea typeface="Gill Sans Light"/>
                <a:cs typeface="Gill Sans Light"/>
                <a:sym typeface="Gill Sans Light"/>
              </a:defRPr>
            </a:pPr>
            <a:r>
              <a:rPr sz="1600" dirty="0"/>
              <a:t>2018—2028</a:t>
            </a:r>
          </a:p>
          <a:p>
            <a:pPr lvl="1">
              <a:defRPr sz="2800">
                <a:latin typeface="Gill Sans Light"/>
                <a:ea typeface="Gill Sans Light"/>
                <a:cs typeface="Gill Sans Light"/>
                <a:sym typeface="Gill Sans Light"/>
              </a:defRPr>
            </a:pPr>
            <a:r>
              <a:rPr sz="1600" dirty="0"/>
              <a:t>6.5 meter</a:t>
            </a:r>
          </a:p>
          <a:p>
            <a:pPr lvl="1">
              <a:defRPr sz="2800">
                <a:latin typeface="Gill Sans Light"/>
                <a:ea typeface="Gill Sans Light"/>
                <a:cs typeface="Gill Sans Light"/>
                <a:sym typeface="Gill Sans Light"/>
              </a:defRPr>
            </a:pPr>
            <a:r>
              <a:rPr sz="1600" dirty="0"/>
              <a:t>0.7—28.3 μm</a:t>
            </a:r>
          </a:p>
          <a:p>
            <a:pPr lvl="1">
              <a:defRPr sz="2800">
                <a:latin typeface="Gill Sans Light"/>
                <a:ea typeface="Gill Sans Light"/>
                <a:cs typeface="Gill Sans Light"/>
                <a:sym typeface="Gill Sans Light"/>
              </a:defRPr>
            </a:pPr>
            <a:r>
              <a:rPr sz="1600" dirty="0"/>
              <a:t>50 K</a:t>
            </a:r>
          </a:p>
        </p:txBody>
      </p:sp>
      <p:pic>
        <p:nvPicPr>
          <p:cNvPr id="542" name="image18.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4355850" y="2972677"/>
            <a:ext cx="5076662" cy="1705639"/>
          </a:xfrm>
          <a:prstGeom prst="rect">
            <a:avLst/>
          </a:prstGeom>
          <a:ln w="12700">
            <a:miter lim="400000"/>
          </a:ln>
        </p:spPr>
      </p:pic>
      <p:sp>
        <p:nvSpPr>
          <p:cNvPr id="10" name="TextBox 9"/>
          <p:cNvSpPr txBox="1"/>
          <p:nvPr/>
        </p:nvSpPr>
        <p:spPr>
          <a:xfrm>
            <a:off x="8168079" y="6511912"/>
            <a:ext cx="667239"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Vieira</a:t>
            </a:r>
          </a:p>
        </p:txBody>
      </p:sp>
      <p:sp>
        <p:nvSpPr>
          <p:cNvPr id="2" name="Title 1"/>
          <p:cNvSpPr>
            <a:spLocks noGrp="1"/>
          </p:cNvSpPr>
          <p:nvPr>
            <p:ph type="title"/>
          </p:nvPr>
        </p:nvSpPr>
        <p:spPr/>
        <p:txBody>
          <a:bodyPr/>
          <a:lstStyle/>
          <a:p>
            <a:r>
              <a:rPr lang="en-US" dirty="0" smtClean="0"/>
              <a:t>Galaxy Evolution</a:t>
            </a:r>
            <a:endParaRPr lang="en-US" dirty="0"/>
          </a:p>
        </p:txBody>
      </p:sp>
      <p:sp>
        <p:nvSpPr>
          <p:cNvPr id="3" name="Date Placeholder 2"/>
          <p:cNvSpPr>
            <a:spLocks noGrp="1"/>
          </p:cNvSpPr>
          <p:nvPr>
            <p:ph type="dt" sz="half" idx="10"/>
          </p:nvPr>
        </p:nvSpPr>
        <p:spPr/>
        <p:txBody>
          <a:bodyPr/>
          <a:lstStyle/>
          <a:p>
            <a:r>
              <a:rPr lang="en-US" smtClean="0"/>
              <a:t>6/27/17</a:t>
            </a:r>
            <a:endParaRPr lang="en-US"/>
          </a:p>
        </p:txBody>
      </p:sp>
      <p:sp>
        <p:nvSpPr>
          <p:cNvPr id="4" name="Footer Placeholder 3"/>
          <p:cNvSpPr>
            <a:spLocks noGrp="1"/>
          </p:cNvSpPr>
          <p:nvPr>
            <p:ph type="ftr" sz="quarter" idx="11"/>
          </p:nvPr>
        </p:nvSpPr>
        <p:spPr/>
        <p:txBody>
          <a:bodyPr/>
          <a:lstStyle/>
          <a:p>
            <a:r>
              <a:rPr lang="en-US" smtClean="0"/>
              <a:t>Meixner - Houck Conference</a:t>
            </a:r>
            <a:endParaRPr lang="en-US"/>
          </a:p>
        </p:txBody>
      </p:sp>
      <p:pic>
        <p:nvPicPr>
          <p:cNvPr id="18" name="Picture 17"/>
          <p:cNvPicPr>
            <a:picLocks noChangeAspect="1"/>
          </p:cNvPicPr>
          <p:nvPr/>
        </p:nvPicPr>
        <p:blipFill>
          <a:blip r:embed="rId6"/>
          <a:stretch>
            <a:fillRect/>
          </a:stretch>
        </p:blipFill>
        <p:spPr>
          <a:xfrm>
            <a:off x="3417750" y="4387024"/>
            <a:ext cx="1295680" cy="1651478"/>
          </a:xfrm>
          <a:prstGeom prst="rect">
            <a:avLst/>
          </a:prstGeom>
        </p:spPr>
      </p:pic>
    </p:spTree>
    <p:extLst>
      <p:ext uri="{BB962C8B-B14F-4D97-AF65-F5344CB8AC3E}">
        <p14:creationId xmlns:p14="http://schemas.microsoft.com/office/powerpoint/2010/main" val="36865788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image21.png" descr="lines_vs_z_3.eps"/>
          <p:cNvPicPr>
            <a:picLocks noChangeAspect="1"/>
          </p:cNvPicPr>
          <p:nvPr/>
        </p:nvPicPr>
        <p:blipFill>
          <a:blip r:embed="rId3">
            <a:extLst/>
          </a:blip>
          <a:stretch>
            <a:fillRect/>
          </a:stretch>
        </p:blipFill>
        <p:spPr>
          <a:xfrm>
            <a:off x="128172" y="2452732"/>
            <a:ext cx="7638655" cy="4087742"/>
          </a:xfrm>
          <a:prstGeom prst="rect">
            <a:avLst/>
          </a:prstGeom>
          <a:ln w="12700">
            <a:miter lim="400000"/>
          </a:ln>
        </p:spPr>
      </p:pic>
      <p:pic>
        <p:nvPicPr>
          <p:cNvPr id="377" name="image2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3538" y="2689717"/>
            <a:ext cx="1432683" cy="953466"/>
          </a:xfrm>
          <a:prstGeom prst="rect">
            <a:avLst/>
          </a:prstGeom>
          <a:ln w="12700">
            <a:miter lim="400000"/>
          </a:ln>
        </p:spPr>
      </p:pic>
      <p:sp>
        <p:nvSpPr>
          <p:cNvPr id="378" name="Shape 378"/>
          <p:cNvSpPr/>
          <p:nvPr/>
        </p:nvSpPr>
        <p:spPr>
          <a:xfrm>
            <a:off x="8151921" y="2297076"/>
            <a:ext cx="823528" cy="392641"/>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lvl1pPr defTabSz="584199">
              <a:defRPr sz="2200">
                <a:solidFill>
                  <a:srgbClr val="FFFFFF"/>
                </a:solidFill>
                <a:latin typeface="Helvetica Light"/>
                <a:ea typeface="Helvetica Light"/>
                <a:cs typeface="Helvetica Light"/>
                <a:sym typeface="Helvetica Light"/>
              </a:defRPr>
            </a:lvl1pPr>
          </a:lstStyle>
          <a:p>
            <a:r>
              <a:rPr dirty="0">
                <a:solidFill>
                  <a:srgbClr val="000000"/>
                </a:solidFill>
              </a:rPr>
              <a:t>ALMA</a:t>
            </a:r>
          </a:p>
        </p:txBody>
      </p:sp>
      <p:pic>
        <p:nvPicPr>
          <p:cNvPr id="379" name="image2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95050" y="4969144"/>
            <a:ext cx="1453136" cy="1104044"/>
          </a:xfrm>
          <a:prstGeom prst="rect">
            <a:avLst/>
          </a:prstGeom>
          <a:ln w="12700">
            <a:miter lim="400000"/>
          </a:ln>
        </p:spPr>
      </p:pic>
      <p:sp>
        <p:nvSpPr>
          <p:cNvPr id="380" name="Shape 380"/>
          <p:cNvSpPr/>
          <p:nvPr/>
        </p:nvSpPr>
        <p:spPr>
          <a:xfrm>
            <a:off x="8200246" y="4576503"/>
            <a:ext cx="775203" cy="392641"/>
          </a:xfrm>
          <a:prstGeom prst="rect">
            <a:avLst/>
          </a:prstGeom>
          <a:ln w="3175">
            <a:miter lim="400000"/>
          </a:ln>
          <a:extLst>
            <a:ext uri="{C572A759-6A51-4108-AA02-DFA0A04FC94B}">
              <ma14:wrappingTextBoxFlag xmlns:ma14="http://schemas.microsoft.com/office/mac/drawingml/2011/main" val="1"/>
            </a:ext>
          </a:extLst>
        </p:spPr>
        <p:txBody>
          <a:bodyPr wrap="none" lIns="26782" tIns="26782" rIns="26782" bIns="26782" anchor="ctr">
            <a:spAutoFit/>
          </a:bodyPr>
          <a:lstStyle>
            <a:lvl1pPr defTabSz="584199">
              <a:defRPr sz="2200">
                <a:solidFill>
                  <a:srgbClr val="FFFFFF"/>
                </a:solidFill>
                <a:latin typeface="Helvetica Light"/>
                <a:ea typeface="Helvetica Light"/>
                <a:cs typeface="Helvetica Light"/>
                <a:sym typeface="Helvetica Light"/>
              </a:defRPr>
            </a:lvl1pPr>
          </a:lstStyle>
          <a:p>
            <a:r>
              <a:rPr dirty="0">
                <a:solidFill>
                  <a:srgbClr val="000000"/>
                </a:solidFill>
              </a:rPr>
              <a:t>JWST</a:t>
            </a:r>
          </a:p>
        </p:txBody>
      </p:sp>
      <p:sp>
        <p:nvSpPr>
          <p:cNvPr id="381" name="Shape 381"/>
          <p:cNvSpPr/>
          <p:nvPr/>
        </p:nvSpPr>
        <p:spPr>
          <a:xfrm>
            <a:off x="472769" y="1116831"/>
            <a:ext cx="8454355" cy="1352522"/>
          </a:xfrm>
          <a:prstGeom prst="rect">
            <a:avLst/>
          </a:prstGeom>
          <a:ln w="3175">
            <a:miter lim="400000"/>
          </a:ln>
          <a:extLst>
            <a:ext uri="{C572A759-6A51-4108-AA02-DFA0A04FC94B}">
              <ma14:wrappingTextBoxFlag xmlns:ma14="http://schemas.microsoft.com/office/mac/drawingml/2011/main" val="1"/>
            </a:ext>
          </a:extLst>
        </p:spPr>
        <p:txBody>
          <a:bodyPr wrap="square" lIns="26782" tIns="26782" rIns="26782" bIns="26782" anchor="ctr">
            <a:spAutoFit/>
          </a:bodyPr>
          <a:lstStyle>
            <a:lvl1pPr defTabSz="584199">
              <a:defRPr>
                <a:solidFill>
                  <a:srgbClr val="000000"/>
                </a:solidFill>
                <a:latin typeface="Helvetica Light"/>
                <a:ea typeface="Helvetica Light"/>
                <a:cs typeface="Helvetica Light"/>
                <a:sym typeface="Helvetica Light"/>
              </a:defRPr>
            </a:lvl1pPr>
          </a:lstStyle>
          <a:p>
            <a:r>
              <a:rPr lang="en-US" sz="2800" dirty="0" smtClean="0">
                <a:latin typeface="Gill Sans Light"/>
                <a:cs typeface="Gill Sans Light"/>
              </a:rPr>
              <a:t>OST</a:t>
            </a:r>
            <a:r>
              <a:rPr sz="2800" dirty="0" smtClean="0">
                <a:latin typeface="Gill Sans Light"/>
                <a:cs typeface="Gill Sans Light"/>
              </a:rPr>
              <a:t> </a:t>
            </a:r>
            <a:r>
              <a:rPr sz="2800" dirty="0">
                <a:latin typeface="Gill Sans Light"/>
                <a:cs typeface="Gill Sans Light"/>
              </a:rPr>
              <a:t>provides the crucial link in wavelength coverage between JWST and ALMA to complete our view of the evolution of the universe.</a:t>
            </a:r>
          </a:p>
        </p:txBody>
      </p:sp>
      <p:sp>
        <p:nvSpPr>
          <p:cNvPr id="2" name="TextBox 1"/>
          <p:cNvSpPr txBox="1"/>
          <p:nvPr/>
        </p:nvSpPr>
        <p:spPr>
          <a:xfrm>
            <a:off x="8460519" y="6462944"/>
            <a:ext cx="587667" cy="36787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6782" tIns="26782" rIns="26782" bIns="26782" numCol="1" spcCol="26782" rtlCol="0" anchor="ctr">
            <a:spAutoFit/>
          </a:bodyPr>
          <a:lstStyle/>
          <a:p>
            <a:r>
              <a:rPr lang="en-US" sz="2000" dirty="0">
                <a:latin typeface="Gill Sans"/>
                <a:cs typeface="Gill Sans"/>
              </a:rPr>
              <a:t>Pope</a:t>
            </a:r>
          </a:p>
        </p:txBody>
      </p:sp>
      <p:sp>
        <p:nvSpPr>
          <p:cNvPr id="3" name="Title 2"/>
          <p:cNvSpPr>
            <a:spLocks noGrp="1"/>
          </p:cNvSpPr>
          <p:nvPr>
            <p:ph type="title"/>
          </p:nvPr>
        </p:nvSpPr>
        <p:spPr/>
        <p:txBody>
          <a:bodyPr>
            <a:normAutofit/>
          </a:bodyPr>
          <a:lstStyle/>
          <a:p>
            <a:r>
              <a:rPr lang="en-US" sz="3600" dirty="0" smtClean="0"/>
              <a:t>The Rise of Metals &amp; Dust</a:t>
            </a:r>
            <a:endParaRPr lang="en-US" sz="3600" dirty="0"/>
          </a:p>
        </p:txBody>
      </p:sp>
      <p:sp>
        <p:nvSpPr>
          <p:cNvPr id="4" name="Date Placeholder 3"/>
          <p:cNvSpPr>
            <a:spLocks noGrp="1"/>
          </p:cNvSpPr>
          <p:nvPr>
            <p:ph type="dt" sz="half" idx="10"/>
          </p:nvPr>
        </p:nvSpPr>
        <p:spPr/>
        <p:txBody>
          <a:bodyPr/>
          <a:lstStyle/>
          <a:p>
            <a:r>
              <a:rPr lang="en-US" smtClean="0"/>
              <a:t>6/27/17</a:t>
            </a:r>
            <a:endParaRPr lang="en-US"/>
          </a:p>
        </p:txBody>
      </p:sp>
      <p:sp>
        <p:nvSpPr>
          <p:cNvPr id="5" name="Footer Placeholder 4"/>
          <p:cNvSpPr>
            <a:spLocks noGrp="1"/>
          </p:cNvSpPr>
          <p:nvPr>
            <p:ph type="ftr" sz="quarter" idx="11"/>
          </p:nvPr>
        </p:nvSpPr>
        <p:spPr/>
        <p:txBody>
          <a:bodyPr/>
          <a:lstStyle/>
          <a:p>
            <a:r>
              <a:rPr lang="en-US" smtClean="0"/>
              <a:t>Meixner - Houck Conference</a:t>
            </a:r>
            <a:endParaRPr lang="en-US"/>
          </a:p>
        </p:txBody>
      </p:sp>
    </p:spTree>
    <p:extLst>
      <p:ext uri="{BB962C8B-B14F-4D97-AF65-F5344CB8AC3E}">
        <p14:creationId xmlns:p14="http://schemas.microsoft.com/office/powerpoint/2010/main" val="15087339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4302</TotalTime>
  <Words>2794</Words>
  <Application>Microsoft Macintosh PowerPoint</Application>
  <PresentationFormat>On-screen Show (4:3)</PresentationFormat>
  <Paragraphs>380</Paragraphs>
  <Slides>35</Slides>
  <Notes>11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The Origins Space Telescope (OST)</vt:lpstr>
      <vt:lpstr>     OST – NASA Decadal Study</vt:lpstr>
      <vt:lpstr>    OST – NASA Decadal Study</vt:lpstr>
      <vt:lpstr>    OST – NASA Decadal Study</vt:lpstr>
      <vt:lpstr>Science Themes for OST</vt:lpstr>
      <vt:lpstr>PowerPoint Presentation</vt:lpstr>
      <vt:lpstr>Cosmic dawn - early universe </vt:lpstr>
      <vt:lpstr>Galaxy Evolution</vt:lpstr>
      <vt:lpstr>The Rise of Metals &amp; Dust</vt:lpstr>
      <vt:lpstr>Magnetic fields and turbulence </vt:lpstr>
      <vt:lpstr>Water Transport to  Terrestrial Planetary Zone </vt:lpstr>
      <vt:lpstr>Debris Disks and Giant Planets  </vt:lpstr>
      <vt:lpstr>What are ProtoPlanetary disk gas masses?</vt:lpstr>
      <vt:lpstr>Exoplanets  - Transits</vt:lpstr>
      <vt:lpstr>Exoplanets - Coronagraph</vt:lpstr>
      <vt:lpstr>Revealing the Solar system in the far-IR</vt:lpstr>
      <vt:lpstr>Notional Unobstructed, Off-Axis Field, Observatory</vt:lpstr>
      <vt:lpstr>Unobstructed Observatory Top-View</vt:lpstr>
      <vt:lpstr>OST Instrument Optical Inputs Summary</vt:lpstr>
      <vt:lpstr>PowerPoint Presentation</vt:lpstr>
      <vt:lpstr>PowerPoint Presentation</vt:lpstr>
      <vt:lpstr>PowerPoint Presentation</vt:lpstr>
      <vt:lpstr>PowerPoint Presentation</vt:lpstr>
      <vt:lpstr>PowerPoint Presentation</vt:lpstr>
      <vt:lpstr>Far-infrared Imager Polarimeter (FIP) Staghun (GSFC/JHU), Viera (UIUC)</vt:lpstr>
      <vt:lpstr>FIP Instrument Layout Staghun (GSFC/JHU), Viera (UIUC)</vt:lpstr>
      <vt:lpstr>FIP System Block Diagram Staguhn, Viera</vt:lpstr>
      <vt:lpstr>Heterodyne Receiver for OST  (HERO), Wiedner &amp; Gerin</vt:lpstr>
      <vt:lpstr>High Resolution Spectrometer (HRS) Moseley, Staguhn, Bergin, Melnick</vt:lpstr>
      <vt:lpstr>PowerPoint Presentation</vt:lpstr>
      <vt:lpstr>Medium Resolution Survey Spectrometer (MRSS), Bradford (JPL/Caltech), Armus (IPAC/Caltech)</vt:lpstr>
      <vt:lpstr>MRSS Functional Block Diagram Bradford (JPL/Caltech), Armus (IPAC/Caltech)</vt:lpstr>
      <vt:lpstr>New Science Requires  New Technologies </vt:lpstr>
      <vt:lpstr>Schedule</vt:lpstr>
      <vt:lpstr>How do I get involved? </vt:lpstr>
    </vt:vector>
  </TitlesOfParts>
  <Company>hst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Carter</dc:creator>
  <cp:lastModifiedBy>Margaret Meixner</cp:lastModifiedBy>
  <cp:revision>123</cp:revision>
  <dcterms:created xsi:type="dcterms:W3CDTF">2016-02-10T21:06:45Z</dcterms:created>
  <dcterms:modified xsi:type="dcterms:W3CDTF">2017-06-27T18:09:35Z</dcterms:modified>
</cp:coreProperties>
</file>