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9" r:id="rId3"/>
    <p:sldId id="283" r:id="rId4"/>
    <p:sldId id="284" r:id="rId5"/>
    <p:sldId id="282" r:id="rId6"/>
    <p:sldId id="258" r:id="rId7"/>
    <p:sldId id="257" r:id="rId8"/>
    <p:sldId id="265" r:id="rId9"/>
    <p:sldId id="286" r:id="rId10"/>
    <p:sldId id="270" r:id="rId11"/>
    <p:sldId id="261" r:id="rId12"/>
    <p:sldId id="262" r:id="rId13"/>
    <p:sldId id="295" r:id="rId14"/>
    <p:sldId id="263" r:id="rId15"/>
    <p:sldId id="264" r:id="rId16"/>
    <p:sldId id="266" r:id="rId17"/>
    <p:sldId id="280" r:id="rId18"/>
    <p:sldId id="285" r:id="rId19"/>
    <p:sldId id="287" r:id="rId20"/>
    <p:sldId id="288" r:id="rId21"/>
    <p:sldId id="289" r:id="rId22"/>
    <p:sldId id="290" r:id="rId23"/>
    <p:sldId id="291" r:id="rId24"/>
    <p:sldId id="29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7" autoAdjust="0"/>
    <p:restoredTop sz="94660"/>
  </p:normalViewPr>
  <p:slideViewPr>
    <p:cSldViewPr>
      <p:cViewPr varScale="1">
        <p:scale>
          <a:sx n="59" d="100"/>
          <a:sy n="59" d="100"/>
        </p:scale>
        <p:origin x="42" y="6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3BCDD9-C9A0-4916-8216-D9148E69E311}" type="datetimeFigureOut">
              <a:rPr lang="en-US" smtClean="0"/>
              <a:pPr/>
              <a:t>6/27/2017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1662BD-0BEA-4927-99DB-737304C88E75}" type="slidenum">
              <a:rPr lang="en-US" smtClean="0"/>
              <a:pPr/>
              <a:t>‹#›</a:t>
            </a:fld>
            <a:endParaRPr lang="en-US"/>
          </a:p>
        </p:txBody>
      </p:sp>
    </p:spTree>
    <p:extLst>
      <p:ext uri="{BB962C8B-B14F-4D97-AF65-F5344CB8AC3E}">
        <p14:creationId xmlns:p14="http://schemas.microsoft.com/office/powerpoint/2010/main" val="299950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79AC5AA8-7105-4C9B-B514-2EA968FE0083}" type="datetimeFigureOut">
              <a:rPr lang="en-US" smtClean="0"/>
              <a:pPr/>
              <a:t>6/27/2017</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347AD5A-BE88-4F9E-9B7A-DCB3A419227C}"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9AC5AA8-7105-4C9B-B514-2EA968FE0083}" type="datetimeFigureOut">
              <a:rPr lang="en-US" smtClean="0"/>
              <a:pPr/>
              <a:t>6/27/2017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47AD5A-BE88-4F9E-9B7A-DCB3A41922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9AC5AA8-7105-4C9B-B514-2EA968FE0083}" type="datetimeFigureOut">
              <a:rPr lang="en-US" smtClean="0"/>
              <a:pPr/>
              <a:t>6/27/2017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47AD5A-BE88-4F9E-9B7A-DCB3A41922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9AC5AA8-7105-4C9B-B514-2EA968FE0083}" type="datetimeFigureOut">
              <a:rPr lang="en-US" smtClean="0"/>
              <a:pPr/>
              <a:t>6/27/2017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47AD5A-BE88-4F9E-9B7A-DCB3A41922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9AC5AA8-7105-4C9B-B514-2EA968FE0083}" type="datetimeFigureOut">
              <a:rPr lang="en-US" smtClean="0"/>
              <a:pPr/>
              <a:t>6/27/2017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47AD5A-BE88-4F9E-9B7A-DCB3A419227C}"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9AC5AA8-7105-4C9B-B514-2EA968FE0083}" type="datetimeFigureOut">
              <a:rPr lang="en-US" smtClean="0"/>
              <a:pPr/>
              <a:t>6/27/2017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47AD5A-BE88-4F9E-9B7A-DCB3A41922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9AC5AA8-7105-4C9B-B514-2EA968FE0083}" type="datetimeFigureOut">
              <a:rPr lang="en-US" smtClean="0"/>
              <a:pPr/>
              <a:t>6/27/2017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347AD5A-BE88-4F9E-9B7A-DCB3A419227C}"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9AC5AA8-7105-4C9B-B514-2EA968FE0083}" type="datetimeFigureOut">
              <a:rPr lang="en-US" smtClean="0"/>
              <a:pPr/>
              <a:t>6/27/2017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347AD5A-BE88-4F9E-9B7A-DCB3A41922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9AC5AA8-7105-4C9B-B514-2EA968FE0083}" type="datetimeFigureOut">
              <a:rPr lang="en-US" smtClean="0"/>
              <a:pPr/>
              <a:t>6/27/2017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347AD5A-BE88-4F9E-9B7A-DCB3A41922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9AC5AA8-7105-4C9B-B514-2EA968FE0083}" type="datetimeFigureOut">
              <a:rPr lang="en-US" smtClean="0"/>
              <a:pPr/>
              <a:t>6/27/2017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47AD5A-BE88-4F9E-9B7A-DCB3A41922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79AC5AA8-7105-4C9B-B514-2EA968FE0083}" type="datetimeFigureOut">
              <a:rPr lang="en-US" smtClean="0"/>
              <a:pPr/>
              <a:t>6/27/2017</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347AD5A-BE88-4F9E-9B7A-DCB3A41922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9AC5AA8-7105-4C9B-B514-2EA968FE0083}" type="datetimeFigureOut">
              <a:rPr lang="en-US" smtClean="0"/>
              <a:pPr/>
              <a:t>6/27/2017</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347AD5A-BE88-4F9E-9B7A-DCB3A419227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9828" y="685800"/>
            <a:ext cx="3324225" cy="1470025"/>
          </a:xfrm>
        </p:spPr>
        <p:txBody>
          <a:bodyPr>
            <a:normAutofit fontScale="90000"/>
          </a:bodyPr>
          <a:lstStyle/>
          <a:p>
            <a:r>
              <a:rPr lang="en-US" sz="3600" dirty="0" smtClean="0">
                <a:solidFill>
                  <a:srgbClr val="00B0F0"/>
                </a:solidFill>
              </a:rPr>
              <a:t>Development of Mid-Wave* </a:t>
            </a:r>
            <a:r>
              <a:rPr lang="en-US" sz="3600" dirty="0" err="1" smtClean="0">
                <a:solidFill>
                  <a:srgbClr val="00B0F0"/>
                </a:solidFill>
              </a:rPr>
              <a:t>HgCdTe</a:t>
            </a:r>
            <a:r>
              <a:rPr lang="en-US" sz="3600" dirty="0" smtClean="0">
                <a:solidFill>
                  <a:srgbClr val="00B0F0"/>
                </a:solidFill>
              </a:rPr>
              <a:t> Detector Arrays</a:t>
            </a:r>
            <a:endParaRPr lang="en-US" sz="3600" dirty="0">
              <a:solidFill>
                <a:srgbClr val="00B0F0"/>
              </a:solidFill>
            </a:endParaRPr>
          </a:p>
        </p:txBody>
      </p:sp>
      <p:sp>
        <p:nvSpPr>
          <p:cNvPr id="3" name="Subtitle 2"/>
          <p:cNvSpPr>
            <a:spLocks noGrp="1"/>
          </p:cNvSpPr>
          <p:nvPr>
            <p:ph type="subTitle" idx="1"/>
          </p:nvPr>
        </p:nvSpPr>
        <p:spPr>
          <a:xfrm>
            <a:off x="685800" y="4495800"/>
            <a:ext cx="7696200" cy="1752600"/>
          </a:xfrm>
        </p:spPr>
        <p:txBody>
          <a:bodyPr>
            <a:normAutofit fontScale="92500" lnSpcReduction="10000"/>
          </a:bodyPr>
          <a:lstStyle/>
          <a:p>
            <a:r>
              <a:rPr lang="en-US" sz="2600" dirty="0" smtClean="0"/>
              <a:t>Judy </a:t>
            </a:r>
            <a:r>
              <a:rPr lang="en-US" sz="2600" dirty="0" err="1" smtClean="0"/>
              <a:t>Pipher</a:t>
            </a:r>
            <a:endParaRPr lang="en-US" sz="2600" dirty="0" smtClean="0"/>
          </a:p>
          <a:p>
            <a:r>
              <a:rPr lang="en-US" dirty="0" smtClean="0"/>
              <a:t>University of Rochester</a:t>
            </a:r>
          </a:p>
          <a:p>
            <a:r>
              <a:rPr lang="en-US" sz="2600" dirty="0" smtClean="0"/>
              <a:t>(Team:  Bill Forrest, Craig </a:t>
            </a:r>
            <a:r>
              <a:rPr lang="en-US" sz="2600" dirty="0" err="1" smtClean="0"/>
              <a:t>McMurtry</a:t>
            </a:r>
            <a:r>
              <a:rPr lang="en-US" sz="2600" dirty="0" smtClean="0"/>
              <a:t>, grad students Meghan Dorn, Mario Cabrera. Former students Candice Bacon and </a:t>
            </a:r>
            <a:r>
              <a:rPr lang="en-US" sz="2600" dirty="0" err="1" smtClean="0"/>
              <a:t>Jian</a:t>
            </a:r>
            <a:r>
              <a:rPr lang="en-US" sz="2600" dirty="0" smtClean="0"/>
              <a:t> Wu)</a:t>
            </a:r>
            <a:endParaRPr lang="en-US" sz="2600" dirty="0"/>
          </a:p>
        </p:txBody>
      </p:sp>
      <p:sp>
        <p:nvSpPr>
          <p:cNvPr id="5" name="TextBox 4"/>
          <p:cNvSpPr txBox="1"/>
          <p:nvPr/>
        </p:nvSpPr>
        <p:spPr>
          <a:xfrm>
            <a:off x="5839828" y="3764281"/>
            <a:ext cx="2542172" cy="1200329"/>
          </a:xfrm>
          <a:prstGeom prst="rect">
            <a:avLst/>
          </a:prstGeom>
          <a:noFill/>
        </p:spPr>
        <p:txBody>
          <a:bodyPr wrap="square" rtlCol="0">
            <a:spAutoFit/>
          </a:bodyPr>
          <a:lstStyle/>
          <a:p>
            <a:r>
              <a:rPr lang="en-US" dirty="0" smtClean="0"/>
              <a:t>* Industry refers to </a:t>
            </a:r>
          </a:p>
          <a:p>
            <a:r>
              <a:rPr lang="en-US" dirty="0" smtClean="0"/>
              <a:t>SWIR (2.5 </a:t>
            </a:r>
            <a:r>
              <a:rPr lang="en-US" dirty="0" smtClean="0">
                <a:latin typeface="Symbol" panose="05050102010706020507" pitchFamily="18" charset="2"/>
              </a:rPr>
              <a:t>m</a:t>
            </a:r>
            <a:r>
              <a:rPr lang="en-US" dirty="0" smtClean="0"/>
              <a:t>m cutoff)</a:t>
            </a:r>
          </a:p>
          <a:p>
            <a:r>
              <a:rPr lang="en-US" dirty="0" smtClean="0"/>
              <a:t>MWIR (5 </a:t>
            </a:r>
            <a:r>
              <a:rPr lang="en-US" dirty="0">
                <a:latin typeface="Symbol" panose="05050102010706020507" pitchFamily="18" charset="2"/>
              </a:rPr>
              <a:t>m</a:t>
            </a:r>
            <a:r>
              <a:rPr lang="en-US" dirty="0"/>
              <a:t>m</a:t>
            </a:r>
            <a:r>
              <a:rPr lang="en-US" dirty="0" smtClean="0"/>
              <a:t> cutoff) LWIR (10+ </a:t>
            </a:r>
            <a:r>
              <a:rPr lang="en-US" dirty="0">
                <a:latin typeface="Symbol" panose="05050102010706020507" pitchFamily="18" charset="2"/>
              </a:rPr>
              <a:t>m</a:t>
            </a:r>
            <a:r>
              <a:rPr lang="en-US" dirty="0"/>
              <a:t>m </a:t>
            </a:r>
            <a:r>
              <a:rPr lang="en-US" dirty="0" smtClean="0"/>
              <a:t>cutoff) </a:t>
            </a:r>
            <a:endParaRPr lang="en-US" dirty="0"/>
          </a:p>
        </p:txBody>
      </p:sp>
      <p:sp>
        <p:nvSpPr>
          <p:cNvPr id="6" name="AutoShape 2" descr="https://webapps.pas.rochester.edu/squirrelmail/src/download.php?passed_id=260821&amp;mailbox=INBOX&amp;ent_id=2&amp;absolute_dl=tr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685800"/>
            <a:ext cx="4038600" cy="35085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Operability by 2012 of 1kx1kx18 </a:t>
            </a:r>
            <a:r>
              <a:rPr lang="en-US" dirty="0" smtClean="0">
                <a:latin typeface="Symbol" panose="05050102010706020507" pitchFamily="18" charset="2"/>
              </a:rPr>
              <a:t>m</a:t>
            </a:r>
            <a:r>
              <a:rPr lang="en-US" dirty="0" smtClean="0"/>
              <a:t>m LWIR arrays </a:t>
            </a:r>
            <a:endParaRPr lang="en-US" dirty="0"/>
          </a:p>
        </p:txBody>
      </p:sp>
      <p:sp>
        <p:nvSpPr>
          <p:cNvPr id="5" name="Text Placeholder 4"/>
          <p:cNvSpPr>
            <a:spLocks noGrp="1"/>
          </p:cNvSpPr>
          <p:nvPr>
            <p:ph type="body" idx="2"/>
          </p:nvPr>
        </p:nvSpPr>
        <p:spPr>
          <a:xfrm>
            <a:off x="685800" y="1676400"/>
            <a:ext cx="7924801" cy="4572000"/>
          </a:xfrm>
        </p:spPr>
        <p:txBody>
          <a:bodyPr>
            <a:normAutofit/>
          </a:bodyPr>
          <a:lstStyle/>
          <a:p>
            <a:endParaRPr lang="en-US" sz="2200" dirty="0" smtClean="0"/>
          </a:p>
          <a:p>
            <a:pPr marL="397764" indent="-342900">
              <a:buFont typeface="Arial" panose="020B0604020202020204" pitchFamily="34" charset="0"/>
              <a:buChar char="•"/>
            </a:pPr>
            <a:r>
              <a:rPr lang="en-US" sz="2200" dirty="0" err="1" smtClean="0"/>
              <a:t>McMurtry</a:t>
            </a:r>
            <a:r>
              <a:rPr lang="en-US" sz="2200" dirty="0" smtClean="0"/>
              <a:t> et al. (2013) reported on three 1k x 1k devices with </a:t>
            </a:r>
            <a:r>
              <a:rPr lang="en-US" sz="2200" dirty="0" err="1" smtClean="0">
                <a:latin typeface="Symbol" panose="05050102010706020507" pitchFamily="18" charset="2"/>
              </a:rPr>
              <a:t>l</a:t>
            </a:r>
            <a:r>
              <a:rPr lang="en-US" sz="2200" baseline="-25000" dirty="0" err="1" smtClean="0"/>
              <a:t>cutoff</a:t>
            </a:r>
            <a:r>
              <a:rPr lang="en-US" sz="2200" dirty="0" smtClean="0"/>
              <a:t> of 9.9 to 10.6 </a:t>
            </a:r>
            <a:r>
              <a:rPr lang="en-US" sz="2200" dirty="0" smtClean="0">
                <a:latin typeface="Symbol" panose="05050102010706020507" pitchFamily="18" charset="2"/>
              </a:rPr>
              <a:t>m</a:t>
            </a:r>
            <a:r>
              <a:rPr lang="en-US" sz="2200" dirty="0" smtClean="0"/>
              <a:t>m</a:t>
            </a:r>
          </a:p>
          <a:p>
            <a:pPr marL="397764" indent="-342900">
              <a:buFont typeface="Arial" panose="020B0604020202020204" pitchFamily="34" charset="0"/>
              <a:buChar char="•"/>
            </a:pPr>
            <a:r>
              <a:rPr lang="en-US" sz="2200" dirty="0" smtClean="0"/>
              <a:t>Operability – defined by pixels with low dark current  yet adequate well depth </a:t>
            </a:r>
          </a:p>
          <a:p>
            <a:pPr marL="397764" indent="-342900">
              <a:buFont typeface="Arial" panose="020B0604020202020204" pitchFamily="34" charset="0"/>
              <a:buChar char="•"/>
            </a:pPr>
            <a:r>
              <a:rPr lang="en-US" sz="2200" dirty="0" smtClean="0"/>
              <a:t>These devices sustained </a:t>
            </a:r>
            <a:r>
              <a:rPr lang="en-US" sz="2200" b="1" dirty="0" smtClean="0"/>
              <a:t>substantia</a:t>
            </a:r>
            <a:r>
              <a:rPr lang="en-US" sz="2200" dirty="0" smtClean="0"/>
              <a:t>l applied bias, so well depths of &gt; 50,000 e- possible for first time for these 18 </a:t>
            </a:r>
            <a:r>
              <a:rPr lang="en-US" sz="2200" dirty="0" smtClean="0">
                <a:latin typeface="Symbol" panose="05050102010706020507" pitchFamily="18" charset="2"/>
              </a:rPr>
              <a:t>m</a:t>
            </a:r>
            <a:r>
              <a:rPr lang="en-US" sz="2200" dirty="0" smtClean="0"/>
              <a:t>m pixel devices</a:t>
            </a:r>
            <a:endParaRPr lang="en-US" sz="2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From 2003 to 2012– what changed?</a:t>
            </a:r>
            <a:endParaRPr lang="en-US" sz="3600" dirty="0"/>
          </a:p>
        </p:txBody>
      </p:sp>
      <p:sp>
        <p:nvSpPr>
          <p:cNvPr id="3" name="Content Placeholder 2"/>
          <p:cNvSpPr>
            <a:spLocks noGrp="1"/>
          </p:cNvSpPr>
          <p:nvPr>
            <p:ph sz="half" idx="1"/>
          </p:nvPr>
        </p:nvSpPr>
        <p:spPr/>
        <p:txBody>
          <a:bodyPr>
            <a:normAutofit fontScale="62500" lnSpcReduction="20000"/>
          </a:bodyPr>
          <a:lstStyle/>
          <a:p>
            <a:r>
              <a:rPr lang="en-US" dirty="0" smtClean="0"/>
              <a:t>In the 2003 lot, a 512 x 512 x 36 </a:t>
            </a:r>
            <a:r>
              <a:rPr lang="en-US" dirty="0" smtClean="0">
                <a:latin typeface="Symbol" pitchFamily="18" charset="2"/>
              </a:rPr>
              <a:t>m</a:t>
            </a:r>
            <a:r>
              <a:rPr lang="en-US" dirty="0" smtClean="0"/>
              <a:t>m 9.2 </a:t>
            </a:r>
            <a:r>
              <a:rPr lang="en-US" dirty="0" smtClean="0">
                <a:latin typeface="Symbol" pitchFamily="18" charset="2"/>
              </a:rPr>
              <a:t>m</a:t>
            </a:r>
            <a:r>
              <a:rPr lang="en-US" dirty="0" smtClean="0"/>
              <a:t>m detector array and a 10.3 </a:t>
            </a:r>
            <a:r>
              <a:rPr lang="en-US" dirty="0" smtClean="0">
                <a:latin typeface="Symbol" pitchFamily="18" charset="2"/>
              </a:rPr>
              <a:t>m</a:t>
            </a:r>
            <a:r>
              <a:rPr lang="en-US" dirty="0" smtClean="0"/>
              <a:t>m array with 0 mV applied bias, and 45 </a:t>
            </a:r>
            <a:r>
              <a:rPr lang="en-US" dirty="0" err="1" smtClean="0"/>
              <a:t>ke</a:t>
            </a:r>
            <a:r>
              <a:rPr lang="en-US" dirty="0" smtClean="0"/>
              <a:t>- well depth, exhibited </a:t>
            </a:r>
            <a:r>
              <a:rPr lang="en-US" dirty="0" err="1" smtClean="0"/>
              <a:t>operabilities</a:t>
            </a:r>
            <a:r>
              <a:rPr lang="en-US" dirty="0" smtClean="0"/>
              <a:t> of 72% and 50% respectively (dark current &lt; 200 e-/s)</a:t>
            </a:r>
          </a:p>
          <a:p>
            <a:r>
              <a:rPr lang="en-US" sz="2500" dirty="0" smtClean="0"/>
              <a:t>Analysis of I-V and I-T curves of 2003 era hot pixels identified screw dislocations as root cause of high dark current pixels</a:t>
            </a:r>
          </a:p>
          <a:p>
            <a:pPr>
              <a:buNone/>
            </a:pPr>
            <a:endParaRPr lang="en-US" dirty="0" smtClean="0"/>
          </a:p>
          <a:p>
            <a:endParaRPr lang="en-US" dirty="0"/>
          </a:p>
        </p:txBody>
      </p:sp>
      <p:sp>
        <p:nvSpPr>
          <p:cNvPr id="4" name="Content Placeholder 3"/>
          <p:cNvSpPr>
            <a:spLocks noGrp="1"/>
          </p:cNvSpPr>
          <p:nvPr>
            <p:ph sz="half" idx="2"/>
          </p:nvPr>
        </p:nvSpPr>
        <p:spPr>
          <a:xfrm>
            <a:off x="4648200" y="1770500"/>
            <a:ext cx="4038600" cy="4525963"/>
          </a:xfrm>
        </p:spPr>
        <p:txBody>
          <a:bodyPr>
            <a:normAutofit fontScale="62500" lnSpcReduction="20000"/>
          </a:bodyPr>
          <a:lstStyle/>
          <a:p>
            <a:pPr>
              <a:buNone/>
            </a:pPr>
            <a:r>
              <a:rPr lang="en-US" sz="3300" b="1" dirty="0" smtClean="0">
                <a:solidFill>
                  <a:schemeClr val="tx2">
                    <a:lumMod val="90000"/>
                  </a:schemeClr>
                </a:solidFill>
              </a:rPr>
              <a:t>What changed in 2012?</a:t>
            </a:r>
          </a:p>
          <a:p>
            <a:r>
              <a:rPr lang="en-US" dirty="0" smtClean="0"/>
              <a:t>Similar </a:t>
            </a:r>
            <a:r>
              <a:rPr lang="en-US" dirty="0" err="1" smtClean="0"/>
              <a:t>HgCdTe</a:t>
            </a:r>
            <a:r>
              <a:rPr lang="en-US" dirty="0" smtClean="0"/>
              <a:t> material properties in growth (doping, mobility, EPD)</a:t>
            </a:r>
          </a:p>
          <a:p>
            <a:r>
              <a:rPr lang="en-US" dirty="0" smtClean="0"/>
              <a:t>Far better processing and production included better lattice matching with </a:t>
            </a:r>
            <a:r>
              <a:rPr lang="en-US" dirty="0" err="1" smtClean="0"/>
              <a:t>CdZnTe</a:t>
            </a:r>
            <a:r>
              <a:rPr lang="en-US" dirty="0" smtClean="0"/>
              <a:t> substrate ,  improvement in cap layer designs </a:t>
            </a:r>
            <a:r>
              <a:rPr lang="en-US" dirty="0" smtClean="0"/>
              <a:t>, added metal to increase capacitance</a:t>
            </a:r>
            <a:endParaRPr lang="en-US" dirty="0" smtClean="0">
              <a:solidFill>
                <a:srgbClr val="FF0000"/>
              </a:solidFill>
            </a:endParaRPr>
          </a:p>
          <a:p>
            <a:r>
              <a:rPr lang="en-US" dirty="0" smtClean="0"/>
              <a:t>Technique developed to minimize stress during bump bonding =&gt; far fewer defects</a:t>
            </a:r>
          </a:p>
          <a:p>
            <a:endParaRPr lang="en-US" dirty="0" smtClean="0"/>
          </a:p>
          <a:p>
            <a:r>
              <a:rPr lang="en-US" dirty="0" smtClean="0">
                <a:solidFill>
                  <a:schemeClr val="tx2">
                    <a:lumMod val="75000"/>
                  </a:schemeClr>
                </a:solidFill>
              </a:rPr>
              <a:t>3 good arrays: 75% yield!!</a:t>
            </a:r>
          </a:p>
          <a:p>
            <a:pPr marL="68580" indent="0">
              <a:buNone/>
            </a:pPr>
            <a:r>
              <a:rPr lang="en-US" dirty="0" smtClean="0">
                <a:solidFill>
                  <a:schemeClr val="tx2">
                    <a:lumMod val="75000"/>
                  </a:schemeClr>
                </a:solidFill>
              </a:rPr>
              <a:t>(</a:t>
            </a:r>
            <a:r>
              <a:rPr lang="en-US" dirty="0" err="1" smtClean="0">
                <a:solidFill>
                  <a:schemeClr val="tx2">
                    <a:lumMod val="75000"/>
                  </a:schemeClr>
                </a:solidFill>
              </a:rPr>
              <a:t>McMurtry</a:t>
            </a:r>
            <a:r>
              <a:rPr lang="en-US" dirty="0" smtClean="0">
                <a:solidFill>
                  <a:schemeClr val="tx2">
                    <a:lumMod val="75000"/>
                  </a:schemeClr>
                </a:solidFill>
              </a:rPr>
              <a:t> et al. 2013)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Results for 1k x 1k 10.5 </a:t>
            </a:r>
            <a:r>
              <a:rPr lang="en-US" sz="3600" dirty="0" smtClean="0">
                <a:latin typeface="Symbol" pitchFamily="18" charset="2"/>
              </a:rPr>
              <a:t>m</a:t>
            </a:r>
            <a:r>
              <a:rPr lang="en-US" sz="3600" dirty="0" smtClean="0"/>
              <a:t>m array</a:t>
            </a:r>
            <a:endParaRPr lang="en-US" sz="3600" dirty="0"/>
          </a:p>
        </p:txBody>
      </p:sp>
      <p:sp>
        <p:nvSpPr>
          <p:cNvPr id="6" name="Content Placeholder 5"/>
          <p:cNvSpPr>
            <a:spLocks noGrp="1"/>
          </p:cNvSpPr>
          <p:nvPr>
            <p:ph sz="half" idx="2"/>
          </p:nvPr>
        </p:nvSpPr>
        <p:spPr>
          <a:xfrm>
            <a:off x="482600" y="1752599"/>
            <a:ext cx="7162800" cy="4525963"/>
          </a:xfrm>
        </p:spPr>
        <p:txBody>
          <a:bodyPr>
            <a:normAutofit/>
          </a:bodyPr>
          <a:lstStyle/>
          <a:p>
            <a:r>
              <a:rPr lang="en-US" sz="1800" dirty="0" smtClean="0"/>
              <a:t>Preponderance of good pixels at well depth &gt; 200 mV = 55 </a:t>
            </a:r>
            <a:r>
              <a:rPr lang="en-US" sz="1800" dirty="0" err="1" smtClean="0"/>
              <a:t>ke</a:t>
            </a:r>
            <a:r>
              <a:rPr lang="en-US" sz="1800" dirty="0" smtClean="0"/>
              <a:t>-</a:t>
            </a:r>
          </a:p>
          <a:p>
            <a:r>
              <a:rPr lang="en-US" sz="1800" dirty="0" err="1" smtClean="0"/>
              <a:t>NEOCam</a:t>
            </a:r>
            <a:r>
              <a:rPr lang="en-US" sz="1800" dirty="0" smtClean="0"/>
              <a:t> dark current requirement, &lt; 200 e-/s. Operability &gt; 95%</a:t>
            </a:r>
          </a:p>
          <a:p>
            <a:endParaRPr lang="en-US" sz="1800" dirty="0" smtClean="0"/>
          </a:p>
          <a:p>
            <a:endParaRPr lang="en-US" sz="1800" dirty="0"/>
          </a:p>
        </p:txBody>
      </p:sp>
      <p:pic>
        <p:nvPicPr>
          <p:cNvPr id="8" name="Picture 7" descr="fig4.png"/>
          <p:cNvPicPr>
            <a:picLocks noChangeAspect="1"/>
          </p:cNvPicPr>
          <p:nvPr/>
        </p:nvPicPr>
        <p:blipFill>
          <a:blip r:embed="rId2"/>
          <a:stretch>
            <a:fillRect/>
          </a:stretch>
        </p:blipFill>
        <p:spPr>
          <a:xfrm>
            <a:off x="990600" y="2590800"/>
            <a:ext cx="5883976" cy="330676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04800"/>
            <a:ext cx="8077199" cy="914400"/>
          </a:xfrm>
        </p:spPr>
        <p:txBody>
          <a:bodyPr/>
          <a:lstStyle/>
          <a:p>
            <a:r>
              <a:rPr lang="en-US" sz="3200" dirty="0" smtClean="0"/>
              <a:t>A 9.6 </a:t>
            </a:r>
            <a:r>
              <a:rPr lang="en-US" sz="3200" dirty="0" smtClean="0">
                <a:latin typeface="Symbol" panose="05050102010706020507" pitchFamily="18" charset="2"/>
              </a:rPr>
              <a:t>m</a:t>
            </a:r>
            <a:r>
              <a:rPr lang="en-US" sz="3200" dirty="0" smtClean="0"/>
              <a:t>m 2k x 2k array, 250 mV applied bias, 40K, 98.9% operability</a:t>
            </a:r>
            <a:endParaRPr lang="en-US" sz="32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600200" y="1784350"/>
            <a:ext cx="6400799" cy="4572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09600" y="6355081"/>
            <a:ext cx="1447800" cy="461665"/>
          </a:xfrm>
          <a:prstGeom prst="rect">
            <a:avLst/>
          </a:prstGeom>
          <a:noFill/>
        </p:spPr>
        <p:txBody>
          <a:bodyPr wrap="square" rtlCol="0">
            <a:spAutoFit/>
          </a:bodyPr>
          <a:lstStyle/>
          <a:p>
            <a:r>
              <a:rPr lang="en-US" sz="2400" b="1" dirty="0" smtClean="0"/>
              <a:t>2017</a:t>
            </a:r>
            <a:endParaRPr lang="en-US" sz="2400" b="1" dirty="0"/>
          </a:p>
        </p:txBody>
      </p:sp>
    </p:spTree>
    <p:extLst>
      <p:ext uri="{BB962C8B-B14F-4D97-AF65-F5344CB8AC3E}">
        <p14:creationId xmlns:p14="http://schemas.microsoft.com/office/powerpoint/2010/main" val="3210402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Passive Cooling?</a:t>
            </a:r>
            <a:endParaRPr lang="en-US" sz="3600" dirty="0"/>
          </a:p>
        </p:txBody>
      </p:sp>
      <p:sp>
        <p:nvSpPr>
          <p:cNvPr id="4" name="Content Placeholder 3"/>
          <p:cNvSpPr>
            <a:spLocks noGrp="1"/>
          </p:cNvSpPr>
          <p:nvPr>
            <p:ph sz="half" idx="2"/>
          </p:nvPr>
        </p:nvSpPr>
        <p:spPr>
          <a:xfrm>
            <a:off x="4191000" y="1732401"/>
            <a:ext cx="4724400" cy="4744599"/>
          </a:xfrm>
        </p:spPr>
        <p:txBody>
          <a:bodyPr>
            <a:normAutofit/>
          </a:bodyPr>
          <a:lstStyle/>
          <a:p>
            <a:r>
              <a:rPr lang="en-US" sz="2400" dirty="0" smtClean="0"/>
              <a:t>Focal plane temperatures as high as 42K possible</a:t>
            </a:r>
            <a:endParaRPr lang="en-US" sz="2400" dirty="0"/>
          </a:p>
        </p:txBody>
      </p:sp>
      <p:pic>
        <p:nvPicPr>
          <p:cNvPr id="6" name="Picture 5" descr="fig7.jpg"/>
          <p:cNvPicPr>
            <a:picLocks noChangeAspect="1"/>
          </p:cNvPicPr>
          <p:nvPr/>
        </p:nvPicPr>
        <p:blipFill>
          <a:blip r:embed="rId2"/>
          <a:stretch>
            <a:fillRect/>
          </a:stretch>
        </p:blipFill>
        <p:spPr>
          <a:xfrm>
            <a:off x="4157033" y="2772213"/>
            <a:ext cx="5006018" cy="3868287"/>
          </a:xfrm>
          <a:prstGeom prst="rect">
            <a:avLst/>
          </a:prstGeom>
        </p:spPr>
      </p:pic>
      <p:sp>
        <p:nvSpPr>
          <p:cNvPr id="9" name="Content Placeholder 8"/>
          <p:cNvSpPr>
            <a:spLocks noGrp="1"/>
          </p:cNvSpPr>
          <p:nvPr>
            <p:ph sz="half" idx="1"/>
          </p:nvPr>
        </p:nvSpPr>
        <p:spPr>
          <a:xfrm>
            <a:off x="152400" y="1761414"/>
            <a:ext cx="4038600" cy="4525963"/>
          </a:xfrm>
        </p:spPr>
        <p:txBody>
          <a:bodyPr/>
          <a:lstStyle/>
          <a:p>
            <a:r>
              <a:rPr lang="en-US" dirty="0" smtClean="0"/>
              <a:t>Proposed to develop for space missions sister arrays to these – they are happy at somewhat higher  temperatures.  (Tests at ~35K)</a:t>
            </a:r>
          </a:p>
          <a:p>
            <a:r>
              <a:rPr lang="en-US" dirty="0" smtClean="0"/>
              <a:t>Increase temperature while maintaining good operability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477435" y="950214"/>
            <a:ext cx="3361765" cy="5287963"/>
          </a:xfrm>
        </p:spPr>
        <p:txBody>
          <a:bodyPr>
            <a:normAutofit/>
          </a:bodyPr>
          <a:lstStyle/>
          <a:p>
            <a:pPr>
              <a:buNone/>
            </a:pPr>
            <a:r>
              <a:rPr lang="en-US" sz="2000" dirty="0" smtClean="0"/>
              <a:t>2012 1k x 1k array, 10.6 </a:t>
            </a:r>
            <a:r>
              <a:rPr lang="en-US" sz="2000" dirty="0" smtClean="0">
                <a:latin typeface="Symbol" pitchFamily="18" charset="2"/>
              </a:rPr>
              <a:t>m</a:t>
            </a:r>
            <a:r>
              <a:rPr lang="en-US" sz="2000" dirty="0" smtClean="0"/>
              <a:t>m cutoff wavelength </a:t>
            </a:r>
          </a:p>
          <a:p>
            <a:pPr>
              <a:buNone/>
            </a:pPr>
            <a:r>
              <a:rPr lang="en-US" sz="2000" dirty="0" smtClean="0"/>
              <a:t>Diode area ~4x smaller than 1997 pixel</a:t>
            </a:r>
          </a:p>
          <a:p>
            <a:pPr>
              <a:buNone/>
            </a:pPr>
            <a:r>
              <a:rPr lang="en-US" sz="2000" dirty="0" smtClean="0"/>
              <a:t> Lower doping and smaller diode area </a:t>
            </a:r>
          </a:p>
          <a:p>
            <a:pPr>
              <a:buNone/>
            </a:pPr>
            <a:r>
              <a:rPr lang="en-US" sz="2000" dirty="0" smtClean="0"/>
              <a:t> Modeled dark current contributions</a:t>
            </a:r>
          </a:p>
          <a:p>
            <a:pPr>
              <a:buNone/>
            </a:pPr>
            <a:r>
              <a:rPr lang="en-US" sz="2000" dirty="0" smtClean="0"/>
              <a:t>Limited by </a:t>
            </a:r>
            <a:r>
              <a:rPr lang="en-US" sz="2000" dirty="0" err="1" smtClean="0"/>
              <a:t>dewar</a:t>
            </a:r>
            <a:r>
              <a:rPr lang="en-US" sz="2000" dirty="0" smtClean="0"/>
              <a:t> darkness – 0.2 e-/s</a:t>
            </a:r>
          </a:p>
          <a:p>
            <a:pPr>
              <a:buNone/>
            </a:pPr>
            <a:r>
              <a:rPr lang="en-US" sz="2000" b="1" dirty="0" smtClean="0">
                <a:solidFill>
                  <a:srgbClr val="0070C0"/>
                </a:solidFill>
              </a:rPr>
              <a:t>N.B.  No evidence for tunneling in most pixels of the 10.6 </a:t>
            </a:r>
            <a:r>
              <a:rPr lang="en-US" sz="2000" b="1" dirty="0" smtClean="0">
                <a:solidFill>
                  <a:srgbClr val="0070C0"/>
                </a:solidFill>
                <a:latin typeface="Symbol" panose="05050102010706020507" pitchFamily="18" charset="2"/>
              </a:rPr>
              <a:t>m</a:t>
            </a:r>
            <a:r>
              <a:rPr lang="en-US" sz="2000" b="1" dirty="0" smtClean="0">
                <a:solidFill>
                  <a:srgbClr val="0070C0"/>
                </a:solidFill>
              </a:rPr>
              <a:t>m  array. </a:t>
            </a:r>
            <a:endParaRPr lang="en-US" sz="2000" dirty="0">
              <a:solidFill>
                <a:srgbClr val="0070C0"/>
              </a:solidFill>
            </a:endParaRPr>
          </a:p>
        </p:txBody>
      </p:sp>
      <p:pic>
        <p:nvPicPr>
          <p:cNvPr id="7" name="Picture 6" descr="Figure-8 Idark-vs-Temp-H1RG-16885-color.jpg"/>
          <p:cNvPicPr>
            <a:picLocks noChangeAspect="1"/>
          </p:cNvPicPr>
          <p:nvPr/>
        </p:nvPicPr>
        <p:blipFill>
          <a:blip r:embed="rId2"/>
          <a:stretch>
            <a:fillRect/>
          </a:stretch>
        </p:blipFill>
        <p:spPr>
          <a:xfrm>
            <a:off x="152400" y="1600200"/>
            <a:ext cx="5325035" cy="4114800"/>
          </a:xfrm>
          <a:prstGeom prst="rect">
            <a:avLst/>
          </a:prstGeom>
        </p:spPr>
      </p:pic>
      <p:sp>
        <p:nvSpPr>
          <p:cNvPr id="8" name="Title 7"/>
          <p:cNvSpPr>
            <a:spLocks noGrp="1"/>
          </p:cNvSpPr>
          <p:nvPr>
            <p:ph type="title"/>
          </p:nvPr>
        </p:nvSpPr>
        <p:spPr/>
        <p:txBody>
          <a:bodyPr/>
          <a:lstStyle/>
          <a:p>
            <a:r>
              <a:rPr lang="en-US" dirty="0" smtClean="0"/>
              <a:t>Arrhenius Plot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228600"/>
            <a:ext cx="4095750" cy="914400"/>
          </a:xfrm>
        </p:spPr>
        <p:txBody>
          <a:bodyPr>
            <a:normAutofit fontScale="90000"/>
          </a:bodyPr>
          <a:lstStyle/>
          <a:p>
            <a:r>
              <a:rPr lang="en-US" sz="3600" dirty="0" smtClean="0"/>
              <a:t>QE and uniformity</a:t>
            </a:r>
            <a:endParaRPr lang="en-US" sz="3600" dirty="0"/>
          </a:p>
        </p:txBody>
      </p:sp>
      <p:sp>
        <p:nvSpPr>
          <p:cNvPr id="3" name="Content Placeholder 2"/>
          <p:cNvSpPr>
            <a:spLocks noGrp="1"/>
          </p:cNvSpPr>
          <p:nvPr>
            <p:ph sz="half" idx="1"/>
          </p:nvPr>
        </p:nvSpPr>
        <p:spPr>
          <a:xfrm>
            <a:off x="0" y="1447800"/>
            <a:ext cx="3581400" cy="4525963"/>
          </a:xfrm>
        </p:spPr>
        <p:txBody>
          <a:bodyPr>
            <a:noAutofit/>
          </a:bodyPr>
          <a:lstStyle/>
          <a:p>
            <a:r>
              <a:rPr lang="en-US" sz="2400" dirty="0" smtClean="0"/>
              <a:t>Good QE for non-AR coated device – 63 to 65% at 9.3 </a:t>
            </a:r>
            <a:r>
              <a:rPr lang="en-US" sz="2400" dirty="0" smtClean="0">
                <a:latin typeface="Symbol" panose="05050102010706020507" pitchFamily="18" charset="2"/>
              </a:rPr>
              <a:t>m</a:t>
            </a:r>
            <a:r>
              <a:rPr lang="en-US" sz="2400" dirty="0" smtClean="0"/>
              <a:t>m</a:t>
            </a:r>
          </a:p>
          <a:p>
            <a:r>
              <a:rPr lang="en-US" sz="2400" dirty="0" smtClean="0"/>
              <a:t>Uniformity excellent</a:t>
            </a:r>
          </a:p>
          <a:p>
            <a:r>
              <a:rPr lang="en-US" sz="2400" dirty="0" smtClean="0"/>
              <a:t>Maximum possible QE defined by reflectivity of backside </a:t>
            </a:r>
            <a:r>
              <a:rPr lang="en-US" sz="2400" dirty="0" err="1" smtClean="0"/>
              <a:t>CdZnTe</a:t>
            </a:r>
            <a:r>
              <a:rPr lang="en-US" sz="2400" dirty="0" smtClean="0"/>
              <a:t> layer and </a:t>
            </a:r>
            <a:r>
              <a:rPr lang="en-US" sz="2400" dirty="0" err="1" smtClean="0"/>
              <a:t>CdZnTe</a:t>
            </a:r>
            <a:r>
              <a:rPr lang="en-US" sz="2400" dirty="0" smtClean="0"/>
              <a:t>/</a:t>
            </a:r>
            <a:r>
              <a:rPr lang="en-US" sz="2400" dirty="0" err="1" smtClean="0"/>
              <a:t>HgCdTe</a:t>
            </a:r>
            <a:r>
              <a:rPr lang="en-US" sz="2400" dirty="0" smtClean="0"/>
              <a:t> interface – Maximum QE ~ 75%</a:t>
            </a:r>
            <a:endParaRPr lang="en-US" sz="2400" dirty="0"/>
          </a:p>
        </p:txBody>
      </p:sp>
      <p:pic>
        <p:nvPicPr>
          <p:cNvPr id="5" name="Content Placeholder 4" descr="fig10.png"/>
          <p:cNvPicPr>
            <a:picLocks noGrp="1" noChangeAspect="1"/>
          </p:cNvPicPr>
          <p:nvPr>
            <p:ph sz="half" idx="2"/>
          </p:nvPr>
        </p:nvPicPr>
        <p:blipFill>
          <a:blip r:embed="rId2"/>
          <a:stretch>
            <a:fillRect/>
          </a:stretch>
        </p:blipFill>
        <p:spPr>
          <a:xfrm>
            <a:off x="3640357" y="3886200"/>
            <a:ext cx="5503643" cy="3093017"/>
          </a:xfrm>
        </p:spPr>
      </p:pic>
      <p:pic>
        <p:nvPicPr>
          <p:cNvPr id="6" name="Picture 5" descr="fig9.jpg"/>
          <p:cNvPicPr>
            <a:picLocks noChangeAspect="1"/>
          </p:cNvPicPr>
          <p:nvPr/>
        </p:nvPicPr>
        <p:blipFill>
          <a:blip r:embed="rId3" cstate="print"/>
          <a:stretch>
            <a:fillRect/>
          </a:stretch>
        </p:blipFill>
        <p:spPr>
          <a:xfrm>
            <a:off x="4724400" y="0"/>
            <a:ext cx="4114800" cy="377831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Substrate Removal</a:t>
            </a:r>
            <a:endParaRPr lang="en-US" dirty="0"/>
          </a:p>
        </p:txBody>
      </p:sp>
      <p:sp>
        <p:nvSpPr>
          <p:cNvPr id="3" name="Content Placeholder 2"/>
          <p:cNvSpPr>
            <a:spLocks noGrp="1"/>
          </p:cNvSpPr>
          <p:nvPr>
            <p:ph sz="half" idx="1"/>
          </p:nvPr>
        </p:nvSpPr>
        <p:spPr>
          <a:xfrm>
            <a:off x="464344" y="1770501"/>
            <a:ext cx="8832056" cy="4525963"/>
          </a:xfrm>
        </p:spPr>
        <p:txBody>
          <a:bodyPr/>
          <a:lstStyle/>
          <a:p>
            <a:r>
              <a:rPr lang="en-US" dirty="0" smtClean="0"/>
              <a:t>The JWST </a:t>
            </a:r>
            <a:r>
              <a:rPr lang="en-US" dirty="0" err="1" smtClean="0"/>
              <a:t>HgCdTe</a:t>
            </a:r>
            <a:r>
              <a:rPr lang="en-US" dirty="0" smtClean="0"/>
              <a:t> arrays are substrate removed</a:t>
            </a:r>
          </a:p>
          <a:p>
            <a:pPr lvl="1"/>
            <a:r>
              <a:rPr lang="en-US" dirty="0" err="1" smtClean="0"/>
              <a:t>Waczynski</a:t>
            </a:r>
            <a:r>
              <a:rPr lang="en-US" dirty="0" smtClean="0"/>
              <a:t> et al. (2005) had shown there was proton-induced luminescence of the </a:t>
            </a:r>
            <a:r>
              <a:rPr lang="en-US" dirty="0" err="1" smtClean="0"/>
              <a:t>CdZnTe</a:t>
            </a:r>
            <a:r>
              <a:rPr lang="en-US" dirty="0" smtClean="0"/>
              <a:t> substrate for SWIR devices</a:t>
            </a:r>
          </a:p>
          <a:p>
            <a:r>
              <a:rPr lang="en-US" dirty="0" smtClean="0"/>
              <a:t>On one LWIR array, tried removing all the 800 </a:t>
            </a:r>
            <a:r>
              <a:rPr lang="en-US" dirty="0" smtClean="0">
                <a:latin typeface="Symbol" panose="05050102010706020507" pitchFamily="18" charset="2"/>
              </a:rPr>
              <a:t>m</a:t>
            </a:r>
            <a:r>
              <a:rPr lang="en-US" dirty="0" smtClean="0"/>
              <a:t>m </a:t>
            </a:r>
            <a:r>
              <a:rPr lang="en-US" dirty="0" err="1" smtClean="0"/>
              <a:t>CdZnTe</a:t>
            </a:r>
            <a:r>
              <a:rPr lang="en-US" dirty="0" smtClean="0"/>
              <a:t> substrate by the JWST formula (worked for SWIR and MWIR devices)</a:t>
            </a:r>
          </a:p>
          <a:p>
            <a:r>
              <a:rPr lang="en-US" dirty="0"/>
              <a:t>Y</a:t>
            </a:r>
            <a:r>
              <a:rPr lang="en-US" dirty="0" smtClean="0"/>
              <a:t>ield low, irreproducible results on LWIR devices</a:t>
            </a:r>
          </a:p>
          <a:p>
            <a:r>
              <a:rPr lang="en-US" dirty="0"/>
              <a:t>Found that removing all but 30 </a:t>
            </a:r>
            <a:r>
              <a:rPr lang="en-US" dirty="0">
                <a:latin typeface="Symbol" panose="05050102010706020507" pitchFamily="18" charset="2"/>
              </a:rPr>
              <a:t>m</a:t>
            </a:r>
            <a:r>
              <a:rPr lang="en-US" dirty="0"/>
              <a:t>m</a:t>
            </a:r>
            <a:r>
              <a:rPr lang="en-US" dirty="0" smtClean="0"/>
              <a:t>  substrate was a high yield process</a:t>
            </a:r>
            <a:endParaRPr lang="en-US" dirty="0"/>
          </a:p>
          <a:p>
            <a:endParaRPr lang="en-US" dirty="0"/>
          </a:p>
        </p:txBody>
      </p:sp>
    </p:spTree>
    <p:extLst>
      <p:ext uri="{BB962C8B-B14F-4D97-AF65-F5344CB8AC3E}">
        <p14:creationId xmlns:p14="http://schemas.microsoft.com/office/powerpoint/2010/main" val="2324379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Proton irradiation of arrays</a:t>
            </a:r>
            <a:endParaRPr lang="en-US" dirty="0"/>
          </a:p>
        </p:txBody>
      </p:sp>
      <p:sp>
        <p:nvSpPr>
          <p:cNvPr id="3" name="Content Placeholder 2"/>
          <p:cNvSpPr>
            <a:spLocks noGrp="1"/>
          </p:cNvSpPr>
          <p:nvPr>
            <p:ph sz="half" idx="1"/>
          </p:nvPr>
        </p:nvSpPr>
        <p:spPr>
          <a:xfrm>
            <a:off x="464344" y="1770501"/>
            <a:ext cx="8222456" cy="4525963"/>
          </a:xfrm>
        </p:spPr>
        <p:txBody>
          <a:bodyPr/>
          <a:lstStyle/>
          <a:p>
            <a:r>
              <a:rPr lang="en-US" dirty="0" smtClean="0"/>
              <a:t>Dorn et al. (2016) tested 3 arrays at Crocker Radiation Lab at 3 beam energy ranges – 63, 30, 12-18 MeV</a:t>
            </a:r>
          </a:p>
          <a:p>
            <a:pPr lvl="1"/>
            <a:r>
              <a:rPr lang="en-US" dirty="0" smtClean="0"/>
              <a:t>One array with 800 </a:t>
            </a:r>
            <a:r>
              <a:rPr lang="en-US" dirty="0" smtClean="0">
                <a:latin typeface="Symbol" panose="05050102010706020507" pitchFamily="18" charset="2"/>
              </a:rPr>
              <a:t>m</a:t>
            </a:r>
            <a:r>
              <a:rPr lang="en-US" dirty="0" smtClean="0"/>
              <a:t>m substrate intact</a:t>
            </a:r>
          </a:p>
          <a:p>
            <a:pPr lvl="1"/>
            <a:r>
              <a:rPr lang="en-US" dirty="0" smtClean="0"/>
              <a:t>One array with 30 </a:t>
            </a:r>
            <a:r>
              <a:rPr lang="en-US" dirty="0" smtClean="0">
                <a:latin typeface="Symbol" panose="05050102010706020507" pitchFamily="18" charset="2"/>
              </a:rPr>
              <a:t>m</a:t>
            </a:r>
            <a:r>
              <a:rPr lang="en-US" dirty="0" smtClean="0"/>
              <a:t>m substrate</a:t>
            </a:r>
          </a:p>
          <a:p>
            <a:pPr lvl="1"/>
            <a:r>
              <a:rPr lang="en-US" dirty="0" smtClean="0"/>
              <a:t>One with zero substrate</a:t>
            </a:r>
          </a:p>
          <a:p>
            <a:pPr lvl="1"/>
            <a:r>
              <a:rPr lang="en-US" dirty="0" smtClean="0"/>
              <a:t>Both lifetime doses and analysis of single proton hits</a:t>
            </a:r>
            <a:endParaRPr lang="en-US" dirty="0"/>
          </a:p>
        </p:txBody>
      </p:sp>
    </p:spTree>
    <p:extLst>
      <p:ext uri="{BB962C8B-B14F-4D97-AF65-F5344CB8AC3E}">
        <p14:creationId xmlns:p14="http://schemas.microsoft.com/office/powerpoint/2010/main" val="2798368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Single proton hits; recover after reset and next read (6s later)</a:t>
            </a:r>
            <a:endParaRPr lang="en-US" dirty="0"/>
          </a:p>
        </p:txBody>
      </p:sp>
      <p:pic>
        <p:nvPicPr>
          <p:cNvPr id="7" name="Picture 2" descr="https://lh6.googleusercontent.com/tdBCzfJds4q4Jg2o0BM9KhuDbaTVPs-cQcl20h_MKN1PfOH-P-3pnQs_sBiflGPFWSktY4YtJOOkJALh_wdAgXJ3bLCs-ns8Xj2wC79G1-bW3pwSi7TL1yQvZy8r2mPLpahHjy5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7763" y="2362200"/>
            <a:ext cx="3766861" cy="21760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lh4.googleusercontent.com/yvJReFAweaFcF7zS8YzWQ1D2owQhXHRMVxbxuSGSTqe4NMKhnPpfn6FufUJoSku7TdA-F8fl0T_54Df_fcnPApLN_ht0-5Z4hTHLKDt4WGSgEJPFMkqjsXpEjBXyixi57iqJo6_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05400" y="2362200"/>
            <a:ext cx="3766860" cy="217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355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Jim’s Influence</a:t>
            </a:r>
            <a:endParaRPr lang="en-US" dirty="0"/>
          </a:p>
        </p:txBody>
      </p:sp>
      <p:sp>
        <p:nvSpPr>
          <p:cNvPr id="3" name="Content Placeholder 2"/>
          <p:cNvSpPr>
            <a:spLocks noGrp="1"/>
          </p:cNvSpPr>
          <p:nvPr>
            <p:ph idx="1"/>
          </p:nvPr>
        </p:nvSpPr>
        <p:spPr/>
        <p:txBody>
          <a:bodyPr>
            <a:normAutofit fontScale="85000" lnSpcReduction="20000"/>
          </a:bodyPr>
          <a:lstStyle/>
          <a:p>
            <a:r>
              <a:rPr lang="en-US" sz="3200" dirty="0"/>
              <a:t>Grad student 1966-1971 (Martin </a:t>
            </a:r>
            <a:r>
              <a:rPr lang="en-US" sz="3200" dirty="0" err="1"/>
              <a:t>Harwit</a:t>
            </a:r>
            <a:r>
              <a:rPr lang="en-US" sz="3200" dirty="0"/>
              <a:t>, advisor)</a:t>
            </a:r>
          </a:p>
          <a:p>
            <a:r>
              <a:rPr lang="en-US" sz="3200" dirty="0"/>
              <a:t>Jim was a postdoc with the group – technical lead </a:t>
            </a:r>
            <a:r>
              <a:rPr lang="en-US" sz="3200" dirty="0" smtClean="0"/>
              <a:t>for </a:t>
            </a:r>
            <a:r>
              <a:rPr lang="en-US" sz="3200" dirty="0"/>
              <a:t>the rocket infrared astronomy group</a:t>
            </a:r>
          </a:p>
          <a:p>
            <a:r>
              <a:rPr lang="en-US" sz="3200" dirty="0"/>
              <a:t>Jim’s expertise included solid state physics and </a:t>
            </a:r>
            <a:r>
              <a:rPr lang="en-US" sz="3200" dirty="0" smtClean="0"/>
              <a:t>cryogenics, as well as pure engineering genius!!</a:t>
            </a:r>
            <a:endParaRPr lang="en-US" sz="3200" dirty="0"/>
          </a:p>
          <a:p>
            <a:r>
              <a:rPr lang="en-US" sz="3200" dirty="0"/>
              <a:t>Assumed leadership of </a:t>
            </a:r>
            <a:r>
              <a:rPr lang="en-US" sz="3200" dirty="0" smtClean="0"/>
              <a:t>the group in 1969-1970 academic year while </a:t>
            </a:r>
            <a:r>
              <a:rPr lang="en-US" sz="3200" dirty="0"/>
              <a:t>Martin took sabbatical leave in Czechoslovakia  </a:t>
            </a:r>
            <a:r>
              <a:rPr lang="en-US" sz="3200" dirty="0" smtClean="0"/>
              <a:t>(pre-calculator, pre-laptop, pre-internet  and pre-digital camera days</a:t>
            </a:r>
            <a:r>
              <a:rPr lang="en-US" sz="3200" dirty="0"/>
              <a:t>)</a:t>
            </a:r>
          </a:p>
          <a:p>
            <a:r>
              <a:rPr lang="en-US" sz="3200" dirty="0"/>
              <a:t>Taught </a:t>
            </a:r>
            <a:r>
              <a:rPr lang="en-US" sz="3200" dirty="0" smtClean="0"/>
              <a:t>both his </a:t>
            </a:r>
            <a:r>
              <a:rPr lang="en-US" sz="3200" dirty="0"/>
              <a:t>and Martin’s students tricks of the detector </a:t>
            </a:r>
            <a:r>
              <a:rPr lang="en-US" sz="3200" dirty="0" smtClean="0"/>
              <a:t>trade – as well as many other useful things</a:t>
            </a:r>
            <a:endParaRPr lang="en-US" sz="3200" dirty="0"/>
          </a:p>
        </p:txBody>
      </p:sp>
    </p:spTree>
    <p:extLst>
      <p:ext uri="{BB962C8B-B14F-4D97-AF65-F5344CB8AC3E}">
        <p14:creationId xmlns:p14="http://schemas.microsoft.com/office/powerpoint/2010/main" val="3229939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4350" y="381000"/>
            <a:ext cx="8305800" cy="914400"/>
          </a:xfrm>
        </p:spPr>
        <p:txBody>
          <a:bodyPr/>
          <a:lstStyle/>
          <a:p>
            <a:r>
              <a:rPr lang="en-US" sz="3600" dirty="0" smtClean="0"/>
              <a:t>Luminescence of 700 e/s/pixel for 18 MeV flux 100 protons/cm</a:t>
            </a:r>
            <a:r>
              <a:rPr lang="en-US" sz="3600" baseline="30000" dirty="0" smtClean="0"/>
              <a:t>2</a:t>
            </a:r>
            <a:r>
              <a:rPr lang="en-US" sz="3600" dirty="0" smtClean="0"/>
              <a:t>-s (full substrate only)</a:t>
            </a:r>
            <a:endParaRPr lang="en-US" sz="3600" dirty="0"/>
          </a:p>
        </p:txBody>
      </p:sp>
      <p:sp>
        <p:nvSpPr>
          <p:cNvPr id="6" name="Content Placeholder 5"/>
          <p:cNvSpPr>
            <a:spLocks noGrp="1"/>
          </p:cNvSpPr>
          <p:nvPr>
            <p:ph idx="1"/>
          </p:nvPr>
        </p:nvSpPr>
        <p:spPr/>
        <p:txBody>
          <a:bodyPr/>
          <a:lstStyle/>
          <a:p>
            <a:pPr marL="68580" indent="0">
              <a:buNone/>
            </a:pPr>
            <a:endParaRPr lang="en-US" dirty="0"/>
          </a:p>
        </p:txBody>
      </p:sp>
      <p:pic>
        <p:nvPicPr>
          <p:cNvPr id="7" name="Picture 2" descr="https://lh4.googleusercontent.com/1OQo6PN0O8pfdGnE5-HbLRMMHV2nRhDeL4f0obLbu2SEkEVxOhuRi6wGq5KleLTu0RGziHebTPvBbJBnhurpKhtzS9k824d81V61MSIxjPDaM6cV0z3PjmEbGhuoMQZU7ZVqlm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33600"/>
            <a:ext cx="7010400" cy="4523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841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Larger formats</a:t>
            </a:r>
            <a:endParaRPr lang="en-US" dirty="0"/>
          </a:p>
        </p:txBody>
      </p:sp>
      <p:sp>
        <p:nvSpPr>
          <p:cNvPr id="4" name="Content Placeholder 3"/>
          <p:cNvSpPr>
            <a:spLocks noGrp="1"/>
          </p:cNvSpPr>
          <p:nvPr>
            <p:ph sz="half" idx="1"/>
          </p:nvPr>
        </p:nvSpPr>
        <p:spPr>
          <a:xfrm>
            <a:off x="838200" y="1676400"/>
            <a:ext cx="7848600" cy="4525963"/>
          </a:xfrm>
        </p:spPr>
        <p:txBody>
          <a:bodyPr/>
          <a:lstStyle/>
          <a:p>
            <a:r>
              <a:rPr lang="en-US" dirty="0" smtClean="0"/>
              <a:t>2k x 2k format</a:t>
            </a:r>
          </a:p>
          <a:p>
            <a:r>
              <a:rPr lang="en-US" dirty="0" smtClean="0"/>
              <a:t>Although inferior readouts only ones available at time, one array performed with similar operability, QE and read noise as 1k x 1k </a:t>
            </a:r>
            <a:r>
              <a:rPr lang="en-US" dirty="0" smtClean="0"/>
              <a:t>arrays (dark current-well depth graph shown earlier)</a:t>
            </a:r>
            <a:endParaRPr lang="en-US" dirty="0" smtClean="0"/>
          </a:p>
          <a:p>
            <a:r>
              <a:rPr lang="en-US" dirty="0" smtClean="0"/>
              <a:t>Other two exhibited multiplexer issues</a:t>
            </a:r>
          </a:p>
          <a:p>
            <a:pPr marL="68580" indent="0">
              <a:buNone/>
            </a:pPr>
            <a:endParaRPr lang="en-US" dirty="0"/>
          </a:p>
        </p:txBody>
      </p:sp>
    </p:spTree>
    <p:extLst>
      <p:ext uri="{BB962C8B-B14F-4D97-AF65-F5344CB8AC3E}">
        <p14:creationId xmlns:p14="http://schemas.microsoft.com/office/powerpoint/2010/main" val="895795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to longer cutoff wavelengths – Forrest PI</a:t>
            </a:r>
            <a:endParaRPr lang="en-US" dirty="0"/>
          </a:p>
        </p:txBody>
      </p:sp>
      <p:sp>
        <p:nvSpPr>
          <p:cNvPr id="3" name="Content Placeholder 2"/>
          <p:cNvSpPr>
            <a:spLocks noGrp="1"/>
          </p:cNvSpPr>
          <p:nvPr>
            <p:ph sz="half" idx="1"/>
          </p:nvPr>
        </p:nvSpPr>
        <p:spPr>
          <a:xfrm>
            <a:off x="457200" y="1981200"/>
            <a:ext cx="4038600" cy="4525963"/>
          </a:xfrm>
        </p:spPr>
        <p:txBody>
          <a:bodyPr>
            <a:normAutofit fontScale="92500" lnSpcReduction="20000"/>
          </a:bodyPr>
          <a:lstStyle/>
          <a:p>
            <a:r>
              <a:rPr lang="en-US" dirty="0" smtClean="0"/>
              <a:t>GOAL: 15+ </a:t>
            </a:r>
            <a:r>
              <a:rPr lang="en-US" dirty="0" smtClean="0">
                <a:latin typeface="Symbol" panose="05050102010706020507" pitchFamily="18" charset="2"/>
              </a:rPr>
              <a:t>m</a:t>
            </a:r>
            <a:r>
              <a:rPr lang="en-US" dirty="0" smtClean="0"/>
              <a:t>m cutoff</a:t>
            </a:r>
          </a:p>
          <a:p>
            <a:r>
              <a:rPr lang="en-US" dirty="0" smtClean="0"/>
              <a:t>Knowing that increasingly softer material is prone to </a:t>
            </a:r>
            <a:r>
              <a:rPr lang="en-US" dirty="0"/>
              <a:t>m</a:t>
            </a:r>
            <a:r>
              <a:rPr lang="en-US" dirty="0" smtClean="0"/>
              <a:t>ore defects, attempted 13 </a:t>
            </a:r>
            <a:r>
              <a:rPr lang="en-US" dirty="0" smtClean="0">
                <a:latin typeface="Symbol" panose="05050102010706020507" pitchFamily="18" charset="2"/>
              </a:rPr>
              <a:t>m</a:t>
            </a:r>
            <a:r>
              <a:rPr lang="en-US" dirty="0" smtClean="0"/>
              <a:t>m first</a:t>
            </a:r>
          </a:p>
          <a:p>
            <a:pPr lvl="1"/>
            <a:r>
              <a:rPr lang="en-US" dirty="0" smtClean="0"/>
              <a:t>1k x 1k x 18 </a:t>
            </a:r>
            <a:r>
              <a:rPr lang="en-US" dirty="0" smtClean="0">
                <a:latin typeface="Symbol" panose="05050102010706020507" pitchFamily="18" charset="2"/>
              </a:rPr>
              <a:t>m</a:t>
            </a:r>
            <a:r>
              <a:rPr lang="en-US" dirty="0" smtClean="0"/>
              <a:t>m</a:t>
            </a:r>
          </a:p>
          <a:p>
            <a:r>
              <a:rPr lang="en-US" dirty="0" smtClean="0"/>
              <a:t>See poster by  Mario Cabrera this conference for details</a:t>
            </a:r>
            <a:endParaRPr lang="en-US" dirty="0"/>
          </a:p>
        </p:txBody>
      </p:sp>
      <p:sp>
        <p:nvSpPr>
          <p:cNvPr id="4" name="Content Placeholder 3"/>
          <p:cNvSpPr>
            <a:spLocks noGrp="1"/>
          </p:cNvSpPr>
          <p:nvPr>
            <p:ph sz="half" idx="2"/>
          </p:nvPr>
        </p:nvSpPr>
        <p:spPr>
          <a:xfrm>
            <a:off x="4648200" y="1962150"/>
            <a:ext cx="4038600" cy="4525963"/>
          </a:xfrm>
        </p:spPr>
        <p:txBody>
          <a:bodyPr>
            <a:normAutofit fontScale="92500" lnSpcReduction="20000"/>
          </a:bodyPr>
          <a:lstStyle/>
          <a:p>
            <a:r>
              <a:rPr lang="en-US" dirty="0" smtClean="0"/>
              <a:t>Cannot sustain as high applied reverse bias (150 mV) – dark current 1-10 e-/s</a:t>
            </a:r>
          </a:p>
          <a:p>
            <a:r>
              <a:rPr lang="en-US" dirty="0" smtClean="0"/>
              <a:t>Evidence for trap-band </a:t>
            </a:r>
            <a:r>
              <a:rPr lang="en-US" dirty="0" smtClean="0"/>
              <a:t>tunneling</a:t>
            </a:r>
          </a:p>
          <a:p>
            <a:r>
              <a:rPr lang="en-US" dirty="0" smtClean="0"/>
              <a:t>Cannot go to lower doping</a:t>
            </a:r>
          </a:p>
          <a:p>
            <a:r>
              <a:rPr lang="en-US" dirty="0" smtClean="0"/>
              <a:t>At 15 </a:t>
            </a:r>
            <a:r>
              <a:rPr lang="en-US" dirty="0" smtClean="0">
                <a:latin typeface="Symbol" panose="05050102010706020507" pitchFamily="18" charset="2"/>
              </a:rPr>
              <a:t>m</a:t>
            </a:r>
            <a:r>
              <a:rPr lang="en-US" dirty="0" smtClean="0"/>
              <a:t>m will probably contend with band-band as well as trap-band tunneling</a:t>
            </a:r>
            <a:endParaRPr lang="en-US" dirty="0" smtClean="0"/>
          </a:p>
          <a:p>
            <a:endParaRPr lang="en-US" dirty="0" smtClean="0"/>
          </a:p>
          <a:p>
            <a:endParaRPr lang="en-US" dirty="0"/>
          </a:p>
        </p:txBody>
      </p:sp>
    </p:spTree>
    <p:extLst>
      <p:ext uri="{BB962C8B-B14F-4D97-AF65-F5344CB8AC3E}">
        <p14:creationId xmlns:p14="http://schemas.microsoft.com/office/powerpoint/2010/main" val="3769805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for ground-based</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Dark current requirements much less severe than space</a:t>
            </a:r>
          </a:p>
          <a:p>
            <a:r>
              <a:rPr lang="en-US" dirty="0" smtClean="0"/>
              <a:t>If use CTIA </a:t>
            </a:r>
            <a:r>
              <a:rPr lang="en-US" dirty="0"/>
              <a:t>m</a:t>
            </a:r>
            <a:r>
              <a:rPr lang="en-US" dirty="0" smtClean="0"/>
              <a:t>ultiplexer rather than source-follower/detector like </a:t>
            </a:r>
            <a:r>
              <a:rPr lang="en-US" dirty="0" err="1" smtClean="0"/>
              <a:t>HxRG</a:t>
            </a:r>
            <a:r>
              <a:rPr lang="en-US" dirty="0" smtClean="0"/>
              <a:t> family, do not NEED high applied bias</a:t>
            </a:r>
          </a:p>
          <a:p>
            <a:r>
              <a:rPr lang="en-US" dirty="0" smtClean="0"/>
              <a:t>Teledyne developing </a:t>
            </a:r>
            <a:r>
              <a:rPr lang="en-US" dirty="0" err="1" smtClean="0"/>
              <a:t>GEOSnap</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Offered to Astronomy consortium detector arrays from best Rochester 13 </a:t>
            </a:r>
            <a:r>
              <a:rPr lang="en-US" dirty="0" smtClean="0">
                <a:latin typeface="Symbol" panose="05050102010706020507" pitchFamily="18" charset="2"/>
              </a:rPr>
              <a:t>m</a:t>
            </a:r>
            <a:r>
              <a:rPr lang="en-US" dirty="0" smtClean="0"/>
              <a:t>m wafer to bond to purchased </a:t>
            </a:r>
            <a:r>
              <a:rPr lang="en-US" dirty="0" err="1" smtClean="0"/>
              <a:t>GEOSnap</a:t>
            </a:r>
            <a:r>
              <a:rPr lang="en-US" dirty="0" smtClean="0"/>
              <a:t> </a:t>
            </a:r>
            <a:r>
              <a:rPr lang="en-US" dirty="0" smtClean="0"/>
              <a:t>(when available) </a:t>
            </a:r>
            <a:r>
              <a:rPr lang="en-US" dirty="0" smtClean="0"/>
              <a:t>to test feasibility for ground-based use e.g. METIS on E-ELT</a:t>
            </a:r>
            <a:endParaRPr lang="en-US" dirty="0"/>
          </a:p>
        </p:txBody>
      </p:sp>
    </p:spTree>
    <p:extLst>
      <p:ext uri="{BB962C8B-B14F-4D97-AF65-F5344CB8AC3E}">
        <p14:creationId xmlns:p14="http://schemas.microsoft.com/office/powerpoint/2010/main" val="3015348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Developed with Teledyne to our specifications, and proved 10 </a:t>
            </a:r>
            <a:r>
              <a:rPr lang="en-US" dirty="0" smtClean="0">
                <a:latin typeface="Symbol" panose="05050102010706020507" pitchFamily="18" charset="2"/>
              </a:rPr>
              <a:t>m</a:t>
            </a:r>
            <a:r>
              <a:rPr lang="en-US" dirty="0" smtClean="0"/>
              <a:t>m cutoff arrays for passively cooled space mission – </a:t>
            </a:r>
            <a:r>
              <a:rPr lang="en-US" dirty="0" err="1" smtClean="0"/>
              <a:t>NEOCam</a:t>
            </a:r>
            <a:r>
              <a:rPr lang="en-US" dirty="0" smtClean="0"/>
              <a:t> and possibly for OST</a:t>
            </a:r>
          </a:p>
          <a:p>
            <a:r>
              <a:rPr lang="en-US" dirty="0" smtClean="0"/>
              <a:t>Extended cutoff to 13 </a:t>
            </a:r>
            <a:r>
              <a:rPr lang="en-US" dirty="0" smtClean="0">
                <a:latin typeface="Symbol" panose="05050102010706020507" pitchFamily="18" charset="2"/>
              </a:rPr>
              <a:t>m</a:t>
            </a:r>
            <a:r>
              <a:rPr lang="en-US" dirty="0" smtClean="0"/>
              <a:t>m – </a:t>
            </a:r>
            <a:r>
              <a:rPr lang="en-US" dirty="0" smtClean="0"/>
              <a:t>have tested 2 out of 3 deliverables</a:t>
            </a:r>
          </a:p>
          <a:p>
            <a:r>
              <a:rPr lang="en-US" dirty="0" smtClean="0"/>
              <a:t>Wafers for 15 </a:t>
            </a:r>
            <a:r>
              <a:rPr lang="en-US" dirty="0" smtClean="0">
                <a:latin typeface="Symbol" panose="05050102010706020507" pitchFamily="18" charset="2"/>
              </a:rPr>
              <a:t>m</a:t>
            </a:r>
            <a:r>
              <a:rPr lang="en-US" dirty="0" smtClean="0"/>
              <a:t>m grown, several lot splits</a:t>
            </a:r>
            <a:endParaRPr lang="en-US" dirty="0" smtClean="0"/>
          </a:p>
          <a:p>
            <a:r>
              <a:rPr lang="en-US" dirty="0" smtClean="0"/>
              <a:t>Hope </a:t>
            </a:r>
            <a:r>
              <a:rPr lang="en-US" dirty="0" smtClean="0"/>
              <a:t>to show utility for ground-based use soon</a:t>
            </a:r>
          </a:p>
          <a:p>
            <a:r>
              <a:rPr lang="en-US" dirty="0" smtClean="0"/>
              <a:t> 13 </a:t>
            </a:r>
            <a:r>
              <a:rPr lang="en-US" dirty="0">
                <a:latin typeface="Symbol" panose="05050102010706020507" pitchFamily="18" charset="2"/>
              </a:rPr>
              <a:t>m</a:t>
            </a:r>
            <a:r>
              <a:rPr lang="en-US" dirty="0"/>
              <a:t>m </a:t>
            </a:r>
            <a:r>
              <a:rPr lang="en-US" dirty="0" smtClean="0"/>
              <a:t>work almost complete, will extend to 15+ </a:t>
            </a:r>
            <a:r>
              <a:rPr lang="en-US" dirty="0" smtClean="0">
                <a:latin typeface="Symbol" panose="05050102010706020507" pitchFamily="18" charset="2"/>
              </a:rPr>
              <a:t>m</a:t>
            </a:r>
            <a:r>
              <a:rPr lang="en-US" dirty="0" smtClean="0"/>
              <a:t>m – first wafers grown.  Important for CO</a:t>
            </a:r>
            <a:r>
              <a:rPr lang="en-US" baseline="-25000" dirty="0" smtClean="0"/>
              <a:t>2</a:t>
            </a:r>
            <a:r>
              <a:rPr lang="en-US" dirty="0" smtClean="0"/>
              <a:t> detections (e.g. habitable </a:t>
            </a:r>
            <a:r>
              <a:rPr lang="en-US" dirty="0" err="1" smtClean="0"/>
              <a:t>exoplanet</a:t>
            </a:r>
            <a:r>
              <a:rPr lang="en-US" dirty="0" smtClean="0"/>
              <a:t> </a:t>
            </a:r>
            <a:r>
              <a:rPr lang="en-US" dirty="0" smtClean="0"/>
              <a:t>atmospheres)</a:t>
            </a:r>
            <a:endParaRPr lang="en-US" dirty="0"/>
          </a:p>
        </p:txBody>
      </p:sp>
    </p:spTree>
    <p:extLst>
      <p:ext uri="{BB962C8B-B14F-4D97-AF65-F5344CB8AC3E}">
        <p14:creationId xmlns:p14="http://schemas.microsoft.com/office/powerpoint/2010/main" val="588950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Rocket Days with Jim</a:t>
            </a:r>
            <a:endParaRPr lang="en-US" dirty="0"/>
          </a:p>
        </p:txBody>
      </p:sp>
      <p:sp>
        <p:nvSpPr>
          <p:cNvPr id="3" name="Content Placeholder 2"/>
          <p:cNvSpPr>
            <a:spLocks noGrp="1"/>
          </p:cNvSpPr>
          <p:nvPr>
            <p:ph idx="1"/>
          </p:nvPr>
        </p:nvSpPr>
        <p:spPr>
          <a:xfrm>
            <a:off x="838200" y="1426464"/>
            <a:ext cx="7772400" cy="4974336"/>
          </a:xfrm>
        </p:spPr>
        <p:txBody>
          <a:bodyPr>
            <a:normAutofit fontScale="77500" lnSpcReduction="20000"/>
          </a:bodyPr>
          <a:lstStyle/>
          <a:p>
            <a:r>
              <a:rPr lang="en-US" dirty="0" smtClean="0"/>
              <a:t>Martin and Jim designed and flew a small cryogenic telescope on </a:t>
            </a:r>
            <a:r>
              <a:rPr lang="en-US" dirty="0" err="1" smtClean="0"/>
              <a:t>Aerobee</a:t>
            </a:r>
            <a:r>
              <a:rPr lang="en-US" dirty="0" smtClean="0"/>
              <a:t> sounding rockets from White Sands Missile Range</a:t>
            </a:r>
          </a:p>
          <a:p>
            <a:r>
              <a:rPr lang="en-US" dirty="0" smtClean="0"/>
              <a:t>Tom </a:t>
            </a:r>
            <a:r>
              <a:rPr lang="en-US" dirty="0" err="1" smtClean="0"/>
              <a:t>Soifer</a:t>
            </a:r>
            <a:r>
              <a:rPr lang="en-US" dirty="0" smtClean="0"/>
              <a:t> and I the first grad students on the program</a:t>
            </a:r>
          </a:p>
          <a:p>
            <a:r>
              <a:rPr lang="en-US" dirty="0" smtClean="0"/>
              <a:t>We each had 3 single pixel detectors to make – mine covered the range 50 </a:t>
            </a:r>
            <a:r>
              <a:rPr lang="en-US" dirty="0" smtClean="0">
                <a:latin typeface="Symbol" panose="05050102010706020507" pitchFamily="18" charset="2"/>
              </a:rPr>
              <a:t>m</a:t>
            </a:r>
            <a:r>
              <a:rPr lang="en-US" dirty="0" smtClean="0"/>
              <a:t>m to </a:t>
            </a:r>
            <a:r>
              <a:rPr lang="en-US" dirty="0" err="1" smtClean="0"/>
              <a:t>submillimeter</a:t>
            </a:r>
            <a:r>
              <a:rPr lang="en-US" dirty="0" smtClean="0"/>
              <a:t> wavelengths</a:t>
            </a:r>
          </a:p>
          <a:p>
            <a:r>
              <a:rPr lang="en-US" dirty="0" smtClean="0"/>
              <a:t>Neither the detectors nor the filters were commercially available</a:t>
            </a:r>
          </a:p>
          <a:p>
            <a:pPr lvl="1"/>
            <a:r>
              <a:rPr lang="en-US" dirty="0" smtClean="0"/>
              <a:t>Jim was conflicted between responsibility for my welfare and the need to take risks to meet the goal</a:t>
            </a:r>
          </a:p>
          <a:p>
            <a:pPr lvl="1"/>
            <a:r>
              <a:rPr lang="en-US" dirty="0" smtClean="0"/>
              <a:t>Thankfully, weekends were a time for me to complete the tasks with help from friends!!  (No photos – very early times)</a:t>
            </a:r>
          </a:p>
          <a:p>
            <a:endParaRPr lang="en-US" dirty="0" smtClean="0"/>
          </a:p>
          <a:p>
            <a:pPr marL="68580" indent="0">
              <a:buNone/>
            </a:pPr>
            <a:endParaRPr lang="en-US" dirty="0"/>
          </a:p>
        </p:txBody>
      </p:sp>
    </p:spTree>
    <p:extLst>
      <p:ext uri="{BB962C8B-B14F-4D97-AF65-F5344CB8AC3E}">
        <p14:creationId xmlns:p14="http://schemas.microsoft.com/office/powerpoint/2010/main" val="3297516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914400"/>
          </a:xfrm>
        </p:spPr>
        <p:txBody>
          <a:bodyPr/>
          <a:lstStyle/>
          <a:p>
            <a:r>
              <a:rPr lang="en-US" dirty="0" smtClean="0"/>
              <a:t>Foretold my future – never left detector work behind</a:t>
            </a:r>
            <a:endParaRPr lang="en-US" dirty="0"/>
          </a:p>
        </p:txBody>
      </p:sp>
      <p:sp>
        <p:nvSpPr>
          <p:cNvPr id="3" name="Content Placeholder 2"/>
          <p:cNvSpPr>
            <a:spLocks noGrp="1"/>
          </p:cNvSpPr>
          <p:nvPr>
            <p:ph idx="1"/>
          </p:nvPr>
        </p:nvSpPr>
        <p:spPr/>
        <p:txBody>
          <a:bodyPr>
            <a:normAutofit lnSpcReduction="10000"/>
          </a:bodyPr>
          <a:lstStyle/>
          <a:p>
            <a:r>
              <a:rPr lang="en-US" dirty="0" smtClean="0"/>
              <a:t>When Alan Hoffmann was leaving UR to work at SBRC (later Raytheon) he asked what he could do</a:t>
            </a:r>
          </a:p>
          <a:p>
            <a:r>
              <a:rPr lang="en-US" dirty="0" smtClean="0"/>
              <a:t>I said flippantly “send me an array”</a:t>
            </a:r>
          </a:p>
          <a:p>
            <a:r>
              <a:rPr lang="en-US" dirty="0" smtClean="0"/>
              <a:t>Surprisingly he did,  </a:t>
            </a:r>
            <a:r>
              <a:rPr lang="en-US" dirty="0" err="1" smtClean="0"/>
              <a:t>InSb</a:t>
            </a:r>
            <a:r>
              <a:rPr lang="en-US" dirty="0" smtClean="0"/>
              <a:t> arrays with a Si CCD multiplexer – I used it to entice Bill Forrest (a postdoc with Jim) to come to Rochester to work with our first array, the success of which led to membership on the IRAC and IRS proposal teams in 1983</a:t>
            </a:r>
            <a:endParaRPr lang="en-US" dirty="0"/>
          </a:p>
        </p:txBody>
      </p:sp>
    </p:spTree>
    <p:extLst>
      <p:ext uri="{BB962C8B-B14F-4D97-AF65-F5344CB8AC3E}">
        <p14:creationId xmlns:p14="http://schemas.microsoft.com/office/powerpoint/2010/main" val="4133146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Hg</a:t>
            </a:r>
            <a:r>
              <a:rPr lang="en-US" baseline="-25000" dirty="0" smtClean="0"/>
              <a:t>1-x</a:t>
            </a:r>
            <a:r>
              <a:rPr lang="en-US" dirty="0" smtClean="0"/>
              <a:t>Cd</a:t>
            </a:r>
            <a:r>
              <a:rPr lang="en-US" baseline="-25000" dirty="0" smtClean="0"/>
              <a:t>x</a:t>
            </a:r>
            <a:r>
              <a:rPr lang="en-US" dirty="0" smtClean="0"/>
              <a:t>Te (</a:t>
            </a:r>
            <a:r>
              <a:rPr lang="en-US" dirty="0"/>
              <a:t>t</a:t>
            </a:r>
            <a:r>
              <a:rPr lang="en-US" dirty="0" smtClean="0"/>
              <a:t>oday’s subject)</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HgCdTe</a:t>
            </a:r>
            <a:r>
              <a:rPr lang="en-US" dirty="0" smtClean="0"/>
              <a:t> a ternary compound: vary composition parameter x to vary cutoff wavelength – Hg fraction increases at longer wavelengths, makes material softer, increases the likelihood of defects</a:t>
            </a:r>
          </a:p>
          <a:p>
            <a:r>
              <a:rPr lang="en-US" dirty="0" smtClean="0"/>
              <a:t>I was first introduced to SWIR </a:t>
            </a:r>
            <a:r>
              <a:rPr lang="en-US" dirty="0" err="1" smtClean="0"/>
              <a:t>HgCdTe</a:t>
            </a:r>
            <a:r>
              <a:rPr lang="en-US" dirty="0" smtClean="0"/>
              <a:t> on the HST “death march” – a competition among industries to produce the first NIR camera for HST </a:t>
            </a:r>
          </a:p>
          <a:p>
            <a:pPr lvl="1"/>
            <a:r>
              <a:rPr lang="en-US" dirty="0" smtClean="0"/>
              <a:t>Rockwell Science Center  won hands down with a 128 x 128 array – </a:t>
            </a:r>
            <a:r>
              <a:rPr lang="en-US" dirty="0" err="1" smtClean="0"/>
              <a:t>HgCdTe</a:t>
            </a:r>
            <a:r>
              <a:rPr lang="en-US" dirty="0" smtClean="0"/>
              <a:t> arrays became common astronomical tools</a:t>
            </a:r>
            <a:endParaRPr lang="en-US" dirty="0"/>
          </a:p>
        </p:txBody>
      </p:sp>
    </p:spTree>
    <p:extLst>
      <p:ext uri="{BB962C8B-B14F-4D97-AF65-F5344CB8AC3E}">
        <p14:creationId xmlns:p14="http://schemas.microsoft.com/office/powerpoint/2010/main" val="317069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162800" cy="914400"/>
          </a:xfrm>
        </p:spPr>
        <p:txBody>
          <a:bodyPr>
            <a:normAutofit fontScale="90000"/>
          </a:bodyPr>
          <a:lstStyle/>
          <a:p>
            <a:r>
              <a:rPr lang="en-US" sz="3600" dirty="0" smtClean="0"/>
              <a:t>Rochester has been working on the development of LWIR </a:t>
            </a:r>
            <a:r>
              <a:rPr lang="en-US" sz="3600" dirty="0" err="1" smtClean="0"/>
              <a:t>HgCdTe</a:t>
            </a:r>
            <a:r>
              <a:rPr lang="en-US" sz="3600" dirty="0" smtClean="0"/>
              <a:t> arrays for 20 years</a:t>
            </a:r>
            <a:endParaRPr lang="en-US" sz="3600" dirty="0"/>
          </a:p>
        </p:txBody>
      </p:sp>
      <p:sp>
        <p:nvSpPr>
          <p:cNvPr id="3" name="Content Placeholder 2"/>
          <p:cNvSpPr>
            <a:spLocks noGrp="1"/>
          </p:cNvSpPr>
          <p:nvPr>
            <p:ph idx="1"/>
          </p:nvPr>
        </p:nvSpPr>
        <p:spPr>
          <a:xfrm>
            <a:off x="609600" y="1828800"/>
            <a:ext cx="8229600" cy="4724400"/>
          </a:xfrm>
        </p:spPr>
        <p:txBody>
          <a:bodyPr>
            <a:normAutofit fontScale="47500" lnSpcReduction="20000"/>
          </a:bodyPr>
          <a:lstStyle/>
          <a:p>
            <a:pPr lvl="1">
              <a:buNone/>
            </a:pPr>
            <a:endParaRPr lang="en-US" sz="4000" b="1" dirty="0" smtClean="0"/>
          </a:p>
          <a:p>
            <a:r>
              <a:rPr lang="en-US" sz="4400" dirty="0" smtClean="0"/>
              <a:t>In early 90s </a:t>
            </a:r>
            <a:r>
              <a:rPr lang="en-US" sz="4400" dirty="0"/>
              <a:t>we began </a:t>
            </a:r>
            <a:r>
              <a:rPr lang="en-US" sz="4400" dirty="0" smtClean="0"/>
              <a:t>development with Rockwell  of LWIR </a:t>
            </a:r>
            <a:r>
              <a:rPr lang="en-US" sz="4400" dirty="0" err="1" smtClean="0"/>
              <a:t>HgCdTe</a:t>
            </a:r>
            <a:r>
              <a:rPr lang="en-US" sz="4400" dirty="0" smtClean="0"/>
              <a:t> </a:t>
            </a:r>
            <a:r>
              <a:rPr lang="en-US" sz="4400" dirty="0"/>
              <a:t>arrays </a:t>
            </a:r>
            <a:r>
              <a:rPr lang="en-US" sz="4400" dirty="0" smtClean="0"/>
              <a:t>for space </a:t>
            </a:r>
            <a:r>
              <a:rPr lang="en-US" sz="4400" dirty="0"/>
              <a:t>application </a:t>
            </a:r>
            <a:r>
              <a:rPr lang="en-US" sz="4400" dirty="0" smtClean="0"/>
              <a:t>at </a:t>
            </a:r>
            <a:r>
              <a:rPr lang="en-US" sz="4400" dirty="0"/>
              <a:t>30-40K focal plane </a:t>
            </a:r>
            <a:r>
              <a:rPr lang="en-US" sz="4400" dirty="0" smtClean="0"/>
              <a:t>temperatures</a:t>
            </a:r>
          </a:p>
          <a:p>
            <a:pPr marL="68580" indent="0">
              <a:buNone/>
            </a:pPr>
            <a:endParaRPr lang="en-US" sz="4400" dirty="0" smtClean="0"/>
          </a:p>
          <a:p>
            <a:pPr lvl="1"/>
            <a:r>
              <a:rPr lang="en-US" sz="4000" b="1" dirty="0" smtClean="0"/>
              <a:t>SUFFICIENTLY </a:t>
            </a:r>
            <a:r>
              <a:rPr lang="en-US" sz="4000" b="1" dirty="0"/>
              <a:t>LOW DARK CURRENT </a:t>
            </a:r>
            <a:r>
              <a:rPr lang="en-US" sz="4000" b="1" dirty="0" smtClean="0"/>
              <a:t> AT ADEQUATE WELL DEPTHS WERE THE </a:t>
            </a:r>
            <a:r>
              <a:rPr lang="en-US" sz="4000" b="1" dirty="0"/>
              <a:t>PRIMARY </a:t>
            </a:r>
            <a:r>
              <a:rPr lang="en-US" sz="4000" b="1" dirty="0" smtClean="0"/>
              <a:t>ISSUES.</a:t>
            </a:r>
            <a:endParaRPr lang="en-US" sz="4000" b="1" dirty="0"/>
          </a:p>
          <a:p>
            <a:pPr lvl="1">
              <a:buNone/>
            </a:pPr>
            <a:endParaRPr lang="en-US" sz="4000" b="1" dirty="0"/>
          </a:p>
          <a:p>
            <a:r>
              <a:rPr lang="en-US" sz="4400" dirty="0" smtClean="0"/>
              <a:t>First, investigated </a:t>
            </a:r>
            <a:r>
              <a:rPr lang="en-US" sz="4400" dirty="0"/>
              <a:t>single pixel detectors of 10 </a:t>
            </a:r>
            <a:r>
              <a:rPr lang="en-US" sz="4400" dirty="0">
                <a:latin typeface="Symbol" pitchFamily="18" charset="2"/>
              </a:rPr>
              <a:t>m</a:t>
            </a:r>
            <a:r>
              <a:rPr lang="en-US" sz="4400" dirty="0"/>
              <a:t>m </a:t>
            </a:r>
            <a:r>
              <a:rPr lang="en-US" sz="4400" dirty="0" err="1"/>
              <a:t>HgCdTe</a:t>
            </a:r>
            <a:r>
              <a:rPr lang="en-US" sz="4400" dirty="0"/>
              <a:t> </a:t>
            </a:r>
            <a:r>
              <a:rPr lang="en-US" sz="4400" dirty="0" smtClean="0"/>
              <a:t>and </a:t>
            </a:r>
            <a:r>
              <a:rPr lang="en-US" sz="4400" dirty="0"/>
              <a:t>found that trap-to-band tunneling dominated </a:t>
            </a:r>
            <a:r>
              <a:rPr lang="en-US" sz="4400" dirty="0" smtClean="0"/>
              <a:t>dark current at </a:t>
            </a:r>
            <a:r>
              <a:rPr lang="en-US" sz="4400" dirty="0"/>
              <a:t>focal plane temperatures ~</a:t>
            </a:r>
            <a:r>
              <a:rPr lang="en-US" sz="4400" dirty="0" smtClean="0"/>
              <a:t>30K</a:t>
            </a:r>
            <a:endParaRPr lang="en-US" sz="4400" dirty="0"/>
          </a:p>
          <a:p>
            <a:pPr>
              <a:buNone/>
            </a:pPr>
            <a:endParaRPr lang="en-US" sz="4400" dirty="0"/>
          </a:p>
          <a:p>
            <a:r>
              <a:rPr lang="en-US" sz="4400" dirty="0"/>
              <a:t>Found that reducing the doping by 30% from Rockwell/Teledyne’s standard at that time </a:t>
            </a:r>
            <a:r>
              <a:rPr lang="en-US" sz="4400" dirty="0" smtClean="0"/>
              <a:t>would potentially </a:t>
            </a:r>
            <a:r>
              <a:rPr lang="en-US" sz="4400" dirty="0"/>
              <a:t>improve </a:t>
            </a:r>
            <a:r>
              <a:rPr lang="en-US" sz="4400" dirty="0" smtClean="0"/>
              <a:t>performance (Bailey et al. 1998; Wu 1997 )</a:t>
            </a:r>
            <a:endParaRPr lang="en-US" dirty="0"/>
          </a:p>
          <a:p>
            <a:pPr>
              <a:buNone/>
            </a:pPr>
            <a:endParaRPr lang="en-US" sz="19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LWIR Array Operability: Past</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14400" y="1447800"/>
            <a:ext cx="3200400" cy="3200400"/>
          </a:xfrm>
          <a:prstGeom prst="rect">
            <a:avLst/>
          </a:prstGeom>
          <a:noFill/>
          <a:ln w="9525">
            <a:noFill/>
            <a:miter lim="800000"/>
            <a:headEnd/>
            <a:tailEnd/>
          </a:ln>
          <a:effectLst/>
        </p:spPr>
      </p:pic>
      <p:sp>
        <p:nvSpPr>
          <p:cNvPr id="5" name="TextBox 4"/>
          <p:cNvSpPr txBox="1"/>
          <p:nvPr/>
        </p:nvSpPr>
        <p:spPr>
          <a:xfrm>
            <a:off x="664274" y="4778632"/>
            <a:ext cx="4326826" cy="2031325"/>
          </a:xfrm>
          <a:prstGeom prst="rect">
            <a:avLst/>
          </a:prstGeom>
          <a:noFill/>
        </p:spPr>
        <p:txBody>
          <a:bodyPr wrap="none" rtlCol="0">
            <a:spAutoFit/>
          </a:bodyPr>
          <a:lstStyle/>
          <a:p>
            <a:pPr algn="just"/>
            <a:r>
              <a:rPr lang="en-US" dirty="0" smtClean="0"/>
              <a:t>State of the art early 2000</a:t>
            </a:r>
            <a:r>
              <a:rPr lang="en-US" sz="1600" dirty="0" smtClean="0"/>
              <a:t>s</a:t>
            </a:r>
            <a:r>
              <a:rPr lang="en-US" dirty="0" smtClean="0"/>
              <a:t>: </a:t>
            </a:r>
            <a:r>
              <a:rPr lang="en-US" b="1" dirty="0" smtClean="0"/>
              <a:t>0 mV </a:t>
            </a:r>
          </a:p>
          <a:p>
            <a:pPr algn="just"/>
            <a:r>
              <a:rPr lang="en-US" dirty="0" smtClean="0"/>
              <a:t>applied bias, 256 x 256 x 40 </a:t>
            </a:r>
            <a:r>
              <a:rPr lang="en-US" dirty="0" smtClean="0">
                <a:latin typeface="Symbol" pitchFamily="18" charset="2"/>
              </a:rPr>
              <a:t>m</a:t>
            </a:r>
            <a:r>
              <a:rPr lang="en-US" dirty="0" smtClean="0"/>
              <a:t>m. White</a:t>
            </a:r>
          </a:p>
          <a:p>
            <a:pPr algn="just"/>
            <a:r>
              <a:rPr lang="en-US" dirty="0" smtClean="0"/>
              <a:t>corresponds to dark current &lt;100 e-/s.</a:t>
            </a:r>
          </a:p>
          <a:p>
            <a:pPr algn="just"/>
            <a:r>
              <a:rPr lang="en-US" dirty="0" smtClean="0"/>
              <a:t>The rows correspond to pixels with </a:t>
            </a:r>
          </a:p>
          <a:p>
            <a:pPr algn="just"/>
            <a:r>
              <a:rPr lang="en-US" dirty="0" smtClean="0"/>
              <a:t>differing diode geometry. Doping modified </a:t>
            </a:r>
          </a:p>
          <a:p>
            <a:pPr algn="just"/>
            <a:r>
              <a:rPr lang="en-US" dirty="0" smtClean="0"/>
              <a:t>from earlier work to minimize trap-to-band </a:t>
            </a:r>
          </a:p>
          <a:p>
            <a:pPr algn="just"/>
            <a:r>
              <a:rPr lang="en-US" dirty="0" smtClean="0"/>
              <a:t>tunneling.  Less than 30% pixels met spec.</a:t>
            </a:r>
            <a:endParaRPr lang="en-US" dirty="0"/>
          </a:p>
        </p:txBody>
      </p:sp>
      <p:sp>
        <p:nvSpPr>
          <p:cNvPr id="8" name="TextBox 7"/>
          <p:cNvSpPr txBox="1"/>
          <p:nvPr/>
        </p:nvSpPr>
        <p:spPr>
          <a:xfrm>
            <a:off x="4991100" y="4816732"/>
            <a:ext cx="3973191" cy="1754326"/>
          </a:xfrm>
          <a:prstGeom prst="rect">
            <a:avLst/>
          </a:prstGeom>
          <a:noFill/>
        </p:spPr>
        <p:txBody>
          <a:bodyPr wrap="square" rtlCol="0">
            <a:spAutoFit/>
          </a:bodyPr>
          <a:lstStyle/>
          <a:p>
            <a:r>
              <a:rPr lang="en-US" dirty="0" smtClean="0"/>
              <a:t>State of the art  </a:t>
            </a:r>
            <a:r>
              <a:rPr lang="en-US" b="1" dirty="0" smtClean="0"/>
              <a:t>2003</a:t>
            </a:r>
            <a:r>
              <a:rPr lang="en-US" dirty="0" smtClean="0"/>
              <a:t>.   First breakthrough. 512 x 512 x 36 </a:t>
            </a:r>
            <a:r>
              <a:rPr lang="en-US" dirty="0" smtClean="0">
                <a:latin typeface="Symbol" pitchFamily="18" charset="2"/>
              </a:rPr>
              <a:t>m</a:t>
            </a:r>
            <a:r>
              <a:rPr lang="en-US" dirty="0" smtClean="0"/>
              <a:t>m array achieved  72% operability (white &lt; 100 e-/s) but again </a:t>
            </a:r>
            <a:r>
              <a:rPr lang="en-US" b="1" dirty="0" smtClean="0"/>
              <a:t>essentially 0 applied bias</a:t>
            </a:r>
            <a:r>
              <a:rPr lang="en-US" dirty="0" smtClean="0"/>
              <a:t>.</a:t>
            </a:r>
          </a:p>
          <a:p>
            <a:r>
              <a:rPr lang="en-US" dirty="0" smtClean="0"/>
              <a:t>(Series of papers by Bacon et al. )</a:t>
            </a:r>
          </a:p>
        </p:txBody>
      </p:sp>
      <p:pic>
        <p:nvPicPr>
          <p:cNvPr id="7" name="Content Placeholder 7" descr="H1RG-001oper.jpg"/>
          <p:cNvPicPr>
            <a:picLocks noChangeAspect="1"/>
          </p:cNvPicPr>
          <p:nvPr/>
        </p:nvPicPr>
        <p:blipFill>
          <a:blip r:embed="rId3" cstate="print"/>
          <a:stretch>
            <a:fillRect/>
          </a:stretch>
        </p:blipFill>
        <p:spPr>
          <a:xfrm>
            <a:off x="5029200" y="1295400"/>
            <a:ext cx="3429000" cy="332150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Need for Passively Cooled LWIR Arrays</a:t>
            </a:r>
            <a:endParaRPr lang="en-US" sz="3600" dirty="0"/>
          </a:p>
        </p:txBody>
      </p:sp>
      <p:sp>
        <p:nvSpPr>
          <p:cNvPr id="3" name="Content Placeholder 2"/>
          <p:cNvSpPr>
            <a:spLocks noGrp="1"/>
          </p:cNvSpPr>
          <p:nvPr>
            <p:ph idx="1"/>
          </p:nvPr>
        </p:nvSpPr>
        <p:spPr>
          <a:xfrm>
            <a:off x="914400" y="1783560"/>
            <a:ext cx="7772400" cy="4845840"/>
          </a:xfrm>
        </p:spPr>
        <p:txBody>
          <a:bodyPr>
            <a:noAutofit/>
          </a:bodyPr>
          <a:lstStyle/>
          <a:p>
            <a:pPr>
              <a:buNone/>
            </a:pPr>
            <a:r>
              <a:rPr lang="en-US" sz="1800" dirty="0" err="1" smtClean="0"/>
              <a:t>NEOCam</a:t>
            </a:r>
            <a:r>
              <a:rPr lang="en-US" sz="1800" dirty="0" smtClean="0"/>
              <a:t> , Near Earth Object Camera, PI Amy </a:t>
            </a:r>
            <a:r>
              <a:rPr lang="en-US" sz="1800" dirty="0" err="1" smtClean="0"/>
              <a:t>Mainzer</a:t>
            </a:r>
            <a:r>
              <a:rPr lang="en-US" sz="1800" dirty="0" smtClean="0"/>
              <a:t> (JPL), is a proposed mission designed to discover and characterize most potentially hazardous asteroids near the Earth &gt;140m in size.  It consists of a 50 cm telescope, and focal planes sensitive from 3-5 </a:t>
            </a:r>
            <a:r>
              <a:rPr lang="en-US" sz="1800" dirty="0" smtClean="0">
                <a:latin typeface="Symbol" pitchFamily="18" charset="2"/>
              </a:rPr>
              <a:t>m</a:t>
            </a:r>
            <a:r>
              <a:rPr lang="en-US" sz="1800" dirty="0" smtClean="0"/>
              <a:t>m and 6-10 </a:t>
            </a:r>
            <a:r>
              <a:rPr lang="en-US" sz="1800" dirty="0" smtClean="0">
                <a:latin typeface="Symbol" pitchFamily="18" charset="2"/>
              </a:rPr>
              <a:t>m</a:t>
            </a:r>
            <a:r>
              <a:rPr lang="en-US" sz="1800" dirty="0" smtClean="0"/>
              <a:t>m</a:t>
            </a:r>
            <a:r>
              <a:rPr lang="en-US" sz="1800" dirty="0"/>
              <a:t> </a:t>
            </a:r>
            <a:r>
              <a:rPr lang="en-US" sz="1800" dirty="0" smtClean="0"/>
              <a:t>–  passively </a:t>
            </a:r>
            <a:r>
              <a:rPr lang="en-US" sz="1800" dirty="0" smtClean="0"/>
              <a:t>cooled</a:t>
            </a:r>
            <a:endParaRPr lang="en-US" sz="1800" dirty="0" smtClean="0"/>
          </a:p>
          <a:p>
            <a:pPr>
              <a:buNone/>
            </a:pPr>
            <a:r>
              <a:rPr lang="en-US" sz="1800" dirty="0" smtClean="0">
                <a:solidFill>
                  <a:schemeClr val="tx2">
                    <a:lumMod val="90000"/>
                  </a:schemeClr>
                </a:solidFill>
              </a:rPr>
              <a:t>The 2003 array was attractive to Amy, and in 2009 she funded some further tests and helped to spur development to larger formats, and smaller pixel size</a:t>
            </a:r>
            <a:r>
              <a:rPr lang="en-US" sz="1800" dirty="0" smtClean="0">
                <a:solidFill>
                  <a:schemeClr val="tx2">
                    <a:lumMod val="90000"/>
                  </a:schemeClr>
                </a:solidFill>
              </a:rPr>
              <a:t>.</a:t>
            </a:r>
          </a:p>
          <a:p>
            <a:pPr>
              <a:buNone/>
            </a:pPr>
            <a:r>
              <a:rPr lang="en-US" sz="1800" dirty="0" smtClean="0">
                <a:solidFill>
                  <a:schemeClr val="tx2">
                    <a:lumMod val="90000"/>
                  </a:schemeClr>
                </a:solidFill>
              </a:rPr>
              <a:t>We also wanted to pursue it for a separate reason – the warm Spitzer mission, once cryogens expended, the focal plane </a:t>
            </a:r>
            <a:r>
              <a:rPr lang="en-US" sz="1800" dirty="0" err="1" smtClean="0">
                <a:solidFill>
                  <a:schemeClr val="tx2">
                    <a:lumMod val="90000"/>
                  </a:schemeClr>
                </a:solidFill>
              </a:rPr>
              <a:t>equilibriated</a:t>
            </a:r>
            <a:r>
              <a:rPr lang="en-US" sz="1800" dirty="0" smtClean="0">
                <a:solidFill>
                  <a:schemeClr val="tx2">
                    <a:lumMod val="90000"/>
                  </a:schemeClr>
                </a:solidFill>
              </a:rPr>
              <a:t> at ~28K, but only the IRAC 3.6 and 4.5 </a:t>
            </a:r>
            <a:r>
              <a:rPr lang="en-US" sz="1800" dirty="0" smtClean="0">
                <a:solidFill>
                  <a:schemeClr val="tx2">
                    <a:lumMod val="90000"/>
                  </a:schemeClr>
                </a:solidFill>
                <a:latin typeface="Symbol" panose="05050102010706020507" pitchFamily="18" charset="2"/>
              </a:rPr>
              <a:t>m</a:t>
            </a:r>
            <a:r>
              <a:rPr lang="en-US" sz="1800" dirty="0" smtClean="0">
                <a:solidFill>
                  <a:schemeClr val="tx2">
                    <a:lumMod val="90000"/>
                  </a:schemeClr>
                </a:solidFill>
              </a:rPr>
              <a:t>m </a:t>
            </a:r>
            <a:r>
              <a:rPr lang="en-US" sz="1800" dirty="0" err="1" smtClean="0">
                <a:solidFill>
                  <a:schemeClr val="tx2">
                    <a:lumMod val="90000"/>
                  </a:schemeClr>
                </a:solidFill>
              </a:rPr>
              <a:t>InSb</a:t>
            </a:r>
            <a:r>
              <a:rPr lang="en-US" sz="1800" dirty="0" smtClean="0">
                <a:solidFill>
                  <a:schemeClr val="tx2">
                    <a:lumMod val="90000"/>
                  </a:schemeClr>
                </a:solidFill>
              </a:rPr>
              <a:t> channels were still operative.  Had we had 10 </a:t>
            </a:r>
            <a:r>
              <a:rPr lang="en-US" sz="1800" dirty="0" smtClean="0">
                <a:solidFill>
                  <a:schemeClr val="tx2">
                    <a:lumMod val="90000"/>
                  </a:schemeClr>
                </a:solidFill>
                <a:latin typeface="Symbol" panose="05050102010706020507" pitchFamily="18" charset="2"/>
              </a:rPr>
              <a:t>m</a:t>
            </a:r>
            <a:r>
              <a:rPr lang="en-US" sz="1800" dirty="0" smtClean="0">
                <a:solidFill>
                  <a:schemeClr val="tx2">
                    <a:lumMod val="90000"/>
                  </a:schemeClr>
                </a:solidFill>
              </a:rPr>
              <a:t>m </a:t>
            </a:r>
            <a:r>
              <a:rPr lang="en-US" sz="1800" dirty="0" err="1" smtClean="0">
                <a:solidFill>
                  <a:schemeClr val="tx2">
                    <a:lumMod val="90000"/>
                  </a:schemeClr>
                </a:solidFill>
              </a:rPr>
              <a:t>HgCdTe</a:t>
            </a:r>
            <a:r>
              <a:rPr lang="en-US" sz="1800" dirty="0" smtClean="0">
                <a:solidFill>
                  <a:schemeClr val="tx2">
                    <a:lumMod val="90000"/>
                  </a:schemeClr>
                </a:solidFill>
              </a:rPr>
              <a:t> arrays rather than the </a:t>
            </a:r>
            <a:r>
              <a:rPr lang="en-US" sz="1800" dirty="0" err="1" smtClean="0">
                <a:solidFill>
                  <a:schemeClr val="tx2">
                    <a:lumMod val="90000"/>
                  </a:schemeClr>
                </a:solidFill>
              </a:rPr>
              <a:t>Si:As</a:t>
            </a:r>
            <a:r>
              <a:rPr lang="en-US" sz="1800" dirty="0" smtClean="0">
                <a:solidFill>
                  <a:schemeClr val="tx2">
                    <a:lumMod val="90000"/>
                  </a:schemeClr>
                </a:solidFill>
              </a:rPr>
              <a:t> arrays for the 5.8 and 8.6 </a:t>
            </a:r>
            <a:r>
              <a:rPr lang="en-US" sz="1800" dirty="0" smtClean="0">
                <a:solidFill>
                  <a:schemeClr val="tx2">
                    <a:lumMod val="90000"/>
                  </a:schemeClr>
                </a:solidFill>
                <a:latin typeface="Symbol" panose="05050102010706020507" pitchFamily="18" charset="2"/>
              </a:rPr>
              <a:t>m</a:t>
            </a:r>
            <a:r>
              <a:rPr lang="en-US" sz="1800" dirty="0" smtClean="0">
                <a:solidFill>
                  <a:schemeClr val="tx2">
                    <a:lumMod val="90000"/>
                  </a:schemeClr>
                </a:solidFill>
              </a:rPr>
              <a:t>m channels, all four IRAC channels would be alive and functioning – enabling more science.</a:t>
            </a:r>
            <a:endParaRPr lang="en-US" sz="1800" dirty="0" smtClean="0"/>
          </a:p>
          <a:p>
            <a:pPr>
              <a:buNone/>
            </a:pPr>
            <a:r>
              <a:rPr lang="en-US" sz="1800" dirty="0" smtClean="0"/>
              <a:t>NASA ROSES APRA program funded UR’s test and optimization of 10 </a:t>
            </a:r>
            <a:r>
              <a:rPr lang="en-US" sz="1800" dirty="0" smtClean="0">
                <a:latin typeface="Symbol" pitchFamily="18" charset="2"/>
              </a:rPr>
              <a:t>m</a:t>
            </a:r>
            <a:r>
              <a:rPr lang="en-US" sz="1800" dirty="0" smtClean="0"/>
              <a:t>m arrays, and NASA Phase A and Extended Phase A to </a:t>
            </a:r>
            <a:r>
              <a:rPr lang="en-US" sz="1800" dirty="0" err="1" smtClean="0"/>
              <a:t>NEOCam</a:t>
            </a:r>
            <a:r>
              <a:rPr lang="en-US" sz="1800" dirty="0" smtClean="0"/>
              <a:t> project funded further Teledyne development. (2010 and beyond)</a:t>
            </a:r>
          </a:p>
          <a:p>
            <a:pPr>
              <a:buNone/>
            </a:pPr>
            <a:endParaRPr 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NEOCam</a:t>
            </a:r>
            <a:r>
              <a:rPr lang="en-US" dirty="0" smtClean="0"/>
              <a:t>?</a:t>
            </a:r>
            <a:endParaRPr lang="en-US" dirty="0"/>
          </a:p>
        </p:txBody>
      </p:sp>
      <p:pic>
        <p:nvPicPr>
          <p:cNvPr id="4" name="Content Placeholder 3" descr="Screen Shot 2016-01-27 at 11.58.49 A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5350" y="1752600"/>
            <a:ext cx="7760099" cy="4178515"/>
          </a:xfrm>
          <a:prstGeom prst="rect">
            <a:avLst/>
          </a:prstGeom>
        </p:spPr>
      </p:pic>
      <p:sp>
        <p:nvSpPr>
          <p:cNvPr id="6" name="TextBox 5"/>
          <p:cNvSpPr txBox="1"/>
          <p:nvPr/>
        </p:nvSpPr>
        <p:spPr>
          <a:xfrm>
            <a:off x="1524000" y="6072585"/>
            <a:ext cx="2636519" cy="830997"/>
          </a:xfrm>
          <a:prstGeom prst="rect">
            <a:avLst/>
          </a:prstGeom>
          <a:noFill/>
        </p:spPr>
        <p:txBody>
          <a:bodyPr wrap="square" rtlCol="0">
            <a:spAutoFit/>
          </a:bodyPr>
          <a:lstStyle/>
          <a:p>
            <a:r>
              <a:rPr lang="en-US" sz="2400" dirty="0" smtClean="0"/>
              <a:t>Albedos 0.04-0.25  </a:t>
            </a:r>
          </a:p>
          <a:p>
            <a:endParaRPr lang="en-US" sz="2400" dirty="0"/>
          </a:p>
        </p:txBody>
      </p:sp>
      <p:sp>
        <p:nvSpPr>
          <p:cNvPr id="7" name="TextBox 6"/>
          <p:cNvSpPr txBox="1"/>
          <p:nvPr/>
        </p:nvSpPr>
        <p:spPr>
          <a:xfrm>
            <a:off x="5486400" y="6081436"/>
            <a:ext cx="2971800" cy="461665"/>
          </a:xfrm>
          <a:prstGeom prst="rect">
            <a:avLst/>
          </a:prstGeom>
          <a:noFill/>
        </p:spPr>
        <p:txBody>
          <a:bodyPr wrap="square" rtlCol="0">
            <a:spAutoFit/>
          </a:bodyPr>
          <a:lstStyle/>
          <a:p>
            <a:r>
              <a:rPr lang="en-US" sz="2400" dirty="0" smtClean="0"/>
              <a:t>Measure diameters</a:t>
            </a:r>
            <a:endParaRPr lang="en-US" sz="2400" dirty="0"/>
          </a:p>
        </p:txBody>
      </p:sp>
    </p:spTree>
    <p:extLst>
      <p:ext uri="{BB962C8B-B14F-4D97-AF65-F5344CB8AC3E}">
        <p14:creationId xmlns:p14="http://schemas.microsoft.com/office/powerpoint/2010/main" val="40484100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1412</TotalTime>
  <Words>1683</Words>
  <Application>Microsoft Office PowerPoint</Application>
  <PresentationFormat>On-screen Show (4:3)</PresentationFormat>
  <Paragraphs>128</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Consolas</vt:lpstr>
      <vt:lpstr>Corbel</vt:lpstr>
      <vt:lpstr>Symbol</vt:lpstr>
      <vt:lpstr>Wingdings</vt:lpstr>
      <vt:lpstr>Wingdings 2</vt:lpstr>
      <vt:lpstr>Wingdings 3</vt:lpstr>
      <vt:lpstr>Metro</vt:lpstr>
      <vt:lpstr>Development of Mid-Wave* HgCdTe Detector Arrays</vt:lpstr>
      <vt:lpstr>Jim’s Influence</vt:lpstr>
      <vt:lpstr>Rocket Days with Jim</vt:lpstr>
      <vt:lpstr>Foretold my future – never left detector work behind</vt:lpstr>
      <vt:lpstr>Hg1-xCdxTe (today’s subject)</vt:lpstr>
      <vt:lpstr>Rochester has been working on the development of LWIR HgCdTe arrays for 20 years</vt:lpstr>
      <vt:lpstr>LWIR Array Operability: Past</vt:lpstr>
      <vt:lpstr>Need for Passively Cooled LWIR Arrays</vt:lpstr>
      <vt:lpstr>Why NEOCam?</vt:lpstr>
      <vt:lpstr>Operability by 2012 of 1kx1kx18 mm LWIR arrays </vt:lpstr>
      <vt:lpstr>From 2003 to 2012– what changed?</vt:lpstr>
      <vt:lpstr>Results for 1k x 1k 10.5 mm array</vt:lpstr>
      <vt:lpstr>A 9.6 mm 2k x 2k array, 250 mV applied bias, 40K, 98.9% operability</vt:lpstr>
      <vt:lpstr>Passive Cooling?</vt:lpstr>
      <vt:lpstr>Arrhenius Plot</vt:lpstr>
      <vt:lpstr>QE and uniformity</vt:lpstr>
      <vt:lpstr>Substrate Removal</vt:lpstr>
      <vt:lpstr>Proton irradiation of arrays</vt:lpstr>
      <vt:lpstr>Single proton hits; recover after reset and next read (6s later)</vt:lpstr>
      <vt:lpstr>Luminescence of 700 e/s/pixel for 18 MeV flux 100 protons/cm2-s (full substrate only)</vt:lpstr>
      <vt:lpstr>Larger formats</vt:lpstr>
      <vt:lpstr>Extension to longer cutoff wavelengths – Forrest PI</vt:lpstr>
      <vt:lpstr>Use for ground-based</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Wave HgCdTe Detector Arrays for Space Application that can be Passively Cooled</dc:title>
  <dc:creator>Judy</dc:creator>
  <cp:lastModifiedBy>Judy</cp:lastModifiedBy>
  <cp:revision>67</cp:revision>
  <dcterms:created xsi:type="dcterms:W3CDTF">2012-12-04T19:56:56Z</dcterms:created>
  <dcterms:modified xsi:type="dcterms:W3CDTF">2017-06-28T02:26:33Z</dcterms:modified>
</cp:coreProperties>
</file>