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5" r:id="rId4"/>
    <p:sldMasterId id="2147483667" r:id="rId5"/>
    <p:sldMasterId id="2147483670" r:id="rId6"/>
    <p:sldMasterId id="2147483673" r:id="rId7"/>
  </p:sldMasterIdLst>
  <p:notesMasterIdLst>
    <p:notesMasterId r:id="rId29"/>
  </p:notesMasterIdLst>
  <p:sldIdLst>
    <p:sldId id="256" r:id="rId8"/>
    <p:sldId id="278" r:id="rId9"/>
    <p:sldId id="263" r:id="rId10"/>
    <p:sldId id="258" r:id="rId11"/>
    <p:sldId id="259" r:id="rId12"/>
    <p:sldId id="276" r:id="rId13"/>
    <p:sldId id="262" r:id="rId14"/>
    <p:sldId id="261" r:id="rId15"/>
    <p:sldId id="264" r:id="rId16"/>
    <p:sldId id="265" r:id="rId17"/>
    <p:sldId id="267" r:id="rId18"/>
    <p:sldId id="266" r:id="rId19"/>
    <p:sldId id="270" r:id="rId20"/>
    <p:sldId id="260" r:id="rId21"/>
    <p:sldId id="272" r:id="rId22"/>
    <p:sldId id="269" r:id="rId23"/>
    <p:sldId id="273" r:id="rId24"/>
    <p:sldId id="281" r:id="rId25"/>
    <p:sldId id="285" r:id="rId26"/>
    <p:sldId id="28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3" d="100"/>
          <a:sy n="63" d="100"/>
        </p:scale>
        <p:origin x="79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9E23B-3204-471B-84F3-45132169B011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BB4B7-03A0-4FAF-A4DD-CA37FFE72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1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E21AAA-61F3-417C-BF27-541249F2E6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Universe distant is stars and galaxies; immediate is human environment, solar system, etc</a:t>
            </a:r>
          </a:p>
          <a:p>
            <a:pPr eaLnBrk="1" hangingPunct="1"/>
            <a:r>
              <a:rPr lang="en-US" altLang="en-US" smtClean="0"/>
              <a:t>Music of the spheres: Visible is one octave, IR is 7 or 8 octaves; exploration has only begun, and SIRTF will take IR Astronomy from infancy to adolescence…</a:t>
            </a:r>
          </a:p>
        </p:txBody>
      </p:sp>
    </p:spTree>
    <p:extLst>
      <p:ext uri="{BB962C8B-B14F-4D97-AF65-F5344CB8AC3E}">
        <p14:creationId xmlns:p14="http://schemas.microsoft.com/office/powerpoint/2010/main" val="341701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0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39BF3A2-5B45-1944-B765-528E8BC75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1D1DC09-32DD-B146-BD5F-ECFC3C9C8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27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84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E3D9C3A1-1474-467F-9431-627E5882B638}" type="slidenum">
              <a:rPr lang="en-US" altLang="en-US" smtClean="0">
                <a:solidFill>
                  <a:srgbClr val="FFFFCC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442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66276ECA-9414-4300-9B30-DF90D052C173}" type="slidenum">
              <a:rPr lang="en-US" altLang="en-US" smtClean="0">
                <a:solidFill>
                  <a:srgbClr val="FFFFCC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312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6/27/17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Meixner - Houck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615F3F3-BD3F-0B4E-A6C5-30A95B550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4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1124744"/>
            <a:ext cx="11713633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  <a:effectLst/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  <a:effectLst/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  <a:effectLst/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  <a:effectLst/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393660" y="6603850"/>
            <a:ext cx="8790808" cy="260350"/>
          </a:xfr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cs typeface="Arial" charset="0"/>
              </a:rPr>
              <a:t>The SPICA infrared space observatory - P. Roelfsema - Ithaca/June/2017</a:t>
            </a:r>
            <a:endParaRPr lang="en-US"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279718" y="6603850"/>
            <a:ext cx="673100" cy="260350"/>
          </a:xfr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4ACD0-9CA4-495C-8459-966B8D246C5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2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03F5-A075-45A1-AA8C-F7A0BF0738B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FB55-093A-4F18-9A07-130CCA39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BF3A2-5B45-1944-B765-528E8BC7528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1DC09-32DD-B146-BD5F-ECFC3C9C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9201" y="152400"/>
            <a:ext cx="827828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14" descr="jwst_circle_design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7685" y="12700"/>
            <a:ext cx="1060449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2" y="1041400"/>
            <a:ext cx="117284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0" name="Picture 9" descr="untitled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514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MIRI_EC 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" y="6379723"/>
            <a:ext cx="1610667" cy="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4"/>
          <p:cNvGrpSpPr>
            <a:grpSpLocks/>
          </p:cNvGrpSpPr>
          <p:nvPr userDrawn="1"/>
        </p:nvGrpSpPr>
        <p:grpSpPr bwMode="auto">
          <a:xfrm>
            <a:off x="1125281" y="139118"/>
            <a:ext cx="10012160" cy="556622"/>
            <a:chOff x="328" y="392"/>
            <a:chExt cx="5912" cy="440"/>
          </a:xfrm>
        </p:grpSpPr>
        <p:sp>
          <p:nvSpPr>
            <p:cNvPr id="11" name="Arc 25"/>
            <p:cNvSpPr>
              <a:spLocks/>
            </p:cNvSpPr>
            <p:nvPr/>
          </p:nvSpPr>
          <p:spPr bwMode="auto">
            <a:xfrm flipH="1" flipV="1">
              <a:off x="328" y="536"/>
              <a:ext cx="344" cy="296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4 h 21600"/>
                <a:gd name="T4" fmla="*/ 0 w 21600"/>
                <a:gd name="T5" fmla="*/ 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7E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V="1">
              <a:off x="328" y="392"/>
              <a:ext cx="0" cy="158"/>
            </a:xfrm>
            <a:prstGeom prst="line">
              <a:avLst/>
            </a:prstGeom>
            <a:noFill/>
            <a:ln w="38100">
              <a:solidFill>
                <a:srgbClr val="FF7E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656" y="832"/>
              <a:ext cx="5584" cy="0"/>
            </a:xfrm>
            <a:prstGeom prst="line">
              <a:avLst/>
            </a:prstGeom>
            <a:noFill/>
            <a:ln w="38100">
              <a:solidFill>
                <a:srgbClr val="FF7E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96338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0000"/>
        </a:spcAft>
        <a:buFont typeface="Wingdings" pitchFamily="2" charset="2"/>
        <a:buChar char="l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35000"/>
        </a:spcAft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35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3500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3500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35000"/>
        </a:spcAft>
        <a:buClr>
          <a:srgbClr val="BB0018"/>
        </a:buClr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35000"/>
        </a:spcAft>
        <a:buClr>
          <a:srgbClr val="BB0018"/>
        </a:buClr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35000"/>
        </a:spcAft>
        <a:buClr>
          <a:srgbClr val="BB0018"/>
        </a:buClr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35000"/>
        </a:spcAft>
        <a:buClr>
          <a:srgbClr val="BB0018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65769" y="103188"/>
            <a:ext cx="1031663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9000" y="1274766"/>
            <a:ext cx="10972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30" name="TextBox 10"/>
          <p:cNvSpPr txBox="1">
            <a:spLocks noChangeArrowheads="1"/>
          </p:cNvSpPr>
          <p:nvPr/>
        </p:nvSpPr>
        <p:spPr bwMode="auto">
          <a:xfrm>
            <a:off x="3945468" y="6467476"/>
            <a:ext cx="3074840" cy="2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Proprietary Information/Competition Sensitive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34017" y="6356350"/>
            <a:ext cx="109728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4017" y="876300"/>
            <a:ext cx="109728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Chris\Desktop\My Documents\Astronomy\LDB\explorer_prop\Phase A\CSR\site_visit\Life_Cycle_Circular_circular_c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" y="0"/>
            <a:ext cx="1445443" cy="1094288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106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6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defTabSz="457106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2pPr>
      <a:lvl3pPr algn="ctr" defTabSz="457106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3pPr>
      <a:lvl4pPr algn="ctr" defTabSz="457106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4pPr>
      <a:lvl5pPr algn="ctr" defTabSz="457106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5pPr>
      <a:lvl6pPr marL="457106" algn="ctr" defTabSz="457106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210" algn="ctr" defTabSz="457106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316" algn="ctr" defTabSz="457106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421" algn="ctr" defTabSz="457106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829" indent="-342829" algn="l" defTabSz="4571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796" indent="-285690" algn="l" defTabSz="4571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2764" indent="-228553" algn="l" defTabSz="4571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599868" indent="-228553" algn="l" defTabSz="4571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6974" indent="-228553" algn="l" defTabSz="4571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12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2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2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 smtClean="0"/>
            </a:lvl1pPr>
          </a:lstStyle>
          <a:p>
            <a:pPr>
              <a:defRPr/>
            </a:pPr>
            <a:fld id="{47F6F5D1-718D-43F4-9C3B-9E48965853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12743" name="Rectangle 7"/>
          <p:cNvSpPr>
            <a:spLocks noChangeArrowheads="1"/>
          </p:cNvSpPr>
          <p:nvPr/>
        </p:nvSpPr>
        <p:spPr bwMode="auto">
          <a:xfrm>
            <a:off x="0" y="228600"/>
            <a:ext cx="12192000" cy="1066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2286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04800" y="1143000"/>
            <a:ext cx="62992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kumimoji="1"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1012746" name="Rectangle 10"/>
          <p:cNvSpPr>
            <a:spLocks noChangeArrowheads="1"/>
          </p:cNvSpPr>
          <p:nvPr userDrawn="1"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1012747" name="Rectangle 11"/>
          <p:cNvSpPr>
            <a:spLocks noChangeArrowheads="1"/>
          </p:cNvSpPr>
          <p:nvPr userDrawn="1"/>
        </p:nvSpPr>
        <p:spPr bwMode="auto">
          <a:xfrm>
            <a:off x="0" y="228600"/>
            <a:ext cx="12192000" cy="1066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 userDrawn="1"/>
        </p:nvSpPr>
        <p:spPr bwMode="auto">
          <a:xfrm>
            <a:off x="304800" y="1143000"/>
            <a:ext cx="62992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kumimoji="1" lang="en-US" altLang="en-US" sz="2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67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Meixner - Houck Conference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5F3F3-BD3F-0B4E-A6C5-30A95B5505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1295675" y="276226"/>
            <a:ext cx="9739527" cy="833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mtClean="0"/>
              <a:t> </a:t>
            </a:r>
            <a:endParaRPr lang="en-US" sz="4400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856473-076F-E64A-924D-CD395C40BBEA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0" y="6356351"/>
            <a:ext cx="408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0C3294-5CF8-9244-B3A8-6FEA2CEAD35A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048000" y="3429000"/>
            <a:ext cx="6096000" cy="0"/>
          </a:xfrm>
          <a:prstGeom prst="rect">
            <a:avLst/>
          </a:prstGeom>
        </p:spPr>
        <p:txBody>
          <a:bodyPr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3" name="Picture 18" descr="meatball best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30589" y="276226"/>
            <a:ext cx="1081276" cy="631403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 userDrawn="1"/>
        </p:nvCxnSpPr>
        <p:spPr>
          <a:xfrm>
            <a:off x="1295675" y="1108184"/>
            <a:ext cx="9739527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278" y="367976"/>
            <a:ext cx="2065805" cy="4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1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r>
              <a:rPr lang="en-US"/>
              <a:t>The SPICA infrared space observatory - P. Roelfsema - Ithaca/June/2017</a:t>
            </a: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8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4D162FD9-8987-4A84-B551-EC587FFD0D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80"/>
            <a:ext cx="12192000" cy="6594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947049" y="0"/>
            <a:ext cx="11407964" cy="65371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2255573" cy="64147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1380" y="6074586"/>
            <a:ext cx="465899" cy="3376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effectLst/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9494918">
            <a:off x="827573" y="6262167"/>
            <a:ext cx="260155" cy="2360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effectLst/>
              <a:latin typeface="Verdana" pitchFamily="34" charset="0"/>
            </a:endParaRPr>
          </a:p>
        </p:txBody>
      </p:sp>
      <p:pic>
        <p:nvPicPr>
          <p:cNvPr id="1028" name="Picture 4" descr="G:\SAFARI\Outreach\Logo\Sron-Logo WIT (diapositief) 15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91" y="6614902"/>
            <a:ext cx="679247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" y="6112988"/>
            <a:ext cx="2472235" cy="6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017" y="497330"/>
            <a:ext cx="9144000" cy="147036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Looking Ahead in Infrared Astronomy</a:t>
            </a:r>
            <a:br>
              <a:rPr lang="en-US" sz="3600" dirty="0" smtClean="0"/>
            </a:br>
            <a:r>
              <a:rPr lang="en-US" sz="2700" dirty="0" smtClean="0"/>
              <a:t>Michael Werner, JPL/Caltech</a:t>
            </a:r>
            <a:br>
              <a:rPr lang="en-US" sz="2700" dirty="0" smtClean="0"/>
            </a:br>
            <a:r>
              <a:rPr lang="en-US" sz="2700" dirty="0" smtClean="0"/>
              <a:t>Houck Symposium</a:t>
            </a:r>
            <a:br>
              <a:rPr lang="en-US" sz="2700" dirty="0" smtClean="0"/>
            </a:br>
            <a:r>
              <a:rPr lang="en-US" sz="2700" dirty="0" smtClean="0"/>
              <a:t>28 June, 2017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154101" y="2042932"/>
            <a:ext cx="5816279" cy="4265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9624" y="2127624"/>
            <a:ext cx="2426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FIRST SPITZER SWG MEETING, 1984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83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molecules with an ELT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78" y="1911730"/>
            <a:ext cx="6606686" cy="4244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1736" y="1121284"/>
            <a:ext cx="408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Wang, Mawet,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Ruane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Hu,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Benneke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0264" y="2046443"/>
            <a:ext cx="235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SNR contours for an Earth-like planet 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around an M star at 5 pc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Spectral resolution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starlight suppression trade space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0264" y="4039300"/>
            <a:ext cx="235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SNR contours for an Earth-like planet 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around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Prox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Cen B Spectral resolution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starlight suppression trade space </a:t>
            </a:r>
          </a:p>
        </p:txBody>
      </p:sp>
    </p:spTree>
    <p:extLst>
      <p:ext uri="{BB962C8B-B14F-4D97-AF65-F5344CB8AC3E}">
        <p14:creationId xmlns:p14="http://schemas.microsoft.com/office/powerpoint/2010/main" val="17002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84" y="1564500"/>
            <a:ext cx="6674747" cy="493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50" y="50800"/>
            <a:ext cx="1136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GRAVITY – A NEW INSTRUMENT FROM REINHARD GENZEL ET AL, COMBINES ALL FOUR VLTS COHERENTLY TO PRODUCE VELOCITY RESOLVED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74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– FIRST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4" y="2145700"/>
            <a:ext cx="8512585" cy="435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646" y="459450"/>
            <a:ext cx="3772604" cy="340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4900" y="3873817"/>
            <a:ext cx="3308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SGR A*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ETA CARINA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554272" y="2889250"/>
            <a:ext cx="628650" cy="123825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391400" y="4091781"/>
            <a:ext cx="1358900" cy="11223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8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WHERE ARE THE JIM HOUCKS, DIMITRI MAWETS, AND REINHARD GENZELS OF THE FUTURE COMING FROM?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73125" y="1797050"/>
            <a:ext cx="10445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 may be particularly acute in era of bigger instruments</a:t>
            </a:r>
          </a:p>
          <a:p>
            <a:endParaRPr lang="en-US" sz="2800" dirty="0"/>
          </a:p>
          <a:p>
            <a:r>
              <a:rPr lang="en-US" sz="2800" dirty="0" smtClean="0"/>
              <a:t>They self-identify, but should be nurtured and mentored as discussed by John Wilson</a:t>
            </a:r>
          </a:p>
          <a:p>
            <a:endParaRPr lang="en-US" sz="2800" dirty="0"/>
          </a:p>
          <a:p>
            <a:r>
              <a:rPr lang="en-US" sz="2800" dirty="0" smtClean="0"/>
              <a:t>Their value should be recognized by fellowship selection committees, etc.</a:t>
            </a:r>
          </a:p>
          <a:p>
            <a:endParaRPr lang="en-US" sz="2800" dirty="0"/>
          </a:p>
          <a:p>
            <a:r>
              <a:rPr lang="en-US" sz="2800" dirty="0" smtClean="0"/>
              <a:t>Perhaps an exchange program with NASA centers or other institutions with heavy emphasis on instrumentation would be useful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00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210343"/>
            <a:ext cx="10515600" cy="1325563"/>
          </a:xfrm>
        </p:spPr>
        <p:txBody>
          <a:bodyPr/>
          <a:lstStyle/>
          <a:p>
            <a:r>
              <a:rPr lang="en-US" dirty="0" smtClean="0"/>
              <a:t>Science Opportunities, I – go after the Sprites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0147" y="1690688"/>
            <a:ext cx="809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5808" r="11895" b="11229"/>
          <a:stretch/>
        </p:blipFill>
        <p:spPr>
          <a:xfrm>
            <a:off x="1164467" y="679450"/>
            <a:ext cx="7979613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01695" y="104950"/>
            <a:ext cx="9365130" cy="574516"/>
          </a:xfrm>
        </p:spPr>
        <p:txBody>
          <a:bodyPr/>
          <a:lstStyle/>
          <a:p>
            <a:r>
              <a:rPr lang="en-US" dirty="0" smtClean="0"/>
              <a:t>Science opportunity 2 – Less phenomenology, more physics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B23CD-FD11-4ECC-96E6-A4C3EFC3E88E}"/>
              </a:ext>
            </a:extLst>
          </p:cNvPr>
          <p:cNvSpPr txBox="1"/>
          <p:nvPr/>
        </p:nvSpPr>
        <p:spPr>
          <a:xfrm>
            <a:off x="149412" y="889460"/>
            <a:ext cx="71179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6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Helvetica"/>
                <a:cs typeface="Arial"/>
              </a:rPr>
              <a:t>Spatially resolved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Arial"/>
              </a:rPr>
              <a:t>*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Arial"/>
              </a:rPr>
              <a:t> studies of SF, AGN, ISM</a:t>
            </a:r>
          </a:p>
          <a:p>
            <a:pPr marL="700088" lvl="6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USE LOCAL TEMPLATES TO UNTANGLE MORE DISTANT SOURCES</a:t>
            </a:r>
          </a:p>
          <a:p>
            <a:pPr marL="700088" lvl="6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GET A THEORIST [E.G. PHIL HOPKINS]</a:t>
            </a:r>
            <a:endParaRPr lang="en-US" sz="2400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5" name="Picture 4" descr="MRSDiagram_2.png">
            <a:extLst>
              <a:ext uri="{FF2B5EF4-FFF2-40B4-BE49-F238E27FC236}">
                <a16:creationId xmlns:a16="http://schemas.microsoft.com/office/drawing/2014/main" id="{C48DD5B4-FA2A-4879-8B72-597FDB6A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9" r="5317"/>
          <a:stretch/>
        </p:blipFill>
        <p:spPr>
          <a:xfrm>
            <a:off x="7756634" y="1290842"/>
            <a:ext cx="2911366" cy="2727556"/>
          </a:xfrm>
          <a:prstGeom prst="rect">
            <a:avLst/>
          </a:prstGeom>
        </p:spPr>
      </p:pic>
      <p:pic>
        <p:nvPicPr>
          <p:cNvPr id="6" name="Picture 5" descr="MRSDiagram_3.png">
            <a:extLst>
              <a:ext uri="{FF2B5EF4-FFF2-40B4-BE49-F238E27FC236}">
                <a16:creationId xmlns:a16="http://schemas.microsoft.com/office/drawing/2014/main" id="{B810152B-5CAD-4CB0-8A28-07343B38C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70" r="5317"/>
          <a:stretch/>
        </p:blipFill>
        <p:spPr>
          <a:xfrm>
            <a:off x="7756634" y="4081468"/>
            <a:ext cx="2911366" cy="26557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9B05A4-9735-4546-A544-FED866B2F03D}"/>
              </a:ext>
            </a:extLst>
          </p:cNvPr>
          <p:cNvGrpSpPr/>
          <p:nvPr/>
        </p:nvGrpSpPr>
        <p:grpSpPr>
          <a:xfrm>
            <a:off x="2453741" y="2756666"/>
            <a:ext cx="4316755" cy="3129584"/>
            <a:chOff x="785067" y="3228398"/>
            <a:chExt cx="4316755" cy="3129584"/>
          </a:xfrm>
        </p:grpSpPr>
        <p:pic>
          <p:nvPicPr>
            <p:cNvPr id="7" name="Picture 3" descr="C:\Documents and Settings\LUIS COLINA\Mis documentos\TRABAJO\CHARLAS\ESCUELA_MADRID\IMAGENES\Brandl_spitzer_starbursts.jpg">
              <a:extLst>
                <a:ext uri="{FF2B5EF4-FFF2-40B4-BE49-F238E27FC236}">
                  <a16:creationId xmlns:a16="http://schemas.microsoft.com/office/drawing/2014/main" id="{514B8732-85BD-4E17-8DCC-3F7925848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67" y="3228398"/>
              <a:ext cx="4312450" cy="312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05FD8AF-90DA-4BE7-9156-E7FECCA6D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1234" y="5804716"/>
              <a:ext cx="121058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900" b="1" dirty="0">
                  <a:solidFill>
                    <a:srgbClr val="4D4F53"/>
                  </a:solidFill>
                  <a:latin typeface="Helvetica"/>
                  <a:cs typeface="Arial" pitchFamily="34" charset="0"/>
                </a:rPr>
                <a:t>Brandl et al. (2006)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0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OPPORTUNITY #3 – LINK THE SOLAR SYSTEM TO EXOPLANET SYSTEMS</a:t>
            </a:r>
            <a:endParaRPr lang="en-US" dirty="0"/>
          </a:p>
        </p:txBody>
      </p:sp>
      <p:pic>
        <p:nvPicPr>
          <p:cNvPr id="3" name="Picture 2" descr="http://www.spitzer.caltech.edu/uploaded_files/images/0008/7748/ssc2005-10a_Med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6"/>
          <a:stretch/>
        </p:blipFill>
        <p:spPr bwMode="auto">
          <a:xfrm>
            <a:off x="3393311" y="2078061"/>
            <a:ext cx="5486400" cy="4229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95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SCIENCE OPPORTUNITY #4 – SPITZER/EUCLID/JWST SYNERGISM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2333"/>
          <a:stretch/>
        </p:blipFill>
        <p:spPr bwMode="auto">
          <a:xfrm>
            <a:off x="3020028" y="1765943"/>
            <a:ext cx="5029200" cy="474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52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Themes for OST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6/27/17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Meixner - Houck Conference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81" y="1256542"/>
            <a:ext cx="7172567" cy="50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70" y="3887757"/>
            <a:ext cx="2157764" cy="1614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Objectives – mission design </a:t>
            </a:r>
            <a:r>
              <a:rPr lang="en-US" dirty="0" smtClean="0"/>
              <a:t>drivers - SPICA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Verdana" pitchFamily="34" charset="0"/>
                <a:cs typeface="Arial" charset="0"/>
              </a:rPr>
              <a:t>The SPICA infrared space observatory - P. Roelfsema - Ithaca/June/2017</a:t>
            </a:r>
            <a:endParaRPr lang="en-US" dirty="0">
              <a:latin typeface="Verdana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4ACD0-9CA4-495C-8459-966B8D246C55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96" y="819892"/>
            <a:ext cx="2661138" cy="1993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3" y="1124744"/>
            <a:ext cx="7710119" cy="5111774"/>
          </a:xfrm>
        </p:spPr>
        <p:txBody>
          <a:bodyPr>
            <a:normAutofit/>
          </a:bodyPr>
          <a:lstStyle/>
          <a:p>
            <a:r>
              <a:rPr lang="en-US" sz="1800" dirty="0"/>
              <a:t>What processes govern </a:t>
            </a:r>
            <a:r>
              <a:rPr lang="en-US" sz="1800" b="1" dirty="0">
                <a:solidFill>
                  <a:schemeClr val="accent6"/>
                </a:solidFill>
              </a:rPr>
              <a:t>star formation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                                         across cosmic time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       </a:t>
            </a:r>
            <a:r>
              <a:rPr lang="en-US" sz="1800" dirty="0"/>
              <a:t>- what starts it, controls it, and stops it?</a:t>
            </a:r>
          </a:p>
          <a:p>
            <a:pPr lvl="1"/>
            <a:r>
              <a:rPr lang="en-US" sz="1600" dirty="0"/>
              <a:t>What are the major physical processes in the most </a:t>
            </a:r>
          </a:p>
          <a:p>
            <a:pPr marL="457200" lvl="1" indent="0">
              <a:buNone/>
            </a:pPr>
            <a:r>
              <a:rPr lang="en-US" sz="1600" dirty="0"/>
              <a:t>    obscured regions of the universe?</a:t>
            </a:r>
          </a:p>
          <a:p>
            <a:pPr lvl="1"/>
            <a:r>
              <a:rPr lang="en-US" sz="1600" dirty="0"/>
              <a:t>How is this related to the enrichment </a:t>
            </a:r>
          </a:p>
          <a:p>
            <a:pPr marL="457200" lvl="1" indent="0">
              <a:buNone/>
            </a:pPr>
            <a:r>
              <a:rPr lang="en-US" sz="1600" dirty="0"/>
              <a:t>    of the universe with metals</a:t>
            </a:r>
            <a:endParaRPr lang="en-US" sz="800" dirty="0"/>
          </a:p>
          <a:p>
            <a:endParaRPr lang="en-US" sz="1000" dirty="0"/>
          </a:p>
          <a:p>
            <a:r>
              <a:rPr lang="en-US" sz="1800" dirty="0"/>
              <a:t>What is the </a:t>
            </a:r>
            <a:r>
              <a:rPr lang="en-US" sz="1800" b="1" dirty="0">
                <a:solidFill>
                  <a:schemeClr val="accent6"/>
                </a:solidFill>
              </a:rPr>
              <a:t>origin</a:t>
            </a:r>
            <a:r>
              <a:rPr lang="en-US" sz="1800" dirty="0"/>
              <a:t> and composition of </a:t>
            </a:r>
            <a:r>
              <a:rPr lang="en-US" sz="1800" b="1" dirty="0">
                <a:solidFill>
                  <a:schemeClr val="accent6"/>
                </a:solidFill>
              </a:rPr>
              <a:t>the first dust</a:t>
            </a:r>
            <a:r>
              <a:rPr lang="en-US" sz="1800" dirty="0"/>
              <a:t>,</a:t>
            </a:r>
          </a:p>
          <a:p>
            <a:pPr marL="0" indent="0">
              <a:buNone/>
            </a:pPr>
            <a:r>
              <a:rPr lang="en-US" sz="1800" dirty="0"/>
              <a:t>    how does this relate to present day dust processing?</a:t>
            </a:r>
            <a:endParaRPr lang="en-US" sz="800" dirty="0"/>
          </a:p>
          <a:p>
            <a:endParaRPr lang="en-US" sz="1000" dirty="0"/>
          </a:p>
          <a:p>
            <a:r>
              <a:rPr lang="en-US" sz="1800" dirty="0"/>
              <a:t>What is the thermal and chemical </a:t>
            </a:r>
            <a:r>
              <a:rPr lang="en-US" sz="1800" b="1" dirty="0">
                <a:solidFill>
                  <a:schemeClr val="accent6"/>
                </a:solidFill>
              </a:rPr>
              <a:t>history</a:t>
            </a:r>
            <a:r>
              <a:rPr lang="en-US" sz="1800" dirty="0"/>
              <a:t> of </a:t>
            </a:r>
          </a:p>
          <a:p>
            <a:pPr marL="0" indent="0">
              <a:buNone/>
            </a:pPr>
            <a:r>
              <a:rPr lang="en-US" sz="1800" dirty="0"/>
              <a:t>    the </a:t>
            </a:r>
            <a:r>
              <a:rPr lang="en-US" sz="1800" b="1" dirty="0">
                <a:solidFill>
                  <a:schemeClr val="accent6"/>
                </a:solidFill>
              </a:rPr>
              <a:t>building blocks of planets</a:t>
            </a:r>
            <a:r>
              <a:rPr lang="en-US" sz="1800" dirty="0"/>
              <a:t>?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/>
              <a:t>What is the role of magnetic fields </a:t>
            </a:r>
          </a:p>
          <a:p>
            <a:pPr marL="0" indent="0">
              <a:buNone/>
            </a:pPr>
            <a:r>
              <a:rPr lang="en-US" sz="1800" dirty="0"/>
              <a:t>                                          in dust filaments?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endParaRPr lang="en-US" sz="1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901" y="2897698"/>
            <a:ext cx="1763713" cy="93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4"/>
          <a:stretch/>
        </p:blipFill>
        <p:spPr>
          <a:xfrm>
            <a:off x="7693168" y="5469538"/>
            <a:ext cx="1872557" cy="10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2004_0210_S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24" y="1084638"/>
            <a:ext cx="85121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597525" y="613410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>
                <a:solidFill>
                  <a:srgbClr val="FFFFCC"/>
                </a:solidFill>
                <a:latin typeface="Times New Roman" panose="02020603050405020304" pitchFamily="18" charset="0"/>
              </a:rPr>
              <a:t>2003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395491" y="457201"/>
            <a:ext cx="7201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1" dirty="0" smtClean="0">
                <a:solidFill>
                  <a:srgbClr val="FFFFCC"/>
                </a:solidFill>
              </a:rPr>
              <a:t>First Press Conference and Data Release</a:t>
            </a:r>
            <a:endParaRPr lang="en-US" altLang="en-US" sz="2800" b="1" dirty="0">
              <a:solidFill>
                <a:srgbClr val="FFFFCC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17813" y="3225800"/>
            <a:ext cx="914400" cy="1087438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916F"/>
              </a:buClr>
              <a:defRPr/>
            </a:pPr>
            <a:endParaRPr lang="en-US" sz="16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40313" y="3378200"/>
            <a:ext cx="914400" cy="1087438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916F"/>
              </a:buClr>
              <a:defRPr/>
            </a:pPr>
            <a:endParaRPr lang="en-US" sz="16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77025" y="3462339"/>
            <a:ext cx="914400" cy="1087437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916F"/>
              </a:buClr>
              <a:defRPr/>
            </a:pPr>
            <a:endParaRPr lang="en-US" sz="16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32425" y="2044700"/>
            <a:ext cx="914400" cy="1087438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916F"/>
              </a:buClr>
              <a:defRPr/>
            </a:pPr>
            <a:endParaRPr lang="en-US" sz="16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05600" y="2214563"/>
            <a:ext cx="914400" cy="1085850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916F"/>
              </a:buClr>
              <a:defRPr/>
            </a:pPr>
            <a:endParaRPr lang="en-US" sz="1600" b="1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4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75742" y="40783"/>
            <a:ext cx="79907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Defining scientific programs for SIRTF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[Broomfield, 1993].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Where do we stand today and going forward?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677" y="1828800"/>
            <a:ext cx="1062762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Brown Dwarfs and Super Planets [EXOPLANETS]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Major Growth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Protoplantetary</a:t>
            </a:r>
            <a:r>
              <a:rPr lang="en-US" sz="2800" dirty="0" smtClean="0"/>
              <a:t> and Planetary Debris Disks [STAR FORMATION]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Synergism with ALMA and with Solar System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Ultraluminous</a:t>
            </a:r>
            <a:r>
              <a:rPr lang="en-US" sz="2800" dirty="0" smtClean="0"/>
              <a:t> Galaxies and AGN [GALAXY EVOLUTION]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Physics, not Phenomenology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Early Universe [GALAXY FORMATION]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Where will JWST take us?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04562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62200" y="2362200"/>
            <a:ext cx="74676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“The excitement of today will be the ‘ho hum’ at the end of  the 5 year Spitzer Mission”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			</a:t>
            </a:r>
            <a:r>
              <a:rPr lang="en-US" altLang="en-US" sz="2800" b="1"/>
              <a:t>Jim Houck—IRS PI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				12/18/03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			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209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600" b="1">
                <a:solidFill>
                  <a:srgbClr val="FFFFCC"/>
                </a:solidFill>
              </a:rPr>
              <a:t>When the Search Had Just Begun</a:t>
            </a:r>
          </a:p>
        </p:txBody>
      </p:sp>
    </p:spTree>
    <p:extLst>
      <p:ext uri="{BB962C8B-B14F-4D97-AF65-F5344CB8AC3E}">
        <p14:creationId xmlns:p14="http://schemas.microsoft.com/office/powerpoint/2010/main" val="114069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favorite IRS Spectra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989" y="4380091"/>
            <a:ext cx="3560915" cy="2171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759" y="1974562"/>
            <a:ext cx="2857002" cy="2199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179" y="1927401"/>
            <a:ext cx="3125160" cy="2269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808" y="4196494"/>
            <a:ext cx="3572100" cy="21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Infrared Opportunities, 2017-2030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8448" y="1889085"/>
            <a:ext cx="899931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CERTAIN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[Spitzer]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SOFIA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JWST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Euclid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WFIRST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GUSSTO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CCAT-prime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Keck, VLT, Gemini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Gattini</a:t>
            </a:r>
            <a:r>
              <a:rPr lang="en-US" sz="2400" dirty="0" smtClean="0"/>
              <a:t>-IR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E-ELT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60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Infrared Opportunities, 2017-2030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6544" y="1284790"/>
            <a:ext cx="103072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LIKELY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GSMT</a:t>
            </a:r>
            <a:r>
              <a:rPr lang="en-US" sz="2400" dirty="0"/>
              <a:t>, TMT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SPHEREx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FINESSE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LUVOIR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HABEx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…….[your favorite[s] go here]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50" y="923247"/>
            <a:ext cx="8471229" cy="56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8"/>
          <p:cNvSpPr txBox="1">
            <a:spLocks noChangeArrowheads="1"/>
          </p:cNvSpPr>
          <p:nvPr/>
        </p:nvSpPr>
        <p:spPr bwMode="auto">
          <a:xfrm>
            <a:off x="2778363" y="-93199"/>
            <a:ext cx="7456805" cy="146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457106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600" b="1" i="1" dirty="0">
                <a:solidFill>
                  <a:srgbClr val="FFC000"/>
                </a:solidFill>
              </a:rPr>
              <a:t>GUSTO</a:t>
            </a:r>
            <a:r>
              <a:rPr lang="en-US" sz="2600" dirty="0">
                <a:solidFill>
                  <a:srgbClr val="FFC000"/>
                </a:solidFill>
              </a:rPr>
              <a:t> </a:t>
            </a:r>
            <a:r>
              <a:rPr lang="en-US" sz="2600" b="1" dirty="0">
                <a:solidFill>
                  <a:srgbClr val="FFC000"/>
                </a:solidFill>
              </a:rPr>
              <a:t>Observational Objectives:</a:t>
            </a:r>
          </a:p>
          <a:p>
            <a:pPr algn="ctr" defTabSz="457106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600" b="1" dirty="0">
                <a:solidFill>
                  <a:srgbClr val="FFC000"/>
                </a:solidFill>
              </a:rPr>
              <a:t> [CII], [OI], &amp; [NII] Spectrally Resolved Surveys of MW and LMC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9772" y="6420107"/>
            <a:ext cx="3837201" cy="4081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5115" y="4922378"/>
            <a:ext cx="6315341" cy="1987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1150" y="4841149"/>
            <a:ext cx="4993675" cy="198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GUSTO Highlights</a:t>
            </a: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8 pixel heterodyne array for each line</a:t>
            </a: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24 digital spectrometers</a:t>
            </a: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80cm dia. telescope; star tracker</a:t>
            </a: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All data telemetered to ground in near real time</a:t>
            </a:r>
          </a:p>
          <a:p>
            <a:pPr defTabSz="457106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pitchFamily="-65" charset="-128"/>
              </a:rPr>
              <a:t>Anticipate total of 500,000+ spectra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30" y="1541929"/>
            <a:ext cx="1816846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ULDB –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100 DAY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FLIGHT!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SOFIA instruments facilitate new science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5934" y="2019782"/>
            <a:ext cx="473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HAWC Polarimetry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FIFI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72" y="2685325"/>
            <a:ext cx="2675818" cy="292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91" y="1812429"/>
            <a:ext cx="3880713" cy="46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Infrared does not mean cold</a:t>
            </a:r>
            <a:br>
              <a:rPr lang="en-US" dirty="0" smtClean="0"/>
            </a:br>
            <a:r>
              <a:rPr lang="en-US" sz="2700" dirty="0" smtClean="0"/>
              <a:t>Werner et al, </a:t>
            </a:r>
            <a:r>
              <a:rPr lang="en-US" sz="2700" i="1" dirty="0" smtClean="0"/>
              <a:t>J</a:t>
            </a:r>
            <a:r>
              <a:rPr lang="en-US" sz="2700" i="1" dirty="0"/>
              <a:t>. Astron. </a:t>
            </a:r>
            <a:r>
              <a:rPr lang="en-US" sz="2700" i="1" dirty="0" err="1"/>
              <a:t>Telesc</a:t>
            </a:r>
            <a:r>
              <a:rPr lang="en-US" sz="2700" i="1" dirty="0"/>
              <a:t>. </a:t>
            </a:r>
            <a:r>
              <a:rPr lang="en-US" sz="2700" i="1" dirty="0" err="1"/>
              <a:t>Instrum</a:t>
            </a:r>
            <a:r>
              <a:rPr lang="en-US" sz="2700" i="1" dirty="0"/>
              <a:t>. Syst</a:t>
            </a:r>
            <a:r>
              <a:rPr lang="en-US" sz="2700" dirty="0"/>
              <a:t>. 2(4), 041205 (Jun 22, 2016). </a:t>
            </a:r>
            <a:r>
              <a:rPr lang="en-US" sz="2700" dirty="0" smtClean="0"/>
              <a:t>doi:10.1117/1.JATIS.2.4.04 1205 ; </a:t>
            </a:r>
            <a:r>
              <a:rPr lang="en-US" sz="2700" dirty="0" err="1" smtClean="0"/>
              <a:t>astro-ph</a:t>
            </a:r>
            <a:r>
              <a:rPr lang="en-US" sz="2700" dirty="0" smtClean="0"/>
              <a:t>  1605.04367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92" y="1690688"/>
            <a:ext cx="4475674" cy="3395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95" y="2144050"/>
            <a:ext cx="5870213" cy="261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1750" y="5187950"/>
            <a:ext cx="1024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Large, warm space telescopes like LUVOIR and </a:t>
            </a:r>
            <a:r>
              <a:rPr lang="en-US" sz="2400" dirty="0" err="1" smtClean="0"/>
              <a:t>HABEx</a:t>
            </a:r>
            <a:r>
              <a:rPr lang="en-US" sz="2400" dirty="0" smtClean="0"/>
              <a:t> have impressive capabilities for infrared studies.  We should beat on the decadal committee about this, while also arguing in favor of OST.  </a:t>
            </a:r>
          </a:p>
          <a:p>
            <a:r>
              <a:rPr lang="en-US" sz="2400" dirty="0" smtClean="0"/>
              <a:t>On OST, watch for the design to cost $3B economy version from JPL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56250" y="1376790"/>
            <a:ext cx="598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</a:t>
            </a:r>
            <a:r>
              <a:rPr lang="en-US" sz="2400" dirty="0" err="1" smtClean="0"/>
              <a:t>Rearth</a:t>
            </a:r>
            <a:r>
              <a:rPr lang="en-US" sz="2400" dirty="0" smtClean="0"/>
              <a:t>, M4 Star, 15 pc away, 9m </a:t>
            </a:r>
            <a:r>
              <a:rPr lang="en-US" sz="2400" dirty="0" err="1" smtClean="0"/>
              <a:t>LuVOIR</a:t>
            </a:r>
            <a:r>
              <a:rPr lang="en-US" sz="2400" dirty="0" smtClean="0"/>
              <a:t>, 120 hrs., 60 transit</a:t>
            </a:r>
            <a:r>
              <a:rPr lang="en-US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" y="185738"/>
            <a:ext cx="1203325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INFRARED INSTRUMENTS GET MORE COMPLICATED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Keck </a:t>
            </a:r>
            <a:r>
              <a:rPr lang="en-US" sz="3200" dirty="0">
                <a:solidFill>
                  <a:srgbClr val="FFFFFF"/>
                </a:solidFill>
              </a:rPr>
              <a:t>Planet Imager and Characterizer (KPIC</a:t>
            </a:r>
            <a:r>
              <a:rPr lang="en-US" sz="3200" dirty="0" smtClean="0">
                <a:solidFill>
                  <a:srgbClr val="FFFFFF"/>
                </a:solidFill>
              </a:rPr>
              <a:t>) – Dimitri </a:t>
            </a:r>
            <a:r>
              <a:rPr lang="en-US" sz="3200" dirty="0" err="1" smtClean="0">
                <a:solidFill>
                  <a:srgbClr val="FFFFFF"/>
                </a:solidFill>
              </a:rPr>
              <a:t>Mawet</a:t>
            </a:r>
            <a:r>
              <a:rPr lang="en-US" sz="3200" dirty="0" smtClean="0">
                <a:solidFill>
                  <a:srgbClr val="FFFFFF"/>
                </a:solidFill>
              </a:rPr>
              <a:t> et al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4305532"/>
            <a:ext cx="8229600" cy="24511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High-resolution spectroscopic characterization of imaged and transiting planets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Direct </a:t>
            </a:r>
            <a:r>
              <a:rPr lang="en-US" dirty="0">
                <a:solidFill>
                  <a:srgbClr val="FFFFFF"/>
                </a:solidFill>
              </a:rPr>
              <a:t>imaging of young gas giant exoplanets</a:t>
            </a:r>
          </a:p>
          <a:p>
            <a:r>
              <a:rPr lang="en-US" dirty="0">
                <a:solidFill>
                  <a:srgbClr val="FFFFFF"/>
                </a:solidFill>
              </a:rPr>
              <a:t>Imaging the formation of planets from the circumstellar dust and gas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Precision </a:t>
            </a:r>
            <a:r>
              <a:rPr lang="en-US" dirty="0">
                <a:solidFill>
                  <a:srgbClr val="FFFFFF"/>
                </a:solidFill>
              </a:rPr>
              <a:t>Radial Velocity exoplanet searches in the infrared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83882"/>
            <a:ext cx="8781482" cy="30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atermark">
  <a:themeElements>
    <a:clrScheme name="Watermark 8">
      <a:dk1>
        <a:srgbClr val="1C1C1C"/>
      </a:dk1>
      <a:lt1>
        <a:srgbClr val="FFFFCC"/>
      </a:lt1>
      <a:dk2>
        <a:srgbClr val="390B20"/>
      </a:dk2>
      <a:lt2>
        <a:srgbClr val="FFFFCC"/>
      </a:lt2>
      <a:accent1>
        <a:srgbClr val="FF916F"/>
      </a:accent1>
      <a:accent2>
        <a:srgbClr val="561450"/>
      </a:accent2>
      <a:accent3>
        <a:srgbClr val="AEAAAB"/>
      </a:accent3>
      <a:accent4>
        <a:srgbClr val="DADAAE"/>
      </a:accent4>
      <a:accent5>
        <a:srgbClr val="FFC7BB"/>
      </a:accent5>
      <a:accent6>
        <a:srgbClr val="4D1148"/>
      </a:accent6>
      <a:hlink>
        <a:srgbClr val="637D95"/>
      </a:hlink>
      <a:folHlink>
        <a:srgbClr val="FFCC00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SAFARI SRON powerpoint V1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New layout.pptx" id="{8BA345CA-701E-40D1-8A98-70D2712A6A71}" vid="{8994936F-9998-4F62-80A4-83DFF401077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743</Words>
  <Application>Microsoft Office PowerPoint</Application>
  <PresentationFormat>Widescreen</PresentationFormat>
  <Paragraphs>136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MS PGothic</vt:lpstr>
      <vt:lpstr>MS PGothic</vt:lpstr>
      <vt:lpstr>Arial</vt:lpstr>
      <vt:lpstr>Arial Narrow</vt:lpstr>
      <vt:lpstr>Calibri</vt:lpstr>
      <vt:lpstr>Calibri Light</vt:lpstr>
      <vt:lpstr>Helvetica</vt:lpstr>
      <vt:lpstr>Tahoma</vt:lpstr>
      <vt:lpstr>Times New Roman</vt:lpstr>
      <vt:lpstr>Verdana</vt:lpstr>
      <vt:lpstr>Wingdings</vt:lpstr>
      <vt:lpstr>Office Theme</vt:lpstr>
      <vt:lpstr>1_Office Theme</vt:lpstr>
      <vt:lpstr>Blank Presentation</vt:lpstr>
      <vt:lpstr>2_Office Theme</vt:lpstr>
      <vt:lpstr>Watermark</vt:lpstr>
      <vt:lpstr>3_Office Theme</vt:lpstr>
      <vt:lpstr>3_SAFARI SRON powerpoint V1</vt:lpstr>
      <vt:lpstr>       Looking Ahead in Infrared Astronomy Michael Werner, JPL/Caltech Houck Symposium 28 June, 2017</vt:lpstr>
      <vt:lpstr>PowerPoint Presentation</vt:lpstr>
      <vt:lpstr>My favorite IRS Spectra</vt:lpstr>
      <vt:lpstr>Infrared Opportunities, 2017-2030</vt:lpstr>
      <vt:lpstr>Infrared Opportunities, 2017-2030</vt:lpstr>
      <vt:lpstr>PowerPoint Presentation</vt:lpstr>
      <vt:lpstr>New SOFIA instruments facilitate new science</vt:lpstr>
      <vt:lpstr> Infrared does not mean cold Werner et al, J. Astron. Telesc. Instrum. Syst. 2(4), 041205 (Jun 22, 2016). doi:10.1117/1.JATIS.2.4.04 1205 ; astro-ph  1605.04367   </vt:lpstr>
      <vt:lpstr>INFRARED INSTRUMENTS GET MORE COMPLICATED Keck Planet Imager and Characterizer (KPIC) – Dimitri Mawet et al</vt:lpstr>
      <vt:lpstr>Detecting molecules with an ELT</vt:lpstr>
      <vt:lpstr>PowerPoint Presentation</vt:lpstr>
      <vt:lpstr>GRAVITY – FIRST RESULTS</vt:lpstr>
      <vt:lpstr>WHERE ARE THE JIM HOUCKS, DIMITRI MAWETS, AND REINHARD GENZELS OF THE FUTURE COMING FROM?</vt:lpstr>
      <vt:lpstr>Science Opportunities, I – go after the Sprites</vt:lpstr>
      <vt:lpstr>Science opportunity 2 – Less phenomenology, more physics</vt:lpstr>
      <vt:lpstr>SCIENCE OPPORTUNITY #3 – LINK THE SOLAR SYSTEM TO EXOPLANET SYSTEMS</vt:lpstr>
      <vt:lpstr>SCIENCE OPPORTUNITY #4 – SPITZER/EUCLID/JWST SYNERGISM</vt:lpstr>
      <vt:lpstr>Science Themes for OST</vt:lpstr>
      <vt:lpstr>Science Objectives – mission design drivers - SPICA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Werner, Michael W (7000)</dc:creator>
  <cp:lastModifiedBy>Werner, Michael W (7000)</cp:lastModifiedBy>
  <cp:revision>29</cp:revision>
  <dcterms:created xsi:type="dcterms:W3CDTF">2017-06-21T18:24:11Z</dcterms:created>
  <dcterms:modified xsi:type="dcterms:W3CDTF">2017-06-28T11:33:23Z</dcterms:modified>
</cp:coreProperties>
</file>