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3" r:id="rId1"/>
    <p:sldMasterId id="2147483664" r:id="rId2"/>
    <p:sldMasterId id="2147483718" r:id="rId3"/>
    <p:sldMasterId id="2147483730" r:id="rId4"/>
    <p:sldMasterId id="2147483745" r:id="rId5"/>
  </p:sldMasterIdLst>
  <p:notesMasterIdLst>
    <p:notesMasterId r:id="rId56"/>
  </p:notesMasterIdLst>
  <p:handoutMasterIdLst>
    <p:handoutMasterId r:id="rId57"/>
  </p:handoutMasterIdLst>
  <p:sldIdLst>
    <p:sldId id="256" r:id="rId6"/>
    <p:sldId id="469" r:id="rId7"/>
    <p:sldId id="470" r:id="rId8"/>
    <p:sldId id="273" r:id="rId9"/>
    <p:sldId id="274" r:id="rId10"/>
    <p:sldId id="271" r:id="rId11"/>
    <p:sldId id="400" r:id="rId12"/>
    <p:sldId id="395" r:id="rId13"/>
    <p:sldId id="259" r:id="rId14"/>
    <p:sldId id="399" r:id="rId15"/>
    <p:sldId id="464" r:id="rId16"/>
    <p:sldId id="452" r:id="rId17"/>
    <p:sldId id="279" r:id="rId18"/>
    <p:sldId id="391" r:id="rId19"/>
    <p:sldId id="401" r:id="rId20"/>
    <p:sldId id="264" r:id="rId21"/>
    <p:sldId id="467" r:id="rId22"/>
    <p:sldId id="465" r:id="rId23"/>
    <p:sldId id="335" r:id="rId24"/>
    <p:sldId id="402" r:id="rId25"/>
    <p:sldId id="422" r:id="rId26"/>
    <p:sldId id="423" r:id="rId27"/>
    <p:sldId id="424" r:id="rId28"/>
    <p:sldId id="425" r:id="rId29"/>
    <p:sldId id="426" r:id="rId30"/>
    <p:sldId id="427" r:id="rId31"/>
    <p:sldId id="457" r:id="rId32"/>
    <p:sldId id="336" r:id="rId33"/>
    <p:sldId id="403" r:id="rId34"/>
    <p:sldId id="418" r:id="rId35"/>
    <p:sldId id="419" r:id="rId36"/>
    <p:sldId id="420" r:id="rId37"/>
    <p:sldId id="471" r:id="rId38"/>
    <p:sldId id="404" r:id="rId39"/>
    <p:sldId id="405" r:id="rId40"/>
    <p:sldId id="466" r:id="rId41"/>
    <p:sldId id="406" r:id="rId42"/>
    <p:sldId id="458" r:id="rId43"/>
    <p:sldId id="407" r:id="rId44"/>
    <p:sldId id="409" r:id="rId45"/>
    <p:sldId id="408" r:id="rId46"/>
    <p:sldId id="410" r:id="rId47"/>
    <p:sldId id="411" r:id="rId48"/>
    <p:sldId id="412" r:id="rId49"/>
    <p:sldId id="414" r:id="rId50"/>
    <p:sldId id="415" r:id="rId51"/>
    <p:sldId id="417" r:id="rId52"/>
    <p:sldId id="275" r:id="rId53"/>
    <p:sldId id="278" r:id="rId54"/>
    <p:sldId id="429" r:id="rId5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5AD26D9-A409-48B7-90A7-D4FE949F5538}">
          <p14:sldIdLst>
            <p14:sldId id="256"/>
            <p14:sldId id="469"/>
            <p14:sldId id="470"/>
            <p14:sldId id="273"/>
            <p14:sldId id="274"/>
            <p14:sldId id="271"/>
            <p14:sldId id="400"/>
            <p14:sldId id="395"/>
          </p14:sldIdLst>
        </p14:section>
        <p14:section name="Physics of the far-IR fine-structure lines" id="{E8CFCBA4-1FC8-4EA5-B34D-30C91CC757F6}">
          <p14:sldIdLst>
            <p14:sldId id="259"/>
            <p14:sldId id="399"/>
            <p14:sldId id="464"/>
            <p14:sldId id="452"/>
            <p14:sldId id="279"/>
            <p14:sldId id="391"/>
            <p14:sldId id="401"/>
            <p14:sldId id="264"/>
            <p14:sldId id="467"/>
            <p14:sldId id="465"/>
          </p14:sldIdLst>
        </p14:section>
        <p14:section name="Moving beyond [CII]" id="{CCFBADD3-7FAA-4D87-A573-F085FC4F0C35}">
          <p14:sldIdLst>
            <p14:sldId id="335"/>
            <p14:sldId id="402"/>
            <p14:sldId id="422"/>
            <p14:sldId id="423"/>
            <p14:sldId id="424"/>
            <p14:sldId id="425"/>
            <p14:sldId id="426"/>
            <p14:sldId id="427"/>
            <p14:sldId id="457"/>
          </p14:sldIdLst>
        </p14:section>
        <p14:section name="Beyond FSL" id="{86677210-B071-44D1-99F2-92870D7F63DC}">
          <p14:sldIdLst>
            <p14:sldId id="336"/>
            <p14:sldId id="403"/>
            <p14:sldId id="418"/>
            <p14:sldId id="419"/>
            <p14:sldId id="420"/>
            <p14:sldId id="471"/>
            <p14:sldId id="404"/>
            <p14:sldId id="405"/>
            <p14:sldId id="466"/>
            <p14:sldId id="406"/>
            <p14:sldId id="458"/>
            <p14:sldId id="407"/>
            <p14:sldId id="409"/>
            <p14:sldId id="408"/>
            <p14:sldId id="410"/>
            <p14:sldId id="411"/>
            <p14:sldId id="412"/>
            <p14:sldId id="414"/>
            <p14:sldId id="415"/>
            <p14:sldId id="417"/>
          </p14:sldIdLst>
        </p14:section>
        <p14:section name="Summary" id="{342E36D9-48C6-442D-BF8C-682BCD17864B}">
          <p14:sldIdLst>
            <p14:sldId id="275"/>
            <p14:sldId id="278"/>
          </p14:sldIdLst>
        </p14:section>
        <p14:section name="metallicity" id="{B4BE8EA5-0630-41DC-BC4C-670C613BAE8F}">
          <p14:sldIdLst>
            <p14:sldId id="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67AC"/>
    <a:srgbClr val="4667B4"/>
    <a:srgbClr val="4B08A1"/>
    <a:srgbClr val="FF00FF"/>
    <a:srgbClr val="FFFF00"/>
    <a:srgbClr val="00F4E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88156" autoAdjust="0"/>
  </p:normalViewPr>
  <p:slideViewPr>
    <p:cSldViewPr snapToGrid="0">
      <p:cViewPr varScale="1">
        <p:scale>
          <a:sx n="99" d="100"/>
          <a:sy n="99" d="100"/>
        </p:scale>
        <p:origin x="303" y="75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1818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4AF0F-5F86-4F44-A448-3B505DAF4D5F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BB6-96FA-4086-8B10-4DB38FC6B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37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A55D-1DA0-4B3E-A4B6-3988AF6178F2}" type="datetimeFigureOut">
              <a:rPr lang="en-US" smtClean="0"/>
              <a:pPr/>
              <a:t>6/27/2017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13652-097D-419E-ADBC-77E74233B4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0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must be galaxies in the early universe undergoing </a:t>
            </a:r>
            <a:r>
              <a:rPr lang="en-US" dirty="0" err="1" smtClean="0"/>
              <a:t>predigeous</a:t>
            </a:r>
            <a:r>
              <a:rPr lang="en-US" dirty="0" smtClean="0"/>
              <a:t> star formation, and they must be dusty to convert stellar</a:t>
            </a:r>
            <a:r>
              <a:rPr lang="en-US" baseline="0" dirty="0" smtClean="0"/>
              <a:t> emission into 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1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5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10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32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68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5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70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1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8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Oi/cii in w2246</a:t>
            </a:r>
            <a:r>
              <a:rPr lang="en-US" baseline="0" dirty="0" smtClean="0"/>
              <a:t> 20 +/- 9 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W2246   83.9 +/- 9.9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companion? or field object :34.9 +/- 5.5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CII luminosity is 6.1 x 10^9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 is 3x10^-18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[CII]/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11.24 to 11.74, which requires very high hydrogen densities 10^3 /cm^3 or higher, which is consistent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very strong [OI] emission we have detected from the source.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Oiii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3.6 x 10_18 W/m^2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[OIII]/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12.6 to 13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HLS0433 = 3.7 x 10^-18 W m^2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 = main component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233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uJy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oiii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11.87 to 11.35 main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Oiii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12.2 to 11.6 if NE component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0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recent version of the “classic” </a:t>
            </a:r>
            <a:r>
              <a:rPr lang="en-US" dirty="0" err="1" smtClean="0"/>
              <a:t>madau</a:t>
            </a:r>
            <a:r>
              <a:rPr lang="en-US" baseline="0" dirty="0" smtClean="0"/>
              <a:t> plot showing the specific </a:t>
            </a:r>
            <a:r>
              <a:rPr lang="en-US" baseline="0" dirty="0" err="1" smtClean="0"/>
              <a:t>starformation</a:t>
            </a:r>
            <a:r>
              <a:rPr lang="en-US" baseline="0" dirty="0" smtClean="0"/>
              <a:t> rate as function of red shift. 7 billion years ago, galaxies where forming stars much more readily than they do today. </a:t>
            </a:r>
            <a:r>
              <a:rPr lang="en-US" baseline="0" dirty="0" err="1" smtClean="0"/>
              <a:t>Infact</a:t>
            </a:r>
            <a:r>
              <a:rPr lang="en-US" baseline="0" dirty="0" smtClean="0"/>
              <a:t> since, the star </a:t>
            </a:r>
            <a:r>
              <a:rPr lang="en-US" baseline="0" dirty="0" err="1" smtClean="0"/>
              <a:t>mation</a:t>
            </a:r>
            <a:r>
              <a:rPr lang="en-US" baseline="0" dirty="0" smtClean="0"/>
              <a:t> rate has slowed steadily since then. What was different about galaxies and the universe then that supported such star formation? Even at z of 4 or 5 only a billion years or so after the big bang, galaxies were already forming stars quit </a:t>
            </a:r>
            <a:r>
              <a:rPr lang="en-US" baseline="0" dirty="0" err="1" smtClean="0"/>
              <a:t>rapdily</a:t>
            </a:r>
            <a:r>
              <a:rPr lang="en-US" baseline="0" dirty="0" smtClean="0"/>
              <a:t> and peaking somewhere between z of 1 and 2. Are these galaxies like local galaxies or are they completely different beasts.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Gray points –</a:t>
            </a:r>
            <a:r>
              <a:rPr lang="en-US" baseline="0" dirty="0" smtClean="0"/>
              <a:t> Hopkins 2004</a:t>
            </a:r>
          </a:p>
          <a:p>
            <a:r>
              <a:rPr lang="en-US" baseline="0" dirty="0" smtClean="0"/>
              <a:t>Hatched is FIR 24 micron from Le </a:t>
            </a:r>
            <a:r>
              <a:rPr lang="en-US" baseline="0" dirty="0" err="1" smtClean="0"/>
              <a:t>Floc’h</a:t>
            </a:r>
            <a:r>
              <a:rPr lang="en-US" baseline="0" dirty="0" smtClean="0"/>
              <a:t> et al 2005</a:t>
            </a:r>
          </a:p>
          <a:p>
            <a:r>
              <a:rPr lang="en-US" baseline="0" dirty="0" smtClean="0"/>
              <a:t>Green triangles FIR 24 </a:t>
            </a:r>
            <a:r>
              <a:rPr lang="en-US" baseline="0" dirty="0" err="1" smtClean="0"/>
              <a:t>micronPerez-Gonzalezet</a:t>
            </a:r>
            <a:r>
              <a:rPr lang="en-US" baseline="0" dirty="0" smtClean="0"/>
              <a:t> al. 2005</a:t>
            </a:r>
          </a:p>
          <a:p>
            <a:r>
              <a:rPr lang="en-US" baseline="0" dirty="0" smtClean="0"/>
              <a:t>Open red star 1.4 </a:t>
            </a:r>
            <a:r>
              <a:rPr lang="en-US" baseline="0" dirty="0" err="1" smtClean="0"/>
              <a:t>ghz</a:t>
            </a:r>
            <a:r>
              <a:rPr lang="en-US" baseline="0" dirty="0" smtClean="0"/>
              <a:t> data</a:t>
            </a:r>
          </a:p>
          <a:p>
            <a:r>
              <a:rPr lang="en-US" baseline="0" dirty="0" err="1" smtClean="0"/>
              <a:t>Fild</a:t>
            </a:r>
            <a:r>
              <a:rPr lang="en-US" baseline="0" dirty="0" smtClean="0"/>
              <a:t> red is </a:t>
            </a:r>
            <a:r>
              <a:rPr lang="en-US" baseline="0" dirty="0" err="1" smtClean="0"/>
              <a:t>Halpha</a:t>
            </a:r>
            <a:r>
              <a:rPr lang="en-US" baseline="0" dirty="0" smtClean="0"/>
              <a:t> estimate</a:t>
            </a:r>
          </a:p>
          <a:p>
            <a:r>
              <a:rPr lang="en-US" baseline="0" dirty="0" smtClean="0"/>
              <a:t>Blue squares are </a:t>
            </a:r>
            <a:r>
              <a:rPr lang="en-US" baseline="0" dirty="0" err="1" smtClean="0"/>
              <a:t>Evdata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Blue crosses are UDF estimates</a:t>
            </a:r>
          </a:p>
          <a:p>
            <a:r>
              <a:rPr lang="en-US" baseline="0" dirty="0" err="1" smtClean="0"/>
              <a:t>Leflock</a:t>
            </a:r>
            <a:r>
              <a:rPr lang="en-US" baseline="0" dirty="0" smtClean="0"/>
              <a:t>, not used in fit, but used to obscuration correct the UV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7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ZEUS success include 3 firsts! The first extragalactice detection of 13CO(6-5) which is important for constraining the optical depth of CO emission, the frist detection of [CII] 158 micron line from a z ~ 1-2 galaxy that during the epoch were we believe SF rate in the universe peaked and the first dections of [OIII] 88 micron line from z &gt; 0.05. Actually this detection is from z = 3.9 the same source Johannes showed us a GISMO detection of on Teusday and the 2</a:t>
            </a:r>
            <a:r>
              <a:rPr lang="en-US" baseline="30000" smtClean="0"/>
              <a:t>nd</a:t>
            </a:r>
            <a:r>
              <a:rPr lang="en-US" smtClean="0"/>
              <a:t> detection was from z = 2.8. Working from this success of ZEUS it was proposed take advantage of maturing technology and push capilities further and that is how we got to ZEUS-2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B50D26-E339-4F98-B0CD-C712731EDFBB}" type="slidenum">
              <a:rPr lang="en-US">
                <a:solidFill>
                  <a:prstClr val="black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9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97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13652-097D-419E-ADBC-77E74233B40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5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0375"/>
            <a:ext cx="64008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62698" y="5159905"/>
            <a:ext cx="2011627" cy="304271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9854" y="4887055"/>
            <a:ext cx="9163854" cy="820011"/>
            <a:chOff x="-19854" y="4887055"/>
            <a:chExt cx="9163854" cy="820011"/>
          </a:xfrm>
        </p:grpSpPr>
        <p:sp>
          <p:nvSpPr>
            <p:cNvPr id="6" name="Rectangle 5"/>
            <p:cNvSpPr/>
            <p:nvPr userDrawn="1"/>
          </p:nvSpPr>
          <p:spPr>
            <a:xfrm>
              <a:off x="-19854" y="4896220"/>
              <a:ext cx="9163854" cy="810846"/>
            </a:xfrm>
            <a:prstGeom prst="rect">
              <a:avLst/>
            </a:prstGeom>
            <a:gradFill>
              <a:gsLst>
                <a:gs pos="11000">
                  <a:schemeClr val="accent4"/>
                </a:gs>
                <a:gs pos="44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22" t="-4115" r="-7339" b="-1"/>
            <a:stretch/>
          </p:blipFill>
          <p:spPr>
            <a:xfrm>
              <a:off x="8065698" y="4887055"/>
              <a:ext cx="1069676" cy="78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447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8025" y="5295528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7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6784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6784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9399" y="5275750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93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87C82E-13F4-4D33-9361-FD3714E79F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910E44-3AF5-4D2F-84A5-67039A4510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0375"/>
            <a:ext cx="64008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156446"/>
            <a:ext cx="2895600" cy="304271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9854" y="4894989"/>
            <a:ext cx="9163854" cy="820011"/>
            <a:chOff x="-19854" y="4887055"/>
            <a:chExt cx="9163854" cy="820011"/>
          </a:xfrm>
        </p:grpSpPr>
        <p:sp>
          <p:nvSpPr>
            <p:cNvPr id="16" name="Rectangle 15"/>
            <p:cNvSpPr/>
            <p:nvPr userDrawn="1"/>
          </p:nvSpPr>
          <p:spPr>
            <a:xfrm>
              <a:off x="-19854" y="4896220"/>
              <a:ext cx="9163854" cy="810846"/>
            </a:xfrm>
            <a:prstGeom prst="rect">
              <a:avLst/>
            </a:prstGeom>
            <a:gradFill>
              <a:gsLst>
                <a:gs pos="11000">
                  <a:schemeClr val="accent4"/>
                </a:gs>
                <a:gs pos="44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22" t="-4115" r="-7339" b="-1"/>
            <a:stretch/>
          </p:blipFill>
          <p:spPr>
            <a:xfrm>
              <a:off x="8065698" y="4887055"/>
              <a:ext cx="1069676" cy="78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64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7641" y="5304154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11227" y="5182007"/>
            <a:ext cx="9345009" cy="532998"/>
            <a:chOff x="-11227" y="5182007"/>
            <a:chExt cx="9345009" cy="532998"/>
          </a:xfrm>
        </p:grpSpPr>
        <p:sp>
          <p:nvSpPr>
            <p:cNvPr id="26" name="Rectangle 25"/>
            <p:cNvSpPr/>
            <p:nvPr userDrawn="1"/>
          </p:nvSpPr>
          <p:spPr>
            <a:xfrm>
              <a:off x="-11227" y="5182007"/>
              <a:ext cx="9163853" cy="532998"/>
            </a:xfrm>
            <a:prstGeom prst="rect">
              <a:avLst/>
            </a:prstGeom>
            <a:gradFill>
              <a:gsLst>
                <a:gs pos="8000">
                  <a:schemeClr val="accent4"/>
                </a:gs>
                <a:gs pos="48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9399" y="5307380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03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882" y="5295527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8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3135" y="5295528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24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6267" y="5284376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0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882" y="5295528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2147" y="530162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1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5987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6857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520" y="5293003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75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5105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95251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7387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34894" y="5284377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6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8026" y="530162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87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6784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6784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5279" y="5293003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87C82E-13F4-4D33-9361-FD3714E79F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13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910E44-3AF5-4D2F-84A5-67039A4510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57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4921964"/>
            <a:ext cx="9187656" cy="806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9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0375"/>
            <a:ext cx="64008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4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287369"/>
            <a:ext cx="8858254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8574" y="5287850"/>
            <a:ext cx="4166887" cy="438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9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1227" y="5182007"/>
            <a:ext cx="9345009" cy="532998"/>
            <a:chOff x="-11227" y="5182007"/>
            <a:chExt cx="9345009" cy="532998"/>
          </a:xfrm>
        </p:grpSpPr>
        <p:sp>
          <p:nvSpPr>
            <p:cNvPr id="31" name="Rectangle 30"/>
            <p:cNvSpPr/>
            <p:nvPr userDrawn="1"/>
          </p:nvSpPr>
          <p:spPr>
            <a:xfrm>
              <a:off x="-11227" y="5182007"/>
              <a:ext cx="9163853" cy="532998"/>
            </a:xfrm>
            <a:prstGeom prst="rect">
              <a:avLst/>
            </a:prstGeom>
            <a:gradFill>
              <a:gsLst>
                <a:gs pos="8000">
                  <a:schemeClr val="accent4"/>
                </a:gs>
                <a:gs pos="48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34893" y="529047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75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54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3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67" y="5301635"/>
            <a:ext cx="6047380" cy="365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8573" y="5287850"/>
            <a:ext cx="4055229" cy="42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9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36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69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5987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195917"/>
            <a:ext cx="3008313" cy="36857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28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5105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95251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7387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70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32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6784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6784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4" y="5287369"/>
            <a:ext cx="7279689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287850"/>
            <a:ext cx="5017825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348750"/>
            <a:ext cx="2895600" cy="304271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0375"/>
            <a:ext cx="64008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156446"/>
            <a:ext cx="2895600" cy="304271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9854" y="4894989"/>
            <a:ext cx="9163854" cy="820011"/>
            <a:chOff x="-19854" y="4887055"/>
            <a:chExt cx="9163854" cy="820011"/>
          </a:xfrm>
        </p:grpSpPr>
        <p:sp>
          <p:nvSpPr>
            <p:cNvPr id="16" name="Rectangle 15"/>
            <p:cNvSpPr/>
            <p:nvPr userDrawn="1"/>
          </p:nvSpPr>
          <p:spPr>
            <a:xfrm>
              <a:off x="-19854" y="4896220"/>
              <a:ext cx="9163854" cy="810846"/>
            </a:xfrm>
            <a:prstGeom prst="rect">
              <a:avLst/>
            </a:prstGeom>
            <a:gradFill>
              <a:gsLst>
                <a:gs pos="11000">
                  <a:schemeClr val="accent4"/>
                </a:gs>
                <a:gs pos="44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22" t="-4115" r="-7339" b="-1"/>
            <a:stretch/>
          </p:blipFill>
          <p:spPr>
            <a:xfrm>
              <a:off x="8065698" y="4887055"/>
              <a:ext cx="1069676" cy="78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19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7641" y="5304154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0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2146" y="5304154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97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11227" y="5182007"/>
            <a:ext cx="9345009" cy="532998"/>
            <a:chOff x="-11227" y="5182007"/>
            <a:chExt cx="9345009" cy="532998"/>
          </a:xfrm>
        </p:grpSpPr>
        <p:sp>
          <p:nvSpPr>
            <p:cNvPr id="26" name="Rectangle 25"/>
            <p:cNvSpPr/>
            <p:nvPr userDrawn="1"/>
          </p:nvSpPr>
          <p:spPr>
            <a:xfrm>
              <a:off x="-11227" y="5182007"/>
              <a:ext cx="9163853" cy="532998"/>
            </a:xfrm>
            <a:prstGeom prst="rect">
              <a:avLst/>
            </a:prstGeom>
            <a:gradFill>
              <a:gsLst>
                <a:gs pos="8000">
                  <a:schemeClr val="accent4"/>
                </a:gs>
                <a:gs pos="48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9399" y="5307380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0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882" y="5295527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71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3135" y="5295528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6267" y="5284376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81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2147" y="530162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90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5987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6857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520" y="5293003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1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5105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95251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7387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34894" y="5284377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45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8026" y="530162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06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6784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6784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5279" y="5293003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612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87C82E-13F4-4D33-9361-FD3714E79F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2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6652" y="5304154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16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910E44-3AF5-4D2F-84A5-67039A4510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91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0375"/>
            <a:ext cx="64008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79950" y="5156446"/>
            <a:ext cx="2895600" cy="304271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9854" y="4894989"/>
            <a:ext cx="9163854" cy="820011"/>
            <a:chOff x="-19854" y="4887055"/>
            <a:chExt cx="9163854" cy="820011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19854" y="4896220"/>
              <a:ext cx="9163854" cy="810846"/>
              <a:chOff x="-19854" y="5875460"/>
              <a:chExt cx="9163854" cy="973015"/>
            </a:xfrm>
            <a:gradFill>
              <a:gsLst>
                <a:gs pos="8000">
                  <a:schemeClr val="bg1"/>
                </a:gs>
                <a:gs pos="60000">
                  <a:srgbClr val="4B08A1"/>
                </a:gs>
              </a:gsLst>
              <a:lin ang="0" scaled="1"/>
            </a:gradFill>
          </p:grpSpPr>
          <p:sp>
            <p:nvSpPr>
              <p:cNvPr id="16" name="Rectangle 15"/>
              <p:cNvSpPr/>
              <p:nvPr userDrawn="1"/>
            </p:nvSpPr>
            <p:spPr>
              <a:xfrm>
                <a:off x="-19854" y="5875460"/>
                <a:ext cx="9163854" cy="973015"/>
              </a:xfrm>
              <a:prstGeom prst="rect">
                <a:avLst/>
              </a:prstGeom>
              <a:gradFill>
                <a:gsLst>
                  <a:gs pos="11000">
                    <a:schemeClr val="bg1"/>
                  </a:gs>
                  <a:gs pos="44000">
                    <a:srgbClr val="4B08A1"/>
                  </a:gs>
                </a:gsLst>
                <a:lin ang="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2" descr="C:\Users\Carl\Dropbox\presentations\templates\mpia_logos\MPIA-Logo2005-72dpi300pxl-t.gif"/>
              <p:cNvPicPr>
                <a:picLocks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90" y="6011385"/>
                <a:ext cx="594360" cy="713232"/>
              </a:xfrm>
              <a:prstGeom prst="rect">
                <a:avLst/>
              </a:prstGeom>
              <a:grpFill/>
              <a:effectLst/>
              <a:extLst/>
            </p:spPr>
          </p:pic>
        </p:grp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22" t="-4115" r="-7339" b="-1"/>
            <a:stretch/>
          </p:blipFill>
          <p:spPr>
            <a:xfrm>
              <a:off x="8065698" y="4887055"/>
              <a:ext cx="1069676" cy="78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10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7641" y="5304154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2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11227" y="5182007"/>
            <a:ext cx="9345009" cy="532998"/>
            <a:chOff x="-11227" y="5182007"/>
            <a:chExt cx="9345009" cy="532998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-11227" y="5182007"/>
              <a:ext cx="9163853" cy="532998"/>
              <a:chOff x="-40130" y="5884985"/>
              <a:chExt cx="18523429" cy="973015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-40130" y="5884985"/>
                <a:ext cx="18523429" cy="973015"/>
              </a:xfrm>
              <a:prstGeom prst="rect">
                <a:avLst/>
              </a:prstGeom>
              <a:gradFill>
                <a:gsLst>
                  <a:gs pos="8000">
                    <a:schemeClr val="bg1"/>
                  </a:gs>
                  <a:gs pos="48000">
                    <a:srgbClr val="4B08A1"/>
                  </a:gs>
                </a:gsLst>
                <a:lin ang="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" descr="C:\Users\Carl\Dropbox\presentations\templates\mpia_logos\MPIA-Logo2005-72dpi300pxl-t.gif"/>
              <p:cNvPicPr>
                <a:picLocks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89" y="6007164"/>
                <a:ext cx="813265" cy="73448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9399" y="5307380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86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5831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882" y="5295527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45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1323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83135" y="5295528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11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6267" y="5284376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90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2147" y="530162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14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5987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6857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520" y="5293003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25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5105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95251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7387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34894" y="5284377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1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6652" y="5286901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791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8026" y="5301629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32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6784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6784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5279" y="5293003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34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87C82E-13F4-4D33-9361-FD3714E79F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75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9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C910E44-3AF5-4D2F-84A5-67039A4510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9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413964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2" y="5277611"/>
            <a:ext cx="548699" cy="43724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645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6267" y="5314252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5987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6857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6652" y="5304154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8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5105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95251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7387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43520" y="5278275"/>
            <a:ext cx="2895600" cy="30427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6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227" y="5182007"/>
            <a:ext cx="9345009" cy="532998"/>
            <a:chOff x="-11227" y="5182007"/>
            <a:chExt cx="9345009" cy="532998"/>
          </a:xfrm>
        </p:grpSpPr>
        <p:sp>
          <p:nvSpPr>
            <p:cNvPr id="9" name="Rectangle 8"/>
            <p:cNvSpPr/>
            <p:nvPr userDrawn="1"/>
          </p:nvSpPr>
          <p:spPr>
            <a:xfrm>
              <a:off x="-11227" y="5182007"/>
              <a:ext cx="9163853" cy="532998"/>
            </a:xfrm>
            <a:prstGeom prst="rect">
              <a:avLst/>
            </a:prstGeom>
            <a:gradFill>
              <a:gsLst>
                <a:gs pos="8000">
                  <a:schemeClr val="accent4"/>
                </a:gs>
                <a:gs pos="48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59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58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6820" y="5307124"/>
            <a:ext cx="261547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9854" y="-1966"/>
            <a:ext cx="163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Novel</a:t>
            </a:r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 IR</a:t>
            </a: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Instruments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245368" y="170809"/>
            <a:ext cx="1907258" cy="24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A8017-07CF-49F2-AAC9-F1D364CA6E30}" type="slidenum">
              <a:rPr lang="en-US" smtClean="0"/>
              <a:pPr/>
              <a:t>‹#›</a:t>
            </a:fld>
            <a:r>
              <a:rPr lang="en-US" dirty="0" smtClean="0"/>
              <a:t> of  46</a:t>
            </a:r>
            <a:endParaRPr lang="en-US" sz="1200" baseline="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June 2017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7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5182002"/>
            <a:ext cx="9345009" cy="532998"/>
            <a:chOff x="-11227" y="5182007"/>
            <a:chExt cx="9345009" cy="53299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-11227" y="5182007"/>
              <a:ext cx="9163853" cy="532998"/>
            </a:xfrm>
            <a:prstGeom prst="rect">
              <a:avLst/>
            </a:prstGeom>
            <a:gradFill>
              <a:gsLst>
                <a:gs pos="15000">
                  <a:schemeClr val="accent4"/>
                </a:gs>
                <a:gs pos="55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59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58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9399" y="529769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9854" y="-1966"/>
            <a:ext cx="163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Novel</a:t>
            </a:r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 IR</a:t>
            </a: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Instruments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7245368" y="170809"/>
            <a:ext cx="1907258" cy="24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A8017-07CF-49F2-AAC9-F1D364CA6E30}" type="slidenum">
              <a:rPr lang="en-US" smtClean="0"/>
              <a:pPr/>
              <a:t>‹#›</a:t>
            </a:fld>
            <a:r>
              <a:rPr lang="en-US" dirty="0" smtClean="0"/>
              <a:t> of  46</a:t>
            </a: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June 2017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2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59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58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9950" y="514482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287369"/>
            <a:ext cx="8858254" cy="44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8574" y="5287850"/>
            <a:ext cx="4166887" cy="438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19854" y="-1966"/>
            <a:ext cx="163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>
                    <a:lumMod val="85000"/>
                  </a:prstClr>
                </a:solidFill>
              </a:rPr>
              <a:t>ALMA: </a:t>
            </a:r>
            <a:br>
              <a:rPr lang="en-US" sz="1200" dirty="0" smtClean="0">
                <a:solidFill>
                  <a:prstClr val="white">
                    <a:lumMod val="85000"/>
                  </a:prstClr>
                </a:solidFill>
              </a:rPr>
            </a:br>
            <a:r>
              <a:rPr lang="en-US" sz="1200" dirty="0" smtClean="0">
                <a:solidFill>
                  <a:prstClr val="white">
                    <a:lumMod val="85000"/>
                  </a:prstClr>
                </a:solidFill>
              </a:rPr>
              <a:t>Evol2014</a:t>
            </a:r>
            <a:endParaRPr lang="en-US" sz="12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7245368" y="170809"/>
            <a:ext cx="1907258" cy="24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A8017-07CF-49F2-AAC9-F1D364CA6E30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white">
                    <a:lumMod val="85000"/>
                  </a:prstClr>
                </a:solidFill>
              </a:rPr>
              <a:t> of  too many</a:t>
            </a:r>
          </a:p>
          <a:p>
            <a:r>
              <a:rPr lang="en-US" dirty="0" smtClean="0">
                <a:solidFill>
                  <a:prstClr val="white">
                    <a:lumMod val="85000"/>
                  </a:prstClr>
                </a:solidFill>
              </a:rPr>
              <a:t>ferkinhoff@mpia.de</a:t>
            </a:r>
          </a:p>
          <a:p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4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5182002"/>
            <a:ext cx="9345009" cy="532998"/>
            <a:chOff x="-11227" y="5182007"/>
            <a:chExt cx="9345009" cy="532998"/>
          </a:xfrm>
        </p:grpSpPr>
        <p:sp>
          <p:nvSpPr>
            <p:cNvPr id="32" name="Rectangle 31"/>
            <p:cNvSpPr/>
            <p:nvPr userDrawn="1"/>
          </p:nvSpPr>
          <p:spPr>
            <a:xfrm>
              <a:off x="-11227" y="5182007"/>
              <a:ext cx="9163853" cy="532998"/>
            </a:xfrm>
            <a:prstGeom prst="rect">
              <a:avLst/>
            </a:prstGeom>
            <a:gradFill>
              <a:gsLst>
                <a:gs pos="15000">
                  <a:schemeClr val="accent4"/>
                </a:gs>
                <a:gs pos="55000">
                  <a:srgbClr val="4B08A1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59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58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9399" y="529769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9854" y="-1966"/>
            <a:ext cx="163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0" dirty="0" err="1" smtClean="0">
                <a:solidFill>
                  <a:schemeClr val="bg1">
                    <a:lumMod val="85000"/>
                  </a:schemeClr>
                </a:solidFill>
              </a:rPr>
              <a:t>Phys&amp;Astro</a:t>
            </a:r>
            <a:endParaRPr lang="en-US" sz="1200" baseline="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Macalester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7245368" y="170809"/>
            <a:ext cx="1907258" cy="24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A8017-07CF-49F2-AAC9-F1D364CA6E30}" type="slidenum">
              <a:rPr lang="en-US" smtClean="0"/>
              <a:pPr/>
              <a:t>‹#›</a:t>
            </a:fld>
            <a:r>
              <a:rPr lang="en-US" dirty="0" smtClean="0"/>
              <a:t> of  105</a:t>
            </a:r>
            <a:endParaRPr lang="en-US" sz="1200" baseline="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February 2017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4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5182002"/>
            <a:ext cx="9345009" cy="532998"/>
            <a:chOff x="-11227" y="5182007"/>
            <a:chExt cx="9345009" cy="532998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-11227" y="5182007"/>
              <a:ext cx="9163853" cy="532998"/>
              <a:chOff x="-40130" y="5884985"/>
              <a:chExt cx="18523429" cy="973015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40130" y="5884985"/>
                <a:ext cx="18523429" cy="973015"/>
              </a:xfrm>
              <a:prstGeom prst="rect">
                <a:avLst/>
              </a:prstGeom>
              <a:gradFill>
                <a:gsLst>
                  <a:gs pos="15000">
                    <a:schemeClr val="bg1"/>
                  </a:gs>
                  <a:gs pos="55000">
                    <a:srgbClr val="4B08A1"/>
                  </a:gs>
                </a:gsLst>
                <a:lin ang="0" scaled="1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2" descr="C:\Users\Carl\Dropbox\presentations\templates\mpia_logos\MPIA-Logo2005-72dpi300pxl-t.gif"/>
              <p:cNvPicPr>
                <a:picLocks noChangeArrowheads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89" y="6007164"/>
                <a:ext cx="813265" cy="73448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1" name="Picture 30"/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949"/>
            <a:stretch/>
          </p:blipFill>
          <p:spPr>
            <a:xfrm>
              <a:off x="8393502" y="5236425"/>
              <a:ext cx="940280" cy="42250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59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58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9399" y="529769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9854" y="-1966"/>
            <a:ext cx="163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ASTRON</a:t>
            </a:r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Colloquium 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7245368" y="170809"/>
            <a:ext cx="1907258" cy="2475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A8017-07CF-49F2-AAC9-F1D364CA6E30}" type="slidenum">
              <a:rPr lang="en-US" smtClean="0"/>
              <a:pPr/>
              <a:t>‹#›</a:t>
            </a:fld>
            <a:r>
              <a:rPr lang="en-US" dirty="0" smtClean="0"/>
              <a:t> of  79</a:t>
            </a:r>
            <a:endParaRPr lang="en-US" sz="1200" baseline="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1200" baseline="0" dirty="0" smtClean="0">
                <a:solidFill>
                  <a:schemeClr val="bg1">
                    <a:lumMod val="85000"/>
                  </a:schemeClr>
                </a:solidFill>
              </a:rPr>
              <a:t>October 2015</a:t>
            </a:r>
            <a:endParaRPr lang="en-US" sz="12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png"/><Relationship Id="rId2" Type="http://schemas.openxmlformats.org/officeDocument/2006/relationships/image" Target="../media/image64.jpe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1266"/>
            <a:ext cx="9144000" cy="4922874"/>
            <a:chOff x="-1296" y="0"/>
            <a:chExt cx="8977539" cy="4833256"/>
          </a:xfrm>
        </p:grpSpPr>
        <p:pic>
          <p:nvPicPr>
            <p:cNvPr id="6" name="Picture 2" descr="C:\Users\Carl\Pictures\2012\Observing at APEX\2012-10-29 001\IMGP685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3143" y="0"/>
              <a:ext cx="8323099" cy="483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-1296" y="0"/>
              <a:ext cx="8977539" cy="4833256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6000"/>
                  </a:schemeClr>
                </a:gs>
                <a:gs pos="25000">
                  <a:schemeClr val="bg1"/>
                </a:gs>
                <a:gs pos="100000">
                  <a:schemeClr val="tx1">
                    <a:alpha val="0"/>
                  </a:schemeClr>
                </a:gs>
              </a:gsLst>
              <a:lin ang="1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2" descr="G:\Dropbox\Proposals\ff_fir_metalicity\nii_oii_cii_ff_OH_SQAURE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8875" y="124099"/>
            <a:ext cx="1828800" cy="240353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Dropbox\Research\Science\cii_emission\ciifir_vs_fir_ciiEmission__varying_density_20150903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-887" r="3363"/>
          <a:stretch/>
        </p:blipFill>
        <p:spPr bwMode="auto">
          <a:xfrm>
            <a:off x="3334460" y="3141799"/>
            <a:ext cx="2638559" cy="175980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Dropbox\Research\Science\alma_cycle0\nii\paper\images\png\f9png_new.pn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6" b="98551" l="2013" r="88591"/>
                    </a14:imgEffect>
                    <a14:imgEffect>
                      <a14:brightnessContrast bright="-26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3" r="10686" b="3009"/>
          <a:stretch/>
        </p:blipFill>
        <p:spPr bwMode="auto">
          <a:xfrm>
            <a:off x="5715114" y="1896608"/>
            <a:ext cx="2108567" cy="189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753" y="95693"/>
            <a:ext cx="7772400" cy="122502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Far-infrared fine-structure line studies of early galaxies: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762" y="1299166"/>
            <a:ext cx="6855993" cy="14605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Where are we?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Where do we need to go?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634" y="1896608"/>
            <a:ext cx="32576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 Ferkinhoff</a:t>
            </a:r>
          </a:p>
          <a:p>
            <a:r>
              <a:rPr lang="en-US" i="1" dirty="0" smtClean="0"/>
              <a:t>Assistant Professor of Physics</a:t>
            </a:r>
          </a:p>
          <a:p>
            <a:r>
              <a:rPr lang="en-US" i="1" dirty="0" smtClean="0"/>
              <a:t>Winona </a:t>
            </a:r>
            <a:r>
              <a:rPr lang="en-US" i="1" dirty="0"/>
              <a:t>State </a:t>
            </a:r>
            <a:r>
              <a:rPr lang="en-US" i="1" dirty="0" smtClean="0"/>
              <a:t>University</a:t>
            </a:r>
            <a:endParaRPr lang="en-US" i="1" dirty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Science Enabled by Novel</a:t>
            </a:r>
            <a:br>
              <a:rPr lang="en-US" b="1" dirty="0" smtClean="0"/>
            </a:br>
            <a:r>
              <a:rPr lang="en-US" b="1" dirty="0" smtClean="0"/>
              <a:t>IR Instrumentation</a:t>
            </a:r>
          </a:p>
          <a:p>
            <a:r>
              <a:rPr lang="en-US" b="1" dirty="0" smtClean="0"/>
              <a:t>June 25-27, 2017</a:t>
            </a:r>
          </a:p>
          <a:p>
            <a:r>
              <a:rPr lang="en-US" b="1" dirty="0" smtClean="0"/>
              <a:t>Cornell U. Ithaca, NY</a:t>
            </a:r>
          </a:p>
        </p:txBody>
      </p:sp>
    </p:spTree>
    <p:extLst>
      <p:ext uri="{BB962C8B-B14F-4D97-AF65-F5344CB8AC3E}">
        <p14:creationId xmlns:p14="http://schemas.microsoft.com/office/powerpoint/2010/main" val="31695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br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717" y="95602"/>
            <a:ext cx="5889656" cy="373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ombiboilersleeds.com/images/bread/bread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3" b="89902" l="3520" r="96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04" y="1262500"/>
            <a:ext cx="6333259" cy="430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6613" y="220261"/>
            <a:ext cx="3206900" cy="2788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5" name="Freeform 14"/>
          <p:cNvSpPr/>
          <p:nvPr/>
        </p:nvSpPr>
        <p:spPr>
          <a:xfrm>
            <a:off x="749129" y="3194400"/>
            <a:ext cx="2187286" cy="546765"/>
          </a:xfrm>
          <a:custGeom>
            <a:avLst/>
            <a:gdLst>
              <a:gd name="connsiteX0" fmla="*/ 0 w 2187286"/>
              <a:gd name="connsiteY0" fmla="*/ 0 h 546765"/>
              <a:gd name="connsiteX1" fmla="*/ 1059872 w 2187286"/>
              <a:gd name="connsiteY1" fmla="*/ 545523 h 546765"/>
              <a:gd name="connsiteX2" fmla="*/ 2187286 w 2187286"/>
              <a:gd name="connsiteY2" fmla="*/ 119495 h 54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7286" h="546765">
                <a:moveTo>
                  <a:pt x="0" y="0"/>
                </a:moveTo>
                <a:cubicBezTo>
                  <a:pt x="347662" y="262803"/>
                  <a:pt x="695324" y="525607"/>
                  <a:pt x="1059872" y="545523"/>
                </a:cubicBezTo>
                <a:cubicBezTo>
                  <a:pt x="1424420" y="565439"/>
                  <a:pt x="1805853" y="342467"/>
                  <a:pt x="2187286" y="119495"/>
                </a:cubicBezTo>
              </a:path>
            </a:pathLst>
          </a:custGeom>
          <a:ln w="76200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V="1">
            <a:off x="4904858" y="1174016"/>
            <a:ext cx="2187286" cy="546765"/>
          </a:xfrm>
          <a:custGeom>
            <a:avLst/>
            <a:gdLst>
              <a:gd name="connsiteX0" fmla="*/ 0 w 2187286"/>
              <a:gd name="connsiteY0" fmla="*/ 0 h 546765"/>
              <a:gd name="connsiteX1" fmla="*/ 1059872 w 2187286"/>
              <a:gd name="connsiteY1" fmla="*/ 545523 h 546765"/>
              <a:gd name="connsiteX2" fmla="*/ 2187286 w 2187286"/>
              <a:gd name="connsiteY2" fmla="*/ 119495 h 54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7286" h="546765">
                <a:moveTo>
                  <a:pt x="0" y="0"/>
                </a:moveTo>
                <a:cubicBezTo>
                  <a:pt x="347662" y="262803"/>
                  <a:pt x="695324" y="525607"/>
                  <a:pt x="1059872" y="545523"/>
                </a:cubicBezTo>
                <a:cubicBezTo>
                  <a:pt x="1424420" y="565439"/>
                  <a:pt x="1805853" y="342467"/>
                  <a:pt x="2187286" y="119495"/>
                </a:cubicBezTo>
              </a:path>
            </a:pathLst>
          </a:custGeom>
          <a:ln w="76200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73283" y="2462009"/>
            <a:ext cx="3637722" cy="9525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Far-IR Fine Structure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0" r="-233" b="6318"/>
          <a:stretch/>
        </p:blipFill>
        <p:spPr>
          <a:xfrm>
            <a:off x="0" y="-1"/>
            <a:ext cx="9177015" cy="518447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0"/>
            <a:ext cx="9144000" cy="5178673"/>
          </a:xfrm>
          <a:prstGeom prst="rect">
            <a:avLst/>
          </a:prstGeom>
          <a:solidFill>
            <a:srgbClr val="3366FF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85221" y="5280811"/>
            <a:ext cx="2354394" cy="296881"/>
          </a:xfrm>
        </p:spPr>
        <p:txBody>
          <a:bodyPr/>
          <a:lstStyle/>
          <a:p>
            <a:r>
              <a:rPr lang="en-US" dirty="0" smtClean="0"/>
              <a:t>Image: Pat and Chris Lee/Adam Block/NOAO/AURA/NSF 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2262257" y="465584"/>
            <a:ext cx="4207553" cy="412980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9144000" cy="5178673"/>
          </a:xfrm>
          <a:prstGeom prst="rect">
            <a:avLst/>
          </a:prstGeom>
          <a:blipFill dpi="0" rotWithShape="1">
            <a:blip r:embed="rId3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3" name="24-Point Star 42"/>
          <p:cNvSpPr/>
          <p:nvPr/>
        </p:nvSpPr>
        <p:spPr>
          <a:xfrm>
            <a:off x="4188782" y="2304945"/>
            <a:ext cx="445875" cy="448235"/>
          </a:xfrm>
          <a:prstGeom prst="star2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318680" y="1052189"/>
            <a:ext cx="2271237" cy="2893692"/>
            <a:chOff x="3450766" y="1058395"/>
            <a:chExt cx="1801117" cy="2174150"/>
          </a:xfrm>
        </p:grpSpPr>
        <p:cxnSp>
          <p:nvCxnSpPr>
            <p:cNvPr id="45" name="Curved Connector 44"/>
            <p:cNvCxnSpPr/>
            <p:nvPr/>
          </p:nvCxnSpPr>
          <p:spPr>
            <a:xfrm rot="5400000" flipH="1" flipV="1">
              <a:off x="4412486" y="1131922"/>
              <a:ext cx="764395" cy="61734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/>
            <p:nvPr/>
          </p:nvCxnSpPr>
          <p:spPr>
            <a:xfrm rot="5400000">
              <a:off x="3377239" y="2541677"/>
              <a:ext cx="764395" cy="61734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 rot="16200000" flipV="1">
              <a:off x="3377239" y="1131922"/>
              <a:ext cx="764395" cy="61734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6200000" flipH="1">
              <a:off x="4561015" y="2541677"/>
              <a:ext cx="764395" cy="617341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/>
          <p:cNvSpPr/>
          <p:nvPr/>
        </p:nvSpPr>
        <p:spPr>
          <a:xfrm>
            <a:off x="2329266" y="492388"/>
            <a:ext cx="4123291" cy="4047106"/>
          </a:xfrm>
          <a:prstGeom prst="ellipse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325223" y="1798368"/>
            <a:ext cx="3787069" cy="2690600"/>
            <a:chOff x="-5941785" y="3514060"/>
            <a:chExt cx="3655041" cy="2596797"/>
          </a:xfrm>
        </p:grpSpPr>
        <p:sp>
          <p:nvSpPr>
            <p:cNvPr id="51" name="TextBox 50"/>
            <p:cNvSpPr txBox="1"/>
            <p:nvPr/>
          </p:nvSpPr>
          <p:spPr>
            <a:xfrm>
              <a:off x="-4772392" y="4397492"/>
              <a:ext cx="1387240" cy="564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[CII],[OI], [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FeII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],[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SiII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] 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5941785" y="5784106"/>
              <a:ext cx="1611090" cy="326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 [CI], CO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3933785" y="3514060"/>
              <a:ext cx="1647041" cy="80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</a:rPr>
                <a:t>[OIII], [NII],</a:t>
              </a:r>
            </a:p>
            <a:p>
              <a:pPr algn="r"/>
              <a:r>
                <a:rPr lang="en-US" sz="1600" b="1" dirty="0" smtClean="0">
                  <a:solidFill>
                    <a:schemeClr val="bg1"/>
                  </a:solidFill>
                </a:rPr>
                <a:t>[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NeII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], [</a:t>
              </a:r>
              <a:r>
                <a:rPr lang="en-US" sz="1600" b="1" dirty="0" err="1" smtClean="0">
                  <a:solidFill>
                    <a:schemeClr val="bg1"/>
                  </a:solidFill>
                </a:rPr>
                <a:t>NeIII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]</a:t>
              </a:r>
            </a:p>
            <a:p>
              <a:pPr algn="r"/>
              <a:r>
                <a:rPr lang="en-US" sz="1600" b="1" dirty="0" smtClean="0">
                  <a:solidFill>
                    <a:schemeClr val="bg1"/>
                  </a:solidFill>
                </a:rPr>
                <a:t>[SIII],[SIV]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3982" y="486595"/>
            <a:ext cx="906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89655" y="1760324"/>
            <a:ext cx="4105489" cy="2467675"/>
            <a:chOff x="4889655" y="1760324"/>
            <a:chExt cx="4105489" cy="2467675"/>
          </a:xfrm>
        </p:grpSpPr>
        <p:sp>
          <p:nvSpPr>
            <p:cNvPr id="55" name="TextBox 54"/>
            <p:cNvSpPr txBox="1"/>
            <p:nvPr/>
          </p:nvSpPr>
          <p:spPr>
            <a:xfrm>
              <a:off x="4889655" y="1760324"/>
              <a:ext cx="1511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ionized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88354" y="2720799"/>
              <a:ext cx="13693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atomic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01990" y="3766334"/>
              <a:ext cx="1993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molecular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1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  <p:bldP spid="43" grpId="0" animBg="1"/>
      <p:bldP spid="49" grpId="0" animBg="1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Spinoglio</a:t>
            </a:r>
            <a:r>
              <a:rPr lang="en-US" dirty="0" smtClean="0"/>
              <a:t> et al. 2012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49673" y="613063"/>
            <a:ext cx="5655568" cy="4356095"/>
            <a:chOff x="1719943" y="214796"/>
            <a:chExt cx="6814457" cy="493852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9943" y="214796"/>
              <a:ext cx="6814457" cy="4938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258" y="4373267"/>
              <a:ext cx="767441" cy="32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59920" y="695380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</a:rPr>
                <a:t>Atomic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69681" y="665930"/>
              <a:ext cx="599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HII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21056" y="695326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AGN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8206" y="247595"/>
            <a:ext cx="3546282" cy="952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Mid and Far-IR </a:t>
            </a:r>
            <a:br>
              <a:rPr lang="en-US" sz="2800" dirty="0" smtClean="0"/>
            </a:br>
            <a:r>
              <a:rPr lang="en-US" sz="2800" dirty="0" smtClean="0"/>
              <a:t>Fine-Structure lines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65881" y="1333500"/>
            <a:ext cx="3311141" cy="35831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Emitted in low  density limit</a:t>
            </a:r>
          </a:p>
          <a:p>
            <a:r>
              <a:rPr lang="en-US" dirty="0" smtClean="0"/>
              <a:t>Low ionization potentials</a:t>
            </a:r>
          </a:p>
          <a:p>
            <a:r>
              <a:rPr lang="en-US" dirty="0" smtClean="0"/>
              <a:t>Low energy emitting levels</a:t>
            </a:r>
          </a:p>
          <a:p>
            <a:r>
              <a:rPr lang="en-US" dirty="0" smtClean="0"/>
              <a:t>Long wavelength</a:t>
            </a:r>
          </a:p>
          <a:p>
            <a:r>
              <a:rPr lang="en-US" dirty="0" smtClean="0"/>
              <a:t>Bright!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20442" y="2791110"/>
            <a:ext cx="2842878" cy="1139852"/>
            <a:chOff x="4000605" y="3288268"/>
            <a:chExt cx="2842878" cy="1367822"/>
          </a:xfrm>
        </p:grpSpPr>
        <p:sp>
          <p:nvSpPr>
            <p:cNvPr id="15" name="Oval 14"/>
            <p:cNvSpPr/>
            <p:nvPr/>
          </p:nvSpPr>
          <p:spPr>
            <a:xfrm rot="1255471">
              <a:off x="4000605" y="3288268"/>
              <a:ext cx="849086" cy="136782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45820" y="3750153"/>
              <a:ext cx="1997663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Hardness of</a:t>
              </a:r>
            </a:p>
            <a:p>
              <a:r>
                <a:rPr lang="en-US" dirty="0">
                  <a:solidFill>
                    <a:prstClr val="black"/>
                  </a:solidFill>
                </a:rPr>
                <a:t>i</a:t>
              </a:r>
              <a:r>
                <a:rPr lang="en-US" dirty="0" smtClean="0">
                  <a:solidFill>
                    <a:prstClr val="black"/>
                  </a:solidFill>
                </a:rPr>
                <a:t>onizing radiation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51741" y="3157564"/>
            <a:ext cx="1994752" cy="1052563"/>
            <a:chOff x="3842656" y="3679371"/>
            <a:chExt cx="1994752" cy="1263075"/>
          </a:xfrm>
        </p:grpSpPr>
        <p:sp>
          <p:nvSpPr>
            <p:cNvPr id="19" name="Oval 18"/>
            <p:cNvSpPr/>
            <p:nvPr/>
          </p:nvSpPr>
          <p:spPr>
            <a:xfrm>
              <a:off x="3842656" y="3679371"/>
              <a:ext cx="1013915" cy="870858"/>
            </a:xfrm>
            <a:prstGeom prst="ellipse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82413" y="4499248"/>
              <a:ext cx="1854995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N/O Abundance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445" y="4088721"/>
            <a:ext cx="1976823" cy="1126190"/>
            <a:chOff x="1600681" y="4898572"/>
            <a:chExt cx="1976823" cy="1351428"/>
          </a:xfrm>
        </p:grpSpPr>
        <p:sp>
          <p:nvSpPr>
            <p:cNvPr id="23" name="Oval 22"/>
            <p:cNvSpPr/>
            <p:nvPr/>
          </p:nvSpPr>
          <p:spPr>
            <a:xfrm>
              <a:off x="2721428" y="4898572"/>
              <a:ext cx="762000" cy="642257"/>
            </a:xfrm>
            <a:prstGeom prst="ellipse">
              <a:avLst/>
            </a:prstGeom>
            <a:noFill/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00681" y="5474403"/>
              <a:ext cx="1976823" cy="775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Fraction of [CII] </a:t>
              </a:r>
            </a:p>
            <a:p>
              <a:r>
                <a:rPr lang="en-US" dirty="0">
                  <a:solidFill>
                    <a:prstClr val="black"/>
                  </a:solidFill>
                </a:rPr>
                <a:t>f</a:t>
              </a:r>
              <a:r>
                <a:rPr lang="en-US" dirty="0" smtClean="0">
                  <a:solidFill>
                    <a:prstClr val="black"/>
                  </a:solidFill>
                </a:rPr>
                <a:t>rom HII regions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1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arl\Dropbox\Observing\Nov2012\reduction\sdp11\sdp11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9" y="866321"/>
            <a:ext cx="37211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080125" y="5346896"/>
            <a:ext cx="2895600" cy="3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429589" y="1587490"/>
            <a:ext cx="463678" cy="1571968"/>
          </a:xfrm>
          <a:custGeom>
            <a:avLst/>
            <a:gdLst>
              <a:gd name="connsiteX0" fmla="*/ 38100 w 942975"/>
              <a:gd name="connsiteY0" fmla="*/ 1552575 h 1552575"/>
              <a:gd name="connsiteX1" fmla="*/ 933450 w 942975"/>
              <a:gd name="connsiteY1" fmla="*/ 1543050 h 1552575"/>
              <a:gd name="connsiteX2" fmla="*/ 942975 w 942975"/>
              <a:gd name="connsiteY2" fmla="*/ 1352550 h 1552575"/>
              <a:gd name="connsiteX3" fmla="*/ 771525 w 942975"/>
              <a:gd name="connsiteY3" fmla="*/ 1352550 h 1552575"/>
              <a:gd name="connsiteX4" fmla="*/ 771525 w 942975"/>
              <a:gd name="connsiteY4" fmla="*/ 1247775 h 1552575"/>
              <a:gd name="connsiteX5" fmla="*/ 581025 w 942975"/>
              <a:gd name="connsiteY5" fmla="*/ 1247775 h 1552575"/>
              <a:gd name="connsiteX6" fmla="*/ 581025 w 942975"/>
              <a:gd name="connsiteY6" fmla="*/ 0 h 1552575"/>
              <a:gd name="connsiteX7" fmla="*/ 381000 w 942975"/>
              <a:gd name="connsiteY7" fmla="*/ 0 h 1552575"/>
              <a:gd name="connsiteX8" fmla="*/ 381000 w 942975"/>
              <a:gd name="connsiteY8" fmla="*/ 581025 h 1552575"/>
              <a:gd name="connsiteX9" fmla="*/ 190500 w 942975"/>
              <a:gd name="connsiteY9" fmla="*/ 609600 h 1552575"/>
              <a:gd name="connsiteX10" fmla="*/ 190500 w 942975"/>
              <a:gd name="connsiteY10" fmla="*/ 1257300 h 1552575"/>
              <a:gd name="connsiteX11" fmla="*/ 0 w 942975"/>
              <a:gd name="connsiteY11" fmla="*/ 1257300 h 1552575"/>
              <a:gd name="connsiteX12" fmla="*/ 38100 w 942975"/>
              <a:gd name="connsiteY12" fmla="*/ 1552575 h 1552575"/>
              <a:gd name="connsiteX0" fmla="*/ 0 w 904875"/>
              <a:gd name="connsiteY0" fmla="*/ 1552575 h 1552575"/>
              <a:gd name="connsiteX1" fmla="*/ 895350 w 904875"/>
              <a:gd name="connsiteY1" fmla="*/ 1543050 h 1552575"/>
              <a:gd name="connsiteX2" fmla="*/ 904875 w 904875"/>
              <a:gd name="connsiteY2" fmla="*/ 1352550 h 1552575"/>
              <a:gd name="connsiteX3" fmla="*/ 733425 w 904875"/>
              <a:gd name="connsiteY3" fmla="*/ 1352550 h 1552575"/>
              <a:gd name="connsiteX4" fmla="*/ 733425 w 904875"/>
              <a:gd name="connsiteY4" fmla="*/ 1247775 h 1552575"/>
              <a:gd name="connsiteX5" fmla="*/ 542925 w 904875"/>
              <a:gd name="connsiteY5" fmla="*/ 1247775 h 1552575"/>
              <a:gd name="connsiteX6" fmla="*/ 542925 w 904875"/>
              <a:gd name="connsiteY6" fmla="*/ 0 h 1552575"/>
              <a:gd name="connsiteX7" fmla="*/ 342900 w 904875"/>
              <a:gd name="connsiteY7" fmla="*/ 0 h 1552575"/>
              <a:gd name="connsiteX8" fmla="*/ 342900 w 904875"/>
              <a:gd name="connsiteY8" fmla="*/ 581025 h 1552575"/>
              <a:gd name="connsiteX9" fmla="*/ 152400 w 904875"/>
              <a:gd name="connsiteY9" fmla="*/ 609600 h 1552575"/>
              <a:gd name="connsiteX10" fmla="*/ 152400 w 904875"/>
              <a:gd name="connsiteY10" fmla="*/ 1257300 h 1552575"/>
              <a:gd name="connsiteX11" fmla="*/ 0 w 904875"/>
              <a:gd name="connsiteY11" fmla="*/ 1552575 h 1552575"/>
              <a:gd name="connsiteX0" fmla="*/ 0 w 752475"/>
              <a:gd name="connsiteY0" fmla="*/ 1257300 h 1543049"/>
              <a:gd name="connsiteX1" fmla="*/ 742950 w 752475"/>
              <a:gd name="connsiteY1" fmla="*/ 1543050 h 1543049"/>
              <a:gd name="connsiteX2" fmla="*/ 752475 w 752475"/>
              <a:gd name="connsiteY2" fmla="*/ 1352550 h 1543049"/>
              <a:gd name="connsiteX3" fmla="*/ 581025 w 752475"/>
              <a:gd name="connsiteY3" fmla="*/ 1352550 h 1543049"/>
              <a:gd name="connsiteX4" fmla="*/ 581025 w 752475"/>
              <a:gd name="connsiteY4" fmla="*/ 1247775 h 1543049"/>
              <a:gd name="connsiteX5" fmla="*/ 390525 w 752475"/>
              <a:gd name="connsiteY5" fmla="*/ 1247775 h 1543049"/>
              <a:gd name="connsiteX6" fmla="*/ 390525 w 752475"/>
              <a:gd name="connsiteY6" fmla="*/ 0 h 1543049"/>
              <a:gd name="connsiteX7" fmla="*/ 190500 w 752475"/>
              <a:gd name="connsiteY7" fmla="*/ 0 h 1543049"/>
              <a:gd name="connsiteX8" fmla="*/ 190500 w 752475"/>
              <a:gd name="connsiteY8" fmla="*/ 581025 h 1543049"/>
              <a:gd name="connsiteX9" fmla="*/ 0 w 752475"/>
              <a:gd name="connsiteY9" fmla="*/ 609600 h 1543049"/>
              <a:gd name="connsiteX10" fmla="*/ 0 w 752475"/>
              <a:gd name="connsiteY10" fmla="*/ 1257300 h 1543049"/>
              <a:gd name="connsiteX0" fmla="*/ 0 w 781736"/>
              <a:gd name="connsiteY0" fmla="*/ 1564539 h 1564539"/>
              <a:gd name="connsiteX1" fmla="*/ 772211 w 781736"/>
              <a:gd name="connsiteY1" fmla="*/ 1543050 h 1564539"/>
              <a:gd name="connsiteX2" fmla="*/ 781736 w 781736"/>
              <a:gd name="connsiteY2" fmla="*/ 1352550 h 1564539"/>
              <a:gd name="connsiteX3" fmla="*/ 610286 w 781736"/>
              <a:gd name="connsiteY3" fmla="*/ 1352550 h 1564539"/>
              <a:gd name="connsiteX4" fmla="*/ 610286 w 781736"/>
              <a:gd name="connsiteY4" fmla="*/ 1247775 h 1564539"/>
              <a:gd name="connsiteX5" fmla="*/ 419786 w 781736"/>
              <a:gd name="connsiteY5" fmla="*/ 1247775 h 1564539"/>
              <a:gd name="connsiteX6" fmla="*/ 419786 w 781736"/>
              <a:gd name="connsiteY6" fmla="*/ 0 h 1564539"/>
              <a:gd name="connsiteX7" fmla="*/ 219761 w 781736"/>
              <a:gd name="connsiteY7" fmla="*/ 0 h 1564539"/>
              <a:gd name="connsiteX8" fmla="*/ 219761 w 781736"/>
              <a:gd name="connsiteY8" fmla="*/ 581025 h 1564539"/>
              <a:gd name="connsiteX9" fmla="*/ 29261 w 781736"/>
              <a:gd name="connsiteY9" fmla="*/ 609600 h 1564539"/>
              <a:gd name="connsiteX10" fmla="*/ 0 w 781736"/>
              <a:gd name="connsiteY10" fmla="*/ 1564539 h 1564539"/>
              <a:gd name="connsiteX0" fmla="*/ 0 w 781736"/>
              <a:gd name="connsiteY0" fmla="*/ 1564539 h 1564539"/>
              <a:gd name="connsiteX1" fmla="*/ 772211 w 781736"/>
              <a:gd name="connsiteY1" fmla="*/ 1543050 h 1564539"/>
              <a:gd name="connsiteX2" fmla="*/ 781736 w 781736"/>
              <a:gd name="connsiteY2" fmla="*/ 1352550 h 1564539"/>
              <a:gd name="connsiteX3" fmla="*/ 610286 w 781736"/>
              <a:gd name="connsiteY3" fmla="*/ 1352550 h 1564539"/>
              <a:gd name="connsiteX4" fmla="*/ 419786 w 781736"/>
              <a:gd name="connsiteY4" fmla="*/ 1247775 h 1564539"/>
              <a:gd name="connsiteX5" fmla="*/ 419786 w 781736"/>
              <a:gd name="connsiteY5" fmla="*/ 0 h 1564539"/>
              <a:gd name="connsiteX6" fmla="*/ 219761 w 781736"/>
              <a:gd name="connsiteY6" fmla="*/ 0 h 1564539"/>
              <a:gd name="connsiteX7" fmla="*/ 219761 w 781736"/>
              <a:gd name="connsiteY7" fmla="*/ 581025 h 1564539"/>
              <a:gd name="connsiteX8" fmla="*/ 29261 w 781736"/>
              <a:gd name="connsiteY8" fmla="*/ 609600 h 1564539"/>
              <a:gd name="connsiteX9" fmla="*/ 0 w 781736"/>
              <a:gd name="connsiteY9" fmla="*/ 1564539 h 1564539"/>
              <a:gd name="connsiteX0" fmla="*/ 0 w 781736"/>
              <a:gd name="connsiteY0" fmla="*/ 1564539 h 1564539"/>
              <a:gd name="connsiteX1" fmla="*/ 772211 w 781736"/>
              <a:gd name="connsiteY1" fmla="*/ 1543050 h 1564539"/>
              <a:gd name="connsiteX2" fmla="*/ 781736 w 781736"/>
              <a:gd name="connsiteY2" fmla="*/ 1352550 h 1564539"/>
              <a:gd name="connsiteX3" fmla="*/ 419786 w 781736"/>
              <a:gd name="connsiteY3" fmla="*/ 1247775 h 1564539"/>
              <a:gd name="connsiteX4" fmla="*/ 419786 w 781736"/>
              <a:gd name="connsiteY4" fmla="*/ 0 h 1564539"/>
              <a:gd name="connsiteX5" fmla="*/ 219761 w 781736"/>
              <a:gd name="connsiteY5" fmla="*/ 0 h 1564539"/>
              <a:gd name="connsiteX6" fmla="*/ 219761 w 781736"/>
              <a:gd name="connsiteY6" fmla="*/ 581025 h 1564539"/>
              <a:gd name="connsiteX7" fmla="*/ 29261 w 781736"/>
              <a:gd name="connsiteY7" fmla="*/ 609600 h 1564539"/>
              <a:gd name="connsiteX8" fmla="*/ 0 w 781736"/>
              <a:gd name="connsiteY8" fmla="*/ 1564539 h 1564539"/>
              <a:gd name="connsiteX0" fmla="*/ 0 w 781736"/>
              <a:gd name="connsiteY0" fmla="*/ 1564539 h 1564539"/>
              <a:gd name="connsiteX1" fmla="*/ 781736 w 781736"/>
              <a:gd name="connsiteY1" fmla="*/ 1352550 h 1564539"/>
              <a:gd name="connsiteX2" fmla="*/ 419786 w 781736"/>
              <a:gd name="connsiteY2" fmla="*/ 1247775 h 1564539"/>
              <a:gd name="connsiteX3" fmla="*/ 419786 w 781736"/>
              <a:gd name="connsiteY3" fmla="*/ 0 h 1564539"/>
              <a:gd name="connsiteX4" fmla="*/ 219761 w 781736"/>
              <a:gd name="connsiteY4" fmla="*/ 0 h 1564539"/>
              <a:gd name="connsiteX5" fmla="*/ 219761 w 781736"/>
              <a:gd name="connsiteY5" fmla="*/ 581025 h 1564539"/>
              <a:gd name="connsiteX6" fmla="*/ 29261 w 781736"/>
              <a:gd name="connsiteY6" fmla="*/ 609600 h 1564539"/>
              <a:gd name="connsiteX7" fmla="*/ 0 w 781736"/>
              <a:gd name="connsiteY7" fmla="*/ 1564539 h 1564539"/>
              <a:gd name="connsiteX0" fmla="*/ 0 w 419786"/>
              <a:gd name="connsiteY0" fmla="*/ 1564539 h 1564539"/>
              <a:gd name="connsiteX1" fmla="*/ 415976 w 419786"/>
              <a:gd name="connsiteY1" fmla="*/ 1563229 h 1564539"/>
              <a:gd name="connsiteX2" fmla="*/ 419786 w 419786"/>
              <a:gd name="connsiteY2" fmla="*/ 1247775 h 1564539"/>
              <a:gd name="connsiteX3" fmla="*/ 419786 w 419786"/>
              <a:gd name="connsiteY3" fmla="*/ 0 h 1564539"/>
              <a:gd name="connsiteX4" fmla="*/ 219761 w 419786"/>
              <a:gd name="connsiteY4" fmla="*/ 0 h 1564539"/>
              <a:gd name="connsiteX5" fmla="*/ 219761 w 419786"/>
              <a:gd name="connsiteY5" fmla="*/ 581025 h 1564539"/>
              <a:gd name="connsiteX6" fmla="*/ 29261 w 419786"/>
              <a:gd name="connsiteY6" fmla="*/ 609600 h 1564539"/>
              <a:gd name="connsiteX7" fmla="*/ 0 w 419786"/>
              <a:gd name="connsiteY7" fmla="*/ 1564539 h 1564539"/>
              <a:gd name="connsiteX0" fmla="*/ 0 w 419786"/>
              <a:gd name="connsiteY0" fmla="*/ 1878893 h 1878893"/>
              <a:gd name="connsiteX1" fmla="*/ 415976 w 419786"/>
              <a:gd name="connsiteY1" fmla="*/ 1877583 h 1878893"/>
              <a:gd name="connsiteX2" fmla="*/ 419786 w 419786"/>
              <a:gd name="connsiteY2" fmla="*/ 1562129 h 1878893"/>
              <a:gd name="connsiteX3" fmla="*/ 419786 w 419786"/>
              <a:gd name="connsiteY3" fmla="*/ 314354 h 1878893"/>
              <a:gd name="connsiteX4" fmla="*/ 219761 w 419786"/>
              <a:gd name="connsiteY4" fmla="*/ 314354 h 1878893"/>
              <a:gd name="connsiteX5" fmla="*/ 305 w 419786"/>
              <a:gd name="connsiteY5" fmla="*/ 0 h 1878893"/>
              <a:gd name="connsiteX6" fmla="*/ 29261 w 419786"/>
              <a:gd name="connsiteY6" fmla="*/ 923954 h 1878893"/>
              <a:gd name="connsiteX7" fmla="*/ 0 w 419786"/>
              <a:gd name="connsiteY7" fmla="*/ 1878893 h 1878893"/>
              <a:gd name="connsiteX0" fmla="*/ 0 w 419786"/>
              <a:gd name="connsiteY0" fmla="*/ 1878893 h 1878893"/>
              <a:gd name="connsiteX1" fmla="*/ 415976 w 419786"/>
              <a:gd name="connsiteY1" fmla="*/ 1877583 h 1878893"/>
              <a:gd name="connsiteX2" fmla="*/ 419786 w 419786"/>
              <a:gd name="connsiteY2" fmla="*/ 1562129 h 1878893"/>
              <a:gd name="connsiteX3" fmla="*/ 419786 w 419786"/>
              <a:gd name="connsiteY3" fmla="*/ 314354 h 1878893"/>
              <a:gd name="connsiteX4" fmla="*/ 197815 w 419786"/>
              <a:gd name="connsiteY4" fmla="*/ 7116 h 1878893"/>
              <a:gd name="connsiteX5" fmla="*/ 305 w 419786"/>
              <a:gd name="connsiteY5" fmla="*/ 0 h 1878893"/>
              <a:gd name="connsiteX6" fmla="*/ 29261 w 419786"/>
              <a:gd name="connsiteY6" fmla="*/ 923954 h 1878893"/>
              <a:gd name="connsiteX7" fmla="*/ 0 w 419786"/>
              <a:gd name="connsiteY7" fmla="*/ 1878893 h 1878893"/>
              <a:gd name="connsiteX0" fmla="*/ 14631 w 434417"/>
              <a:gd name="connsiteY0" fmla="*/ 1878893 h 1878893"/>
              <a:gd name="connsiteX1" fmla="*/ 430607 w 434417"/>
              <a:gd name="connsiteY1" fmla="*/ 1877583 h 1878893"/>
              <a:gd name="connsiteX2" fmla="*/ 434417 w 434417"/>
              <a:gd name="connsiteY2" fmla="*/ 1562129 h 1878893"/>
              <a:gd name="connsiteX3" fmla="*/ 434417 w 434417"/>
              <a:gd name="connsiteY3" fmla="*/ 314354 h 1878893"/>
              <a:gd name="connsiteX4" fmla="*/ 212446 w 434417"/>
              <a:gd name="connsiteY4" fmla="*/ 7116 h 1878893"/>
              <a:gd name="connsiteX5" fmla="*/ 14936 w 434417"/>
              <a:gd name="connsiteY5" fmla="*/ 0 h 1878893"/>
              <a:gd name="connsiteX6" fmla="*/ 0 w 434417"/>
              <a:gd name="connsiteY6" fmla="*/ 941510 h 1878893"/>
              <a:gd name="connsiteX7" fmla="*/ 14631 w 434417"/>
              <a:gd name="connsiteY7" fmla="*/ 1878893 h 1878893"/>
              <a:gd name="connsiteX0" fmla="*/ 14631 w 463678"/>
              <a:gd name="connsiteY0" fmla="*/ 1878893 h 1878893"/>
              <a:gd name="connsiteX1" fmla="*/ 430607 w 463678"/>
              <a:gd name="connsiteY1" fmla="*/ 1877583 h 1878893"/>
              <a:gd name="connsiteX2" fmla="*/ 434417 w 463678"/>
              <a:gd name="connsiteY2" fmla="*/ 1562129 h 1878893"/>
              <a:gd name="connsiteX3" fmla="*/ 463678 w 463678"/>
              <a:gd name="connsiteY3" fmla="*/ 647928 h 1878893"/>
              <a:gd name="connsiteX4" fmla="*/ 212446 w 463678"/>
              <a:gd name="connsiteY4" fmla="*/ 7116 h 1878893"/>
              <a:gd name="connsiteX5" fmla="*/ 14936 w 463678"/>
              <a:gd name="connsiteY5" fmla="*/ 0 h 1878893"/>
              <a:gd name="connsiteX6" fmla="*/ 0 w 463678"/>
              <a:gd name="connsiteY6" fmla="*/ 941510 h 1878893"/>
              <a:gd name="connsiteX7" fmla="*/ 14631 w 463678"/>
              <a:gd name="connsiteY7" fmla="*/ 1878893 h 1878893"/>
              <a:gd name="connsiteX0" fmla="*/ 14631 w 463678"/>
              <a:gd name="connsiteY0" fmla="*/ 1878893 h 1878893"/>
              <a:gd name="connsiteX1" fmla="*/ 430607 w 463678"/>
              <a:gd name="connsiteY1" fmla="*/ 1877583 h 1878893"/>
              <a:gd name="connsiteX2" fmla="*/ 434417 w 463678"/>
              <a:gd name="connsiteY2" fmla="*/ 1562129 h 1878893"/>
              <a:gd name="connsiteX3" fmla="*/ 463678 w 463678"/>
              <a:gd name="connsiteY3" fmla="*/ 647928 h 1878893"/>
              <a:gd name="connsiteX4" fmla="*/ 328241 w 463678"/>
              <a:gd name="connsiteY4" fmla="*/ 315908 h 1878893"/>
              <a:gd name="connsiteX5" fmla="*/ 212446 w 463678"/>
              <a:gd name="connsiteY5" fmla="*/ 7116 h 1878893"/>
              <a:gd name="connsiteX6" fmla="*/ 14936 w 463678"/>
              <a:gd name="connsiteY6" fmla="*/ 0 h 1878893"/>
              <a:gd name="connsiteX7" fmla="*/ 0 w 463678"/>
              <a:gd name="connsiteY7" fmla="*/ 941510 h 1878893"/>
              <a:gd name="connsiteX8" fmla="*/ 14631 w 463678"/>
              <a:gd name="connsiteY8" fmla="*/ 1878893 h 1878893"/>
              <a:gd name="connsiteX0" fmla="*/ 14631 w 463678"/>
              <a:gd name="connsiteY0" fmla="*/ 1878893 h 1878893"/>
              <a:gd name="connsiteX1" fmla="*/ 430607 w 463678"/>
              <a:gd name="connsiteY1" fmla="*/ 1877583 h 1878893"/>
              <a:gd name="connsiteX2" fmla="*/ 434417 w 463678"/>
              <a:gd name="connsiteY2" fmla="*/ 1562129 h 1878893"/>
              <a:gd name="connsiteX3" fmla="*/ 463678 w 463678"/>
              <a:gd name="connsiteY3" fmla="*/ 647928 h 1878893"/>
              <a:gd name="connsiteX4" fmla="*/ 203882 w 463678"/>
              <a:gd name="connsiteY4" fmla="*/ 649482 h 1878893"/>
              <a:gd name="connsiteX5" fmla="*/ 212446 w 463678"/>
              <a:gd name="connsiteY5" fmla="*/ 7116 h 1878893"/>
              <a:gd name="connsiteX6" fmla="*/ 14936 w 463678"/>
              <a:gd name="connsiteY6" fmla="*/ 0 h 1878893"/>
              <a:gd name="connsiteX7" fmla="*/ 0 w 463678"/>
              <a:gd name="connsiteY7" fmla="*/ 941510 h 1878893"/>
              <a:gd name="connsiteX8" fmla="*/ 14631 w 463678"/>
              <a:gd name="connsiteY8" fmla="*/ 1878893 h 1878893"/>
              <a:gd name="connsiteX0" fmla="*/ 14631 w 463678"/>
              <a:gd name="connsiteY0" fmla="*/ 1878893 h 1886361"/>
              <a:gd name="connsiteX1" fmla="*/ 459868 w 463678"/>
              <a:gd name="connsiteY1" fmla="*/ 1886361 h 1886361"/>
              <a:gd name="connsiteX2" fmla="*/ 434417 w 463678"/>
              <a:gd name="connsiteY2" fmla="*/ 1562129 h 1886361"/>
              <a:gd name="connsiteX3" fmla="*/ 463678 w 463678"/>
              <a:gd name="connsiteY3" fmla="*/ 647928 h 1886361"/>
              <a:gd name="connsiteX4" fmla="*/ 203882 w 463678"/>
              <a:gd name="connsiteY4" fmla="*/ 649482 h 1886361"/>
              <a:gd name="connsiteX5" fmla="*/ 212446 w 463678"/>
              <a:gd name="connsiteY5" fmla="*/ 7116 h 1886361"/>
              <a:gd name="connsiteX6" fmla="*/ 14936 w 463678"/>
              <a:gd name="connsiteY6" fmla="*/ 0 h 1886361"/>
              <a:gd name="connsiteX7" fmla="*/ 0 w 463678"/>
              <a:gd name="connsiteY7" fmla="*/ 941510 h 1886361"/>
              <a:gd name="connsiteX8" fmla="*/ 14631 w 463678"/>
              <a:gd name="connsiteY8" fmla="*/ 1878893 h 1886361"/>
              <a:gd name="connsiteX0" fmla="*/ 14631 w 463678"/>
              <a:gd name="connsiteY0" fmla="*/ 1878893 h 1886361"/>
              <a:gd name="connsiteX1" fmla="*/ 459868 w 463678"/>
              <a:gd name="connsiteY1" fmla="*/ 1886361 h 1886361"/>
              <a:gd name="connsiteX2" fmla="*/ 463678 w 463678"/>
              <a:gd name="connsiteY2" fmla="*/ 1562130 h 1886361"/>
              <a:gd name="connsiteX3" fmla="*/ 463678 w 463678"/>
              <a:gd name="connsiteY3" fmla="*/ 647928 h 1886361"/>
              <a:gd name="connsiteX4" fmla="*/ 203882 w 463678"/>
              <a:gd name="connsiteY4" fmla="*/ 649482 h 1886361"/>
              <a:gd name="connsiteX5" fmla="*/ 212446 w 463678"/>
              <a:gd name="connsiteY5" fmla="*/ 7116 h 1886361"/>
              <a:gd name="connsiteX6" fmla="*/ 14936 w 463678"/>
              <a:gd name="connsiteY6" fmla="*/ 0 h 1886361"/>
              <a:gd name="connsiteX7" fmla="*/ 0 w 463678"/>
              <a:gd name="connsiteY7" fmla="*/ 941510 h 1886361"/>
              <a:gd name="connsiteX8" fmla="*/ 14631 w 463678"/>
              <a:gd name="connsiteY8" fmla="*/ 1878893 h 188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678" h="1886361">
                <a:moveTo>
                  <a:pt x="14631" y="1878893"/>
                </a:moveTo>
                <a:lnTo>
                  <a:pt x="459868" y="1886361"/>
                </a:lnTo>
                <a:lnTo>
                  <a:pt x="463678" y="1562130"/>
                </a:lnTo>
                <a:lnTo>
                  <a:pt x="463678" y="647928"/>
                </a:lnTo>
                <a:lnTo>
                  <a:pt x="203882" y="649482"/>
                </a:lnTo>
                <a:lnTo>
                  <a:pt x="212446" y="7116"/>
                </a:lnTo>
                <a:lnTo>
                  <a:pt x="14936" y="0"/>
                </a:lnTo>
                <a:lnTo>
                  <a:pt x="0" y="941510"/>
                </a:lnTo>
                <a:lnTo>
                  <a:pt x="14631" y="1878893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8200" y="1541614"/>
            <a:ext cx="2125903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Power emitted just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 in the spectral line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solidFill>
                  <a:prstClr val="black"/>
                </a:solidFill>
                <a:sym typeface="Wingdings"/>
              </a:rPr>
              <a:t> is~3</a:t>
            </a:r>
            <a:r>
              <a:rPr lang="en-US" dirty="0" smtClean="0">
                <a:solidFill>
                  <a:prstClr val="black"/>
                </a:solidFill>
              </a:rPr>
              <a:t>×10</a:t>
            </a:r>
            <a:r>
              <a:rPr lang="en-US" baseline="30000" dirty="0" smtClean="0">
                <a:solidFill>
                  <a:prstClr val="black"/>
                </a:solidFill>
              </a:rPr>
              <a:t>10 </a:t>
            </a:r>
            <a:r>
              <a:rPr lang="en-US" dirty="0">
                <a:solidFill>
                  <a:prstClr val="black"/>
                </a:solidFill>
              </a:rPr>
              <a:t>L</a:t>
            </a:r>
            <a:r>
              <a:rPr lang="en-US" baseline="-25000" dirty="0">
                <a:solidFill>
                  <a:prstClr val="black"/>
                </a:solidFill>
                <a:sym typeface="Wingdings"/>
              </a:rPr>
              <a:t>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4090620" y="700278"/>
            <a:ext cx="5124450" cy="3182938"/>
          </a:xfrm>
          <a:prstGeom prst="irregularSeal2">
            <a:avLst/>
          </a:prstGeom>
          <a:solidFill>
            <a:srgbClr val="00B0F0"/>
          </a:solidFill>
          <a:ln w="57150">
            <a:solidFill>
              <a:srgbClr val="7030A0"/>
            </a:solidFill>
            <a:miter lim="800000"/>
            <a:headEnd/>
            <a:tailEnd/>
          </a:ln>
          <a:extLst/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The same power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as the </a:t>
            </a:r>
            <a:r>
              <a:rPr lang="en-US" sz="2800" b="1" dirty="0" smtClean="0">
                <a:solidFill>
                  <a:prstClr val="black"/>
                </a:solidFill>
                <a:sym typeface="Wingdings"/>
              </a:rPr>
              <a:t>ENTIRE</a:t>
            </a: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  <a:sym typeface="Wingdings"/>
              </a:rPr>
              <a:t>Milky Way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Smail</a:t>
            </a:r>
            <a:r>
              <a:rPr lang="en-US" dirty="0" smtClean="0"/>
              <a:t> et al. 2011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/>
          <a:stretch/>
        </p:blipFill>
        <p:spPr>
          <a:xfrm>
            <a:off x="711200" y="243417"/>
            <a:ext cx="7721600" cy="4842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500" y="45535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Model SED for SMMJ2135</a:t>
            </a:r>
            <a:r>
              <a:rPr lang="en-US" dirty="0"/>
              <a:t>−</a:t>
            </a:r>
            <a:r>
              <a:rPr lang="en-US" dirty="0" smtClean="0"/>
              <a:t>0102 </a:t>
            </a:r>
            <a:br>
              <a:rPr lang="en-US" dirty="0" smtClean="0"/>
            </a:br>
            <a:r>
              <a:rPr lang="en-US" dirty="0" smtClean="0"/>
              <a:t>(z </a:t>
            </a:r>
            <a:r>
              <a:rPr lang="en-US" dirty="0"/>
              <a:t>= </a:t>
            </a:r>
            <a:r>
              <a:rPr lang="en-US" dirty="0" smtClean="0"/>
              <a:t>2.3259) based on observations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12147" y="906719"/>
            <a:ext cx="1612900" cy="158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9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ithaca n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00458" cy="520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upload.wikimedia.org/wikipedia/en/9/93/Burj_Khalif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r="32716"/>
          <a:stretch/>
        </p:blipFill>
        <p:spPr bwMode="auto">
          <a:xfrm>
            <a:off x="229072" y="-391899"/>
            <a:ext cx="886546" cy="471196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281" y="1257311"/>
            <a:ext cx="8229600" cy="9525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effectLst>
                  <a:glow rad="381000">
                    <a:schemeClr val="bg1">
                      <a:alpha val="43000"/>
                    </a:schemeClr>
                  </a:glow>
                </a:effectLst>
              </a:rPr>
              <a:t>Just how </a:t>
            </a:r>
            <a:br>
              <a:rPr lang="en-US" dirty="0" smtClean="0">
                <a:effectLst>
                  <a:glow rad="381000">
                    <a:schemeClr val="bg1">
                      <a:alpha val="43000"/>
                    </a:schemeClr>
                  </a:glow>
                </a:effectLst>
              </a:rPr>
            </a:br>
            <a:r>
              <a:rPr lang="en-US" dirty="0" smtClean="0">
                <a:effectLst>
                  <a:glow rad="381000">
                    <a:schemeClr val="bg1">
                      <a:alpha val="43000"/>
                    </a:schemeClr>
                  </a:glow>
                </a:effectLst>
              </a:rPr>
              <a:t>bright is [CII] ?</a:t>
            </a:r>
            <a:endParaRPr lang="en-US" dirty="0">
              <a:effectLst>
                <a:glow rad="381000">
                  <a:schemeClr val="bg1">
                    <a:alpha val="43000"/>
                  </a:schemeClr>
                </a:glow>
              </a:effectLst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94250" y="5803900"/>
            <a:ext cx="2895600" cy="365125"/>
          </a:xfrm>
        </p:spPr>
        <p:txBody>
          <a:bodyPr/>
          <a:lstStyle/>
          <a:p>
            <a:r>
              <a:rPr lang="en-US" dirty="0" smtClean="0"/>
              <a:t>Images: Wikipedia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" y="3775655"/>
            <a:ext cx="7726848" cy="923330"/>
            <a:chOff x="6502400" y="5722953"/>
            <a:chExt cx="4641659" cy="92333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502400" y="6197600"/>
              <a:ext cx="3237449" cy="0"/>
            </a:xfrm>
            <a:prstGeom prst="line">
              <a:avLst/>
            </a:prstGeom>
            <a:ln w="1016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325616" y="5722953"/>
              <a:ext cx="3818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Continuum: 	Ithaca, NY</a:t>
              </a:r>
            </a:p>
            <a:p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558800">
                    <a:schemeClr val="bg1">
                      <a:alpha val="86000"/>
                    </a:schemeClr>
                  </a:glow>
                </a:effectLst>
              </a:endParaRPr>
            </a:p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				120 meters</a:t>
              </a:r>
              <a:endPara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558800">
                    <a:schemeClr val="bg1">
                      <a:alpha val="86000"/>
                    </a:schemeClr>
                  </a:glo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" y="40460"/>
            <a:ext cx="7450998" cy="817349"/>
            <a:chOff x="6591675" y="308764"/>
            <a:chExt cx="4821418" cy="81734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6591675" y="308764"/>
              <a:ext cx="4821418" cy="42293"/>
            </a:xfrm>
            <a:prstGeom prst="line">
              <a:avLst/>
            </a:prstGeom>
            <a:ln w="1016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313574" y="479782"/>
              <a:ext cx="3842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[CII] Line:		</a:t>
              </a:r>
              <a:r>
                <a:rPr lang="en-US" b="1" dirty="0" err="1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Burj</a:t>
              </a:r>
              <a: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 </a:t>
              </a:r>
              <a:r>
                <a:rPr lang="en-US" b="1" dirty="0" err="1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Kahlifa</a:t>
              </a:r>
              <a:endParaRPr lang="en-US" b="1" dirty="0" smtClean="0">
                <a:solidFill>
                  <a:schemeClr val="bg2">
                    <a:lumMod val="90000"/>
                  </a:schemeClr>
                </a:solidFill>
                <a:effectLst>
                  <a:glow rad="558800">
                    <a:schemeClr val="bg1">
                      <a:alpha val="86000"/>
                    </a:schemeClr>
                  </a:glow>
                </a:effectLst>
              </a:endParaRPr>
            </a:p>
            <a:p>
              <a: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				830 meters</a:t>
              </a:r>
              <a:endParaRPr lang="en-US" b="1" dirty="0">
                <a:solidFill>
                  <a:schemeClr val="bg2">
                    <a:lumMod val="90000"/>
                  </a:schemeClr>
                </a:solidFill>
                <a:effectLst>
                  <a:glow rad="558800">
                    <a:schemeClr val="bg1">
                      <a:alpha val="86000"/>
                    </a:schemeClr>
                  </a:glo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48081" y="82753"/>
            <a:ext cx="2412528" cy="2853044"/>
            <a:chOff x="6204997" y="81287"/>
            <a:chExt cx="2412528" cy="2853044"/>
          </a:xfrm>
        </p:grpSpPr>
        <p:sp>
          <p:nvSpPr>
            <p:cNvPr id="7" name="Left Brace 6"/>
            <p:cNvSpPr/>
            <p:nvPr/>
          </p:nvSpPr>
          <p:spPr>
            <a:xfrm>
              <a:off x="8024485" y="81287"/>
              <a:ext cx="510003" cy="2853044"/>
            </a:xfrm>
            <a:prstGeom prst="leftBrace">
              <a:avLst>
                <a:gd name="adj1" fmla="val 8333"/>
                <a:gd name="adj2" fmla="val 8829"/>
              </a:avLst>
            </a:prstGeom>
            <a:ln w="762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04997" y="210012"/>
              <a:ext cx="24125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~680 meters</a:t>
              </a:r>
            </a:p>
            <a:p>
              <a: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Above Space</a:t>
              </a:r>
              <a:b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</a:br>
              <a:r>
                <a:rPr lang="en-US" b="1" dirty="0" smtClean="0">
                  <a:solidFill>
                    <a:schemeClr val="bg2">
                      <a:lumMod val="90000"/>
                    </a:schemeClr>
                  </a:solidFill>
                  <a:effectLst>
                    <a:glow rad="558800">
                      <a:schemeClr val="bg1">
                        <a:alpha val="86000"/>
                      </a:schemeClr>
                    </a:glow>
                  </a:effectLst>
                </a:rPr>
                <a:t>Sciences!!!</a:t>
              </a:r>
              <a:endParaRPr lang="en-US" b="1" dirty="0">
                <a:solidFill>
                  <a:schemeClr val="bg2">
                    <a:lumMod val="90000"/>
                  </a:schemeClr>
                </a:solidFill>
                <a:effectLst>
                  <a:glow rad="558800">
                    <a:schemeClr val="bg1">
                      <a:alpha val="86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Smail</a:t>
            </a:r>
            <a:r>
              <a:rPr lang="en-US" dirty="0" smtClean="0"/>
              <a:t> et al. 2011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/>
          <a:stretch/>
        </p:blipFill>
        <p:spPr>
          <a:xfrm>
            <a:off x="711200" y="243417"/>
            <a:ext cx="7721600" cy="4842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500" y="45535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Model SED for SMMJ2135</a:t>
            </a:r>
            <a:r>
              <a:rPr lang="en-US" dirty="0"/>
              <a:t>−</a:t>
            </a:r>
            <a:r>
              <a:rPr lang="en-US" dirty="0" smtClean="0"/>
              <a:t>0102 </a:t>
            </a:r>
            <a:br>
              <a:rPr lang="en-US" dirty="0" smtClean="0"/>
            </a:br>
            <a:r>
              <a:rPr lang="en-US" dirty="0" smtClean="0"/>
              <a:t>(z </a:t>
            </a:r>
            <a:r>
              <a:rPr lang="en-US" dirty="0"/>
              <a:t>= </a:t>
            </a:r>
            <a:r>
              <a:rPr lang="en-US" dirty="0" smtClean="0"/>
              <a:t>2.3259) based on observations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12147" y="906719"/>
            <a:ext cx="1612900" cy="158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893694" y="1199692"/>
            <a:ext cx="2727979" cy="3189428"/>
            <a:chOff x="4893694" y="1199692"/>
            <a:chExt cx="2727979" cy="3189428"/>
          </a:xfrm>
        </p:grpSpPr>
        <p:grpSp>
          <p:nvGrpSpPr>
            <p:cNvPr id="9" name="Group 8"/>
            <p:cNvGrpSpPr/>
            <p:nvPr/>
          </p:nvGrpSpPr>
          <p:grpSpPr>
            <a:xfrm>
              <a:off x="6185061" y="1886823"/>
              <a:ext cx="1436612" cy="2502297"/>
              <a:chOff x="3121124" y="1961573"/>
              <a:chExt cx="1436612" cy="300275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842656" y="3679370"/>
                <a:ext cx="650009" cy="1284958"/>
              </a:xfrm>
              <a:prstGeom prst="ellipse">
                <a:avLst/>
              </a:prstGeom>
              <a:noFill/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121124" y="1961573"/>
                <a:ext cx="1436612" cy="627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</a:rPr>
                  <a:t>[CII]/CO(1-0)</a:t>
                </a:r>
              </a:p>
              <a:p>
                <a:r>
                  <a:rPr lang="en-US" sz="1400" b="1" dirty="0" smtClean="0">
                    <a:solidFill>
                      <a:prstClr val="black"/>
                    </a:solidFill>
                  </a:rPr>
                  <a:t> ~ 4100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3805036" y="2664432"/>
                <a:ext cx="234086" cy="930492"/>
              </a:xfrm>
              <a:prstGeom prst="straightConnector1">
                <a:avLst/>
              </a:prstGeom>
              <a:ln w="57150">
                <a:solidFill>
                  <a:schemeClr val="accent5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/>
            <p:cNvSpPr/>
            <p:nvPr/>
          </p:nvSpPr>
          <p:spPr>
            <a:xfrm>
              <a:off x="4893694" y="1199692"/>
              <a:ext cx="468348" cy="709575"/>
            </a:xfrm>
            <a:prstGeom prst="ellipse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Arrow Connector 15"/>
            <p:cNvCxnSpPr>
              <a:endCxn id="13" idx="1"/>
            </p:cNvCxnSpPr>
            <p:nvPr/>
          </p:nvCxnSpPr>
          <p:spPr>
            <a:xfrm>
              <a:off x="5398618" y="1572768"/>
              <a:ext cx="786443" cy="575665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94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[CII] Detections with ZEUS-1 &amp; 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lh4.googleusercontent.com/PdfOkBxJvTrUPAGM_HKCet6NnIDpvqYcLOg7qlhEIUOWeFGCWEo7_2R_WJTpzHtGvHdPQ4tz_tP_FE5d5KYGdfw76NLiFwOVCRU8-kkK-xwrIYl5_LshraoJNewpMRZbKoWK8D8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88144"/>
            <a:ext cx="36576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22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19" y="227543"/>
            <a:ext cx="3463271" cy="2149897"/>
          </a:xfrm>
        </p:spPr>
        <p:txBody>
          <a:bodyPr>
            <a:noAutofit/>
          </a:bodyPr>
          <a:lstStyle/>
          <a:p>
            <a:r>
              <a:rPr lang="en-US" sz="3200" dirty="0" smtClean="0"/>
              <a:t>High-z detections of other far-IR fine structure lines?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Carl\Dropbox\Research\fsl_detection_plots\fig_yr_fsl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43" y="171450"/>
            <a:ext cx="4757420" cy="47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</a:t>
            </a:r>
            <a:r>
              <a:rPr lang="en-US" dirty="0" smtClean="0"/>
              <a:t>. What is there Beyond the [CII] 158 micron line?</a:t>
            </a:r>
            <a:endParaRPr lang="en-US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928628" cy="1250156"/>
          </a:xfrm>
        </p:spPr>
        <p:txBody>
          <a:bodyPr/>
          <a:lstStyle/>
          <a:p>
            <a:r>
              <a:rPr lang="en-US" dirty="0" smtClean="0"/>
              <a:t>Far-infrared fine-structure line studies of early galaxies: </a:t>
            </a:r>
          </a:p>
          <a:p>
            <a:r>
              <a:rPr lang="en-US" b="1" dirty="0" smtClean="0"/>
              <a:t>Where do we need to go?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269" y="102800"/>
            <a:ext cx="7181850" cy="428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71" y="4307027"/>
            <a:ext cx="8229600" cy="6194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The cosmic infrared background </a:t>
            </a:r>
            <a:br>
              <a:rPr lang="en-US" sz="2400" dirty="0" smtClean="0"/>
            </a:br>
            <a:r>
              <a:rPr lang="en-US" sz="2400" dirty="0" smtClean="0"/>
              <a:t>is comparable to the optical background!</a:t>
            </a:r>
          </a:p>
          <a:p>
            <a:pPr marL="0" indent="0" algn="ctr">
              <a:buNone/>
            </a:pPr>
            <a:endParaRPr lang="en-US" sz="1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Figure: </a:t>
            </a:r>
            <a:r>
              <a:rPr lang="en-US" dirty="0" err="1"/>
              <a:t>Lagache</a:t>
            </a:r>
            <a:r>
              <a:rPr lang="en-US" dirty="0"/>
              <a:t>, Puget &amp; Dole </a:t>
            </a:r>
            <a:r>
              <a:rPr lang="en-US" dirty="0" smtClean="0"/>
              <a:t>2005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[OI] 63 micron Line</a:t>
            </a:r>
            <a:endParaRPr lang="en-US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Highest redshift detections of the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[OI] Compliments [CII]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Arises in PDR</a:t>
            </a:r>
          </a:p>
          <a:p>
            <a:r>
              <a:rPr lang="en-US" dirty="0" smtClean="0"/>
              <a:t>Traces higher density and radiation fields</a:t>
            </a:r>
          </a:p>
          <a:p>
            <a:r>
              <a:rPr lang="en-US" dirty="0" smtClean="0"/>
              <a:t>Combined with [CII] provides a unique solution to PDR properties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11735"/>
            <a:ext cx="4038600" cy="30265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Zhao et al.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High-z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427" y="1864529"/>
            <a:ext cx="3237875" cy="3583133"/>
          </a:xfrm>
        </p:spPr>
        <p:txBody>
          <a:bodyPr/>
          <a:lstStyle/>
          <a:p>
            <a:r>
              <a:rPr lang="en-US" dirty="0" smtClean="0"/>
              <a:t>[OI]/FIR shows similar variation</a:t>
            </a:r>
          </a:p>
          <a:p>
            <a:r>
              <a:rPr lang="en-US" dirty="0" smtClean="0"/>
              <a:t>Until recently, limited to z &lt; 2.3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5882" y="5410729"/>
            <a:ext cx="2895600" cy="304271"/>
          </a:xfrm>
        </p:spPr>
        <p:txBody>
          <a:bodyPr/>
          <a:lstStyle/>
          <a:p>
            <a:r>
              <a:rPr lang="en-US" dirty="0"/>
              <a:t> Zhao et al. 2016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4887" r="2830"/>
          <a:stretch/>
        </p:blipFill>
        <p:spPr>
          <a:xfrm>
            <a:off x="3350302" y="1680849"/>
            <a:ext cx="5658787" cy="2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[OI] at z ~ 4.6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2" y="1333500"/>
            <a:ext cx="3652336" cy="35829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ZEUS-2/APEX Detection</a:t>
            </a:r>
          </a:p>
          <a:p>
            <a:r>
              <a:rPr lang="en-US" dirty="0" smtClean="0"/>
              <a:t>W2246-0526</a:t>
            </a:r>
          </a:p>
          <a:p>
            <a:pPr lvl="1"/>
            <a:r>
              <a:rPr lang="en-US" dirty="0" smtClean="0"/>
              <a:t>WISE </a:t>
            </a:r>
            <a:r>
              <a:rPr lang="en-US" dirty="0" err="1" smtClean="0"/>
              <a:t>HotDOG</a:t>
            </a:r>
            <a:endParaRPr lang="en-US" dirty="0" smtClean="0"/>
          </a:p>
          <a:p>
            <a:pPr lvl="1"/>
            <a:r>
              <a:rPr lang="en-US" dirty="0" smtClean="0"/>
              <a:t>Highest redshift detection. </a:t>
            </a:r>
          </a:p>
          <a:p>
            <a:pPr lvl="1"/>
            <a:r>
              <a:rPr lang="en-US" dirty="0" smtClean="0"/>
              <a:t>~2 hours on source</a:t>
            </a:r>
          </a:p>
          <a:p>
            <a:pPr lvl="1"/>
            <a:r>
              <a:rPr lang="en-US" dirty="0" smtClean="0"/>
              <a:t>20x brighter than [CII]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Vishwas et al (in prep)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65682" cy="358313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ALMA proposal</a:t>
            </a:r>
          </a:p>
          <a:p>
            <a:r>
              <a:rPr lang="en-US" dirty="0" smtClean="0"/>
              <a:t>Target [OI] 63 micron</a:t>
            </a:r>
          </a:p>
          <a:p>
            <a:r>
              <a:rPr lang="en-US" dirty="0" smtClean="0"/>
              <a:t>Existing [CII] observations</a:t>
            </a:r>
          </a:p>
          <a:p>
            <a:endParaRPr lang="en-US" dirty="0"/>
          </a:p>
          <a:p>
            <a:r>
              <a:rPr lang="en-US" dirty="0" smtClean="0"/>
              <a:t>Better understand nature of star-formation &lt; 1 billion years after Big Bang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8885" y="312660"/>
            <a:ext cx="8229600" cy="952500"/>
          </a:xfrm>
        </p:spPr>
        <p:txBody>
          <a:bodyPr/>
          <a:lstStyle/>
          <a:p>
            <a:r>
              <a:rPr lang="en-US" dirty="0" smtClean="0"/>
              <a:t>z~6 QSO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144780" y="676949"/>
            <a:ext cx="4631961" cy="4023975"/>
            <a:chOff x="5053807" y="1029556"/>
            <a:chExt cx="4024916" cy="3496610"/>
          </a:xfrm>
        </p:grpSpPr>
        <p:grpSp>
          <p:nvGrpSpPr>
            <p:cNvPr id="14" name="Group 13"/>
            <p:cNvGrpSpPr/>
            <p:nvPr/>
          </p:nvGrpSpPr>
          <p:grpSpPr>
            <a:xfrm>
              <a:off x="5823679" y="1029556"/>
              <a:ext cx="3255044" cy="3484008"/>
              <a:chOff x="6422006" y="922789"/>
              <a:chExt cx="4936688" cy="528394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22006" y="922789"/>
                <a:ext cx="4936688" cy="5283941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9865453" y="3984771"/>
                <a:ext cx="134224" cy="134224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932565" y="3648995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J2310</a:t>
                </a:r>
                <a:endParaRPr lang="en-US" b="1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563449" y="3498209"/>
                <a:ext cx="134224" cy="134224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622171" y="4177717"/>
                <a:ext cx="134224" cy="134224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622171" y="3120272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P036</a:t>
                </a:r>
                <a:endParaRPr lang="en-US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697673" y="4286666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J2045</a:t>
                </a:r>
                <a:endParaRPr lang="en-US" b="1" dirty="0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32"/>
            <a:stretch/>
          </p:blipFill>
          <p:spPr>
            <a:xfrm>
              <a:off x="5053807" y="1042158"/>
              <a:ext cx="829455" cy="348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7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[OI] in SDSSJ2054 at z ~6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17274"/>
            <a:ext cx="4969240" cy="372692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6439" y="1813810"/>
            <a:ext cx="3590144" cy="3042863"/>
          </a:xfrm>
        </p:spPr>
        <p:txBody>
          <a:bodyPr/>
          <a:lstStyle/>
          <a:p>
            <a:r>
              <a:rPr lang="en-US" dirty="0" smtClean="0"/>
              <a:t>New Record!</a:t>
            </a:r>
          </a:p>
          <a:p>
            <a:r>
              <a:rPr lang="en-US" dirty="0" smtClean="0"/>
              <a:t>Observed March 2017</a:t>
            </a:r>
          </a:p>
          <a:p>
            <a:r>
              <a:rPr lang="en-US" dirty="0" smtClean="0"/>
              <a:t>ALMA Band-9</a:t>
            </a:r>
          </a:p>
          <a:p>
            <a:r>
              <a:rPr lang="en-US" dirty="0" smtClean="0"/>
              <a:t>Outflow’s or absorption in [OI]?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Ferkinhoff et al. (in prep)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81300" y="981075"/>
            <a:ext cx="3581400" cy="3752850"/>
            <a:chOff x="2781300" y="981075"/>
            <a:chExt cx="3581400" cy="37528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300" y="981075"/>
              <a:ext cx="3581400" cy="37528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3618837" y="1626280"/>
              <a:ext cx="2349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ULIRG</a:t>
              </a:r>
            </a:p>
            <a:p>
              <a:r>
                <a:rPr lang="en-US" sz="1200" dirty="0" smtClean="0"/>
                <a:t>IRAS F17207–0014, </a:t>
              </a:r>
              <a:br>
                <a:rPr lang="en-US" sz="1200" dirty="0" smtClean="0"/>
              </a:br>
              <a:r>
                <a:rPr lang="en-US" sz="1200" dirty="0" smtClean="0"/>
                <a:t>Rosenberg et al. 2015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74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" y="723845"/>
            <a:ext cx="5458451" cy="415160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7" b="12545"/>
          <a:stretch/>
        </p:blipFill>
        <p:spPr>
          <a:xfrm>
            <a:off x="4774993" y="723845"/>
            <a:ext cx="4212444" cy="3630798"/>
          </a:xfr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8905" y="4392118"/>
            <a:ext cx="3660932" cy="4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39" y="522796"/>
            <a:ext cx="5923602" cy="421888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174435" y="1853647"/>
            <a:ext cx="124240" cy="13914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dirty="0" smtClean="0"/>
              <a:t>. What can multi-wavelength studies reveal? </a:t>
            </a:r>
            <a:endParaRPr lang="en-US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928628" cy="1250156"/>
          </a:xfrm>
        </p:spPr>
        <p:txBody>
          <a:bodyPr/>
          <a:lstStyle/>
          <a:p>
            <a:r>
              <a:rPr lang="en-US" dirty="0" smtClean="0"/>
              <a:t>Far-infrared fine-structure line studies of early galaxies: </a:t>
            </a:r>
          </a:p>
          <a:p>
            <a:r>
              <a:rPr lang="en-US" b="1" dirty="0" smtClean="0"/>
              <a:t>Where do we need to go?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7248"/>
            <a:ext cx="7772400" cy="11350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&amp; how was the universe enriched with metals?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12356"/>
            <a:ext cx="7772400" cy="1250156"/>
          </a:xfrm>
        </p:spPr>
        <p:txBody>
          <a:bodyPr/>
          <a:lstStyle/>
          <a:p>
            <a:r>
              <a:rPr lang="en-US" dirty="0" smtClean="0"/>
              <a:t>But optical metallicity indicators have degeneracies and are absorbed by dust, so using them high-z is a challenge.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-83697"/>
            <a:ext cx="8229600" cy="9525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3"/>
          <a:stretch/>
        </p:blipFill>
        <p:spPr bwMode="auto">
          <a:xfrm>
            <a:off x="1196250" y="326768"/>
            <a:ext cx="6830170" cy="420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36776" y="5312950"/>
            <a:ext cx="2895600" cy="304271"/>
          </a:xfrm>
        </p:spPr>
        <p:txBody>
          <a:bodyPr/>
          <a:lstStyle/>
          <a:p>
            <a:r>
              <a:rPr lang="en-US" dirty="0" smtClean="0"/>
              <a:t>Hopkins and </a:t>
            </a:r>
            <a:r>
              <a:rPr lang="en-US" dirty="0" err="1" smtClean="0"/>
              <a:t>Beacom</a:t>
            </a:r>
            <a:r>
              <a:rPr lang="en-US" dirty="0" smtClean="0"/>
              <a:t> 2006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393630" y="3307842"/>
            <a:ext cx="4876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1.0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427995" y="1620557"/>
            <a:ext cx="425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02072" y="91313"/>
            <a:ext cx="5791204" cy="606808"/>
            <a:chOff x="1682616" y="892345"/>
            <a:chExt cx="5791204" cy="728169"/>
          </a:xfrm>
        </p:grpSpPr>
        <p:sp>
          <p:nvSpPr>
            <p:cNvPr id="12" name="TextBox 11"/>
            <p:cNvSpPr txBox="1"/>
            <p:nvPr/>
          </p:nvSpPr>
          <p:spPr>
            <a:xfrm>
              <a:off x="6794483" y="1177316"/>
              <a:ext cx="679337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0.85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38939" y="1177316"/>
              <a:ext cx="503664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7.0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82616" y="1177316"/>
              <a:ext cx="588623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13.7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5110" y="1177316"/>
              <a:ext cx="495649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3.5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52661" y="1177316"/>
              <a:ext cx="516488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2.0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59707" y="1177316"/>
              <a:ext cx="473206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1.3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8918" y="1177316"/>
              <a:ext cx="487634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1.0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64963" y="892345"/>
              <a:ext cx="3629520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Age of Universe (billions of years)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rot="16200000">
            <a:off x="-622432" y="2181242"/>
            <a:ext cx="3986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Star Formation Rate (arbitrary units)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47472" y="4501580"/>
            <a:ext cx="8229600" cy="619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Population of luminous IR galaxies (LIRGs, L</a:t>
            </a:r>
            <a:r>
              <a:rPr lang="en-US" sz="2000" baseline="-25000" dirty="0" smtClean="0"/>
              <a:t>IR</a:t>
            </a:r>
            <a:r>
              <a:rPr lang="en-US" sz="2000" dirty="0" smtClean="0"/>
              <a:t> &gt; 10</a:t>
            </a:r>
            <a:r>
              <a:rPr lang="en-US" sz="2000" baseline="30000" dirty="0" smtClean="0"/>
              <a:t>11</a:t>
            </a:r>
            <a:r>
              <a:rPr lang="en-US" sz="2000" dirty="0" smtClean="0"/>
              <a:t> L</a:t>
            </a:r>
            <a:r>
              <a:rPr lang="en-US" sz="2000" baseline="-25000" dirty="0" smtClean="0">
                <a:sym typeface="Wingdings"/>
              </a:rPr>
              <a:t></a:t>
            </a:r>
            <a:r>
              <a:rPr lang="en-US" sz="2000" dirty="0" smtClean="0">
                <a:sym typeface="Wingdings"/>
              </a:rPr>
              <a:t>) </a:t>
            </a:r>
            <a:r>
              <a:rPr lang="en-US" sz="2000" dirty="0" smtClean="0"/>
              <a:t>responsible</a:t>
            </a:r>
            <a:br>
              <a:rPr lang="en-US" sz="2000" dirty="0" smtClean="0"/>
            </a:br>
            <a:r>
              <a:rPr lang="en-US" sz="2000" dirty="0" smtClean="0"/>
              <a:t> for the near 10 fold increase in cosmic star formation rate!</a:t>
            </a:r>
          </a:p>
          <a:p>
            <a:pPr marL="0" indent="0" algn="ctr">
              <a:buFont typeface="Arial"/>
              <a:buNone/>
            </a:pPr>
            <a:endParaRPr lang="en-US" sz="100" dirty="0" smtClean="0"/>
          </a:p>
        </p:txBody>
      </p:sp>
    </p:spTree>
    <p:extLst>
      <p:ext uri="{BB962C8B-B14F-4D97-AF65-F5344CB8AC3E}">
        <p14:creationId xmlns:p14="http://schemas.microsoft.com/office/powerpoint/2010/main" val="16688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86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55" y="421419"/>
            <a:ext cx="4574837" cy="46077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65" y="556592"/>
            <a:ext cx="4369114" cy="1376969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A</a:t>
            </a:r>
            <a:r>
              <a:rPr lang="en-US" sz="3200" dirty="0" smtClean="0"/>
              <a:t>. Optical diagnostics have significant degeneracies!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6894" y="2543366"/>
            <a:ext cx="2612112" cy="1876029"/>
          </a:xfrm>
        </p:spPr>
        <p:txBody>
          <a:bodyPr>
            <a:noAutofit/>
          </a:bodyPr>
          <a:lstStyle/>
          <a:p>
            <a:pPr algn="just"/>
            <a:r>
              <a:rPr lang="en-US" sz="2000" dirty="0"/>
              <a:t>R</a:t>
            </a:r>
            <a:r>
              <a:rPr lang="en-US" sz="2000" baseline="-25000" dirty="0"/>
              <a:t>23</a:t>
            </a:r>
            <a:r>
              <a:rPr lang="en-US" sz="2000" dirty="0"/>
              <a:t> optical diagnostic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Ratio of to optical ([OII]+[OIII])/ H</a:t>
            </a:r>
            <a:r>
              <a:rPr lang="el-GR" sz="2000" dirty="0" smtClean="0"/>
              <a:t>β</a:t>
            </a:r>
            <a:endParaRPr lang="en-US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Double valued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Strong excitation effects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dirty="0"/>
              <a:t>Pilyugin &amp; Thuan </a:t>
            </a:r>
            <a:r>
              <a:rPr lang="en" dirty="0" smtClean="0"/>
              <a:t>2006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494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39" y="967014"/>
            <a:ext cx="4353320" cy="968375"/>
          </a:xfrm>
        </p:spPr>
        <p:txBody>
          <a:bodyPr>
            <a:noAutofit/>
          </a:bodyPr>
          <a:lstStyle/>
          <a:p>
            <a:pPr algn="r"/>
            <a:r>
              <a:rPr lang="en-US" sz="3200" dirty="0"/>
              <a:t>B</a:t>
            </a:r>
            <a:r>
              <a:rPr lang="en-US" sz="3200" dirty="0" smtClean="0"/>
              <a:t>.        Huge variation between different optical tracers!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0247" y="1954977"/>
            <a:ext cx="3206363" cy="31323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~0.7 </a:t>
            </a:r>
            <a:r>
              <a:rPr lang="en-US" sz="2000" dirty="0" err="1" smtClean="0"/>
              <a:t>dex</a:t>
            </a:r>
            <a:r>
              <a:rPr lang="en-US" sz="2000" dirty="0" smtClean="0"/>
              <a:t> variation between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Can be corrected for nearby galaxies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ifficult for high-z systems, many unknowns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Is it a true “absolute” measurement?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Kewley</a:t>
            </a:r>
            <a:r>
              <a:rPr lang="en-US" dirty="0" smtClean="0"/>
              <a:t> &amp; Ellison 2008</a:t>
            </a:r>
            <a:endParaRPr lang="en-US" dirty="0"/>
          </a:p>
        </p:txBody>
      </p:sp>
      <p:pic>
        <p:nvPicPr>
          <p:cNvPr id="2050" name="Picture 2" descr="medium-fg2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10" y="282636"/>
            <a:ext cx="3246884" cy="45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[OIII] 88 to constrain temperature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5206"/>
            <a:ext cx="8229600" cy="29243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Croxall</a:t>
            </a:r>
            <a:r>
              <a:rPr lang="en-US" dirty="0" smtClean="0"/>
              <a:t>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Optical lines are </a:t>
            </a:r>
            <a:br>
              <a:rPr lang="en-US" dirty="0" smtClean="0"/>
            </a:br>
            <a:r>
              <a:rPr lang="en-US" dirty="0" smtClean="0"/>
              <a:t>absorbed by dust.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 &amp; Far-IR Metallicity Indicators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66507" y="5179110"/>
            <a:ext cx="6694975" cy="549307"/>
          </a:xfrm>
        </p:spPr>
        <p:txBody>
          <a:bodyPr/>
          <a:lstStyle/>
          <a:p>
            <a:r>
              <a:rPr lang="en-US" dirty="0" smtClean="0"/>
              <a:t>Left: </a:t>
            </a:r>
            <a:r>
              <a:rPr lang="en-US" dirty="0" err="1"/>
              <a:t>Fernández</a:t>
            </a:r>
            <a:r>
              <a:rPr lang="en-US" dirty="0"/>
              <a:t>-Ontiveros et al. </a:t>
            </a:r>
            <a:r>
              <a:rPr lang="en-US" dirty="0" smtClean="0"/>
              <a:t>2016; Right: Nagao et al. 2010</a:t>
            </a:r>
          </a:p>
          <a:p>
            <a:r>
              <a:rPr lang="en-US" dirty="0" smtClean="0"/>
              <a:t>See also: Pereira-</a:t>
            </a:r>
            <a:r>
              <a:rPr lang="en-US" dirty="0" err="1" smtClean="0"/>
              <a:t>Santaella</a:t>
            </a:r>
            <a:r>
              <a:rPr lang="en-US" dirty="0" smtClean="0"/>
              <a:t> et al. 2017, Bernard-Salas et al. , Wu et al. </a:t>
            </a:r>
            <a:r>
              <a:rPr lang="en-US" dirty="0" err="1" smtClean="0"/>
              <a:t>Gutenkunst</a:t>
            </a:r>
            <a:r>
              <a:rPr lang="en-US" dirty="0" smtClean="0"/>
              <a:t> et al. 2008</a:t>
            </a:r>
            <a:endParaRPr lang="en-US" dirty="0"/>
          </a:p>
        </p:txBody>
      </p:sp>
      <p:pic>
        <p:nvPicPr>
          <p:cNvPr id="10" name="Picture 2" descr="https://lh4.googleusercontent.com/v3DwQ6QvaSM7o85zS_Z6HL6-rgx-ouKFJ9I3Ya3dapQezBBu6so-rpJ68XI38ytD4vFQMaojmBTPCifWQnnlGLjgI5qnwCkgKqlyohsBN1Vy5sXifJ2L9sfb8D7r0RghwOr2vMTR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/>
          <a:stretch/>
        </p:blipFill>
        <p:spPr bwMode="auto">
          <a:xfrm>
            <a:off x="4731026" y="1794268"/>
            <a:ext cx="3955774" cy="266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e_s_metallicity_indicator_Fernández-Ontiveros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6507"/>
            <a:ext cx="4038600" cy="26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7568" y="1620718"/>
            <a:ext cx="3155373" cy="3933223"/>
          </a:xfrm>
          <a:solidFill>
            <a:schemeClr val="accent6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NextGen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FIR Mission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Cryogenic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~8-15 meter aperture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Utilize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mid- and far-IR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fine structure lines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" y="1541208"/>
            <a:ext cx="5679843" cy="4090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7"/>
            <a:ext cx="9144000" cy="14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9192" y="608542"/>
            <a:ext cx="3599848" cy="272661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OST </a:t>
            </a:r>
            <a:br>
              <a:rPr lang="en-US" dirty="0" smtClean="0"/>
            </a:br>
            <a:r>
              <a:rPr lang="en-US" dirty="0" smtClean="0"/>
              <a:t>sensitivity </a:t>
            </a:r>
            <a:br>
              <a:rPr lang="en-US" dirty="0" smtClean="0"/>
            </a:br>
            <a:r>
              <a:rPr lang="en-US" dirty="0" smtClean="0"/>
              <a:t>will be transformative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lh5.googleusercontent.com/Tjy1e-gImzxzYF9JIu2XgYLigQGM-1Qh0MgOGwZJWWvx6g-V2RM6FD9R9nV2Thck0XkkdoWE5lC85Xx8rmawt7g9HtpD6Pj0jgDsuhFIUU5RCyWWajFhlmvWMvuw8GuSi0c4ISi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336" y="456254"/>
            <a:ext cx="4874962" cy="43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9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l\Dropbox\presentations\alma_nrao_2014\bands_atmosph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47"/>
            <a:ext cx="91440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141841" y="922856"/>
            <a:ext cx="5135467" cy="12132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ll sources at high-z have 1 or 2 lines accessible, and many have 3, but very few with &gt;4</a:t>
            </a:r>
          </a:p>
        </p:txBody>
      </p:sp>
    </p:spTree>
    <p:extLst>
      <p:ext uri="{BB962C8B-B14F-4D97-AF65-F5344CB8AC3E}">
        <p14:creationId xmlns:p14="http://schemas.microsoft.com/office/powerpoint/2010/main" val="27414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Ne/S and O/N are relative abundances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Thermal free-free </a:t>
            </a:r>
            <a:br>
              <a:rPr lang="en-US" dirty="0" smtClean="0"/>
            </a:br>
            <a:r>
              <a:rPr lang="en-US" dirty="0" smtClean="0"/>
              <a:t>radio continuum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Combined with [NII] 122 micron line.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33327"/>
            <a:ext cx="5637387" cy="37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b="15304"/>
          <a:stretch/>
        </p:blipFill>
        <p:spPr bwMode="auto">
          <a:xfrm rot="16200000">
            <a:off x="5512942" y="1556812"/>
            <a:ext cx="3739778" cy="352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0" y="967557"/>
            <a:ext cx="9144002" cy="1775644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75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42 years ago with the NASA Learjet. . .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16419"/>
            <a:ext cx="8597900" cy="38055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M. </a:t>
            </a:r>
            <a:r>
              <a:rPr lang="en-US" sz="2000" dirty="0" err="1" smtClean="0"/>
              <a:t>Harwit’s</a:t>
            </a:r>
            <a:r>
              <a:rPr lang="en-US" sz="2000" dirty="0" smtClean="0"/>
              <a:t> group, detected the [OIII] 88 micron line from M17. The first astrophysical detection of a far-IR fine structure lines.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25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does the ratio of [NII] 122 micron to Free-Free emission depend on?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dirty="0" smtClean="0"/>
              <a:t>Eq. 3 </a:t>
            </a:r>
            <a:r>
              <a:rPr lang="en" dirty="0"/>
              <a:t>in Ferkinhoff et al. </a:t>
            </a:r>
            <a:r>
              <a:rPr lang="en" dirty="0" smtClean="0"/>
              <a:t>2015</a:t>
            </a:r>
            <a:endParaRPr lang="en" dirty="0"/>
          </a:p>
        </p:txBody>
      </p:sp>
      <p:pic>
        <p:nvPicPr>
          <p:cNvPr id="5" name="Shape 3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" y="1482984"/>
            <a:ext cx="8260774" cy="32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041127" y="2989690"/>
            <a:ext cx="596348" cy="81103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015409" y="3959750"/>
            <a:ext cx="556591" cy="405516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37475" y="3192448"/>
            <a:ext cx="556591" cy="405516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28189" y="2078460"/>
            <a:ext cx="701049" cy="76978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312" y="1731766"/>
            <a:ext cx="2691202" cy="772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~Gas phase nitrogen abundance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11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86" y="137650"/>
            <a:ext cx="6744576" cy="48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5022" y="791431"/>
            <a:ext cx="3283417" cy="428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41" y="-279816"/>
            <a:ext cx="7434469" cy="968375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/>
              <a:t>From data &amp; models . . .</a:t>
            </a:r>
            <a:endParaRPr lang="en-US" sz="36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034" y="688560"/>
            <a:ext cx="4700596" cy="4517610"/>
          </a:xfrm>
        </p:spPr>
        <p:txBody>
          <a:bodyPr numCol="1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800" dirty="0" smtClean="0"/>
              <a:t>Points </a:t>
            </a:r>
            <a:br>
              <a:rPr lang="en" sz="1800" dirty="0" smtClean="0"/>
            </a:br>
            <a:r>
              <a:rPr lang="en" sz="1800" dirty="0" smtClean="0"/>
              <a:t>(Colored by [OIII] 88/[NII] 122 ratio)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1600" dirty="0" smtClean="0"/>
              <a:t>Fine structure data from Brauher et al. 2008, </a:t>
            </a:r>
            <a:br>
              <a:rPr lang="en" sz="1600" dirty="0" smtClean="0"/>
            </a:br>
            <a:r>
              <a:rPr lang="en" sz="1600" dirty="0" smtClean="0"/>
              <a:t>Cormier et al. 2015</a:t>
            </a:r>
            <a:endParaRPr lang="e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1600" dirty="0" smtClean="0"/>
              <a:t>Radio: 5 GHz observations from literature, assuming ~30% arrises from Free-Free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sz="1600" dirty="0" smtClean="0"/>
              <a:t>[O/H]: From Cormier et al. 2015 and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800" dirty="0" smtClean="0"/>
              <a:t>Lines (Cloud Models)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Grid of stellar ages, densities, ionization parameters (U) and metallicities.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Models the ionized, atomic and molecular </a:t>
            </a:r>
            <a:r>
              <a:rPr lang="en-US" sz="1600" dirty="0" smtClean="0"/>
              <a:t>phase</a:t>
            </a:r>
            <a:endParaRPr lang="en" sz="1600" dirty="0"/>
          </a:p>
          <a:p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Ferkinhoff et al. 2017,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57526" y="696290"/>
            <a:ext cx="6726568" cy="3233121"/>
            <a:chOff x="4993017" y="459103"/>
            <a:chExt cx="5029199" cy="2575559"/>
          </a:xfrm>
        </p:grpSpPr>
        <p:pic>
          <p:nvPicPr>
            <p:cNvPr id="7" name="Shape 106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3017" y="459103"/>
              <a:ext cx="1634490" cy="25260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06"/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6106" y="459103"/>
              <a:ext cx="1699236" cy="2575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06"/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5341" y="481960"/>
              <a:ext cx="1666875" cy="2552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41" y="-279816"/>
            <a:ext cx="7434469" cy="968375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/>
              <a:t>. . . we find . . .</a:t>
            </a:r>
            <a:endParaRPr lang="en-US" sz="36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00" y="3929411"/>
            <a:ext cx="6082749" cy="1367625"/>
          </a:xfrm>
        </p:spPr>
        <p:txBody>
          <a:bodyPr numCol="1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[NII]/FF has strong dependence on metallicity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[</a:t>
            </a:r>
            <a:r>
              <a:rPr lang="en-US" sz="2000" dirty="0"/>
              <a:t>OIII]/FF is dominated by stellar age and </a:t>
            </a:r>
            <a:r>
              <a:rPr lang="en-US" sz="2000" i="1" dirty="0" smtClean="0"/>
              <a:t>U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[</a:t>
            </a:r>
            <a:r>
              <a:rPr lang="en-US" sz="2000" dirty="0"/>
              <a:t>CII]/FF traces the ionization </a:t>
            </a:r>
            <a:r>
              <a:rPr lang="en-US" sz="2000" dirty="0" smtClean="0"/>
              <a:t>parameter, </a:t>
            </a:r>
            <a:r>
              <a:rPr lang="en-US" sz="2000" i="1" dirty="0"/>
              <a:t>U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Ferkinhoff et al. 2017, in prep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83327" y="1960418"/>
            <a:ext cx="1170709" cy="177338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98675" y="1208036"/>
            <a:ext cx="1205346" cy="107372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038109" y="900545"/>
            <a:ext cx="11201" cy="164574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9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H="1">
            <a:off x="868680" y="-60003"/>
            <a:ext cx="7818120" cy="5253077"/>
          </a:xfrm>
          <a:prstGeom prst="rect">
            <a:avLst/>
          </a:prstGeom>
          <a:gradFill flip="none" rotWithShape="1">
            <a:gsLst>
              <a:gs pos="37000">
                <a:srgbClr val="FFFFFF"/>
              </a:gs>
              <a:gs pos="417">
                <a:schemeClr val="bg1">
                  <a:alpha val="0"/>
                </a:schemeClr>
              </a:gs>
              <a:gs pos="70000">
                <a:schemeClr val="bg1"/>
              </a:gs>
              <a:gs pos="9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867" y="3923000"/>
            <a:ext cx="7772400" cy="1135063"/>
          </a:xfrm>
          <a:noFill/>
        </p:spPr>
        <p:txBody>
          <a:bodyPr/>
          <a:lstStyle/>
          <a:p>
            <a:r>
              <a:rPr lang="en-US" i="1" dirty="0" smtClean="0"/>
              <a:t>ZINGRS Radio Survey</a:t>
            </a:r>
            <a:endParaRPr lang="en-US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63484" y="-80783"/>
            <a:ext cx="8293324" cy="5253077"/>
            <a:chOff x="863484" y="-80783"/>
            <a:chExt cx="8293324" cy="5253077"/>
          </a:xfrm>
        </p:grpSpPr>
        <p:pic>
          <p:nvPicPr>
            <p:cNvPr id="20" name="Picture 2" descr="C:\Users\Carl\Dropbox\presentations\astron_kapteyn\jvla_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565"/>
            <a:stretch/>
          </p:blipFill>
          <p:spPr bwMode="auto">
            <a:xfrm flipH="1">
              <a:off x="2630766" y="-3592"/>
              <a:ext cx="6526042" cy="5175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flipH="1">
              <a:off x="863484" y="-80783"/>
              <a:ext cx="7818120" cy="5253077"/>
            </a:xfrm>
            <a:prstGeom prst="rect">
              <a:avLst/>
            </a:prstGeom>
            <a:gradFill flip="none" rotWithShape="1">
              <a:gsLst>
                <a:gs pos="37000">
                  <a:srgbClr val="FFFFFF"/>
                </a:gs>
                <a:gs pos="417">
                  <a:schemeClr val="bg1">
                    <a:alpha val="0"/>
                  </a:schemeClr>
                </a:gs>
                <a:gs pos="70000">
                  <a:schemeClr val="bg1"/>
                </a:gs>
                <a:gs pos="97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652111"/>
            <a:ext cx="8229600" cy="9525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ZINGRS</a:t>
            </a:r>
            <a:r>
              <a:rPr lang="en-US" sz="4000" b="1" dirty="0" smtClean="0"/>
              <a:t> RADIO SURVEY</a:t>
            </a:r>
            <a:endParaRPr lang="en-US" sz="4000" b="1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53204" y="1500702"/>
            <a:ext cx="7561691" cy="35884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On </a:t>
            </a:r>
            <a:r>
              <a:rPr lang="en-US" dirty="0" smtClean="0"/>
              <a:t>going (~80 hours) </a:t>
            </a:r>
            <a:r>
              <a:rPr lang="en-US" dirty="0"/>
              <a:t>JVLA program </a:t>
            </a:r>
            <a:r>
              <a:rPr lang="en-US" dirty="0" smtClean="0"/>
              <a:t>to observe radio continuum in ZINGRS</a:t>
            </a:r>
          </a:p>
          <a:p>
            <a:pPr lvl="1"/>
            <a:r>
              <a:rPr lang="en-US" b="1" dirty="0" smtClean="0"/>
              <a:t>Z</a:t>
            </a:r>
            <a:r>
              <a:rPr lang="en-US" dirty="0" smtClean="0"/>
              <a:t>EUS </a:t>
            </a:r>
            <a:r>
              <a:rPr lang="en-US" dirty="0"/>
              <a:t>1 &amp; 2 </a:t>
            </a:r>
            <a:r>
              <a:rPr lang="en-US" b="1" dirty="0" err="1"/>
              <a:t>IN</a:t>
            </a:r>
            <a:r>
              <a:rPr lang="en-US" dirty="0" err="1"/>
              <a:t>estigated</a:t>
            </a:r>
            <a:r>
              <a:rPr lang="en-US" dirty="0"/>
              <a:t> </a:t>
            </a:r>
            <a:r>
              <a:rPr lang="en-US" b="1" dirty="0"/>
              <a:t>G</a:t>
            </a:r>
            <a:r>
              <a:rPr lang="en-US" dirty="0"/>
              <a:t>alaxy </a:t>
            </a:r>
            <a:r>
              <a:rPr lang="en-US" b="1" dirty="0"/>
              <a:t>R</a:t>
            </a:r>
            <a:r>
              <a:rPr lang="en-US" dirty="0"/>
              <a:t>eference </a:t>
            </a:r>
            <a:r>
              <a:rPr lang="en-US" b="1" dirty="0"/>
              <a:t>S</a:t>
            </a:r>
            <a:r>
              <a:rPr lang="en-US" dirty="0"/>
              <a:t>ample</a:t>
            </a:r>
          </a:p>
          <a:p>
            <a:r>
              <a:rPr lang="en-US" dirty="0" smtClean="0"/>
              <a:t>C </a:t>
            </a:r>
            <a:r>
              <a:rPr lang="en-US" dirty="0"/>
              <a:t>and Ku band radio continuum observations of in </a:t>
            </a:r>
            <a:r>
              <a:rPr lang="en-US" dirty="0" smtClean="0"/>
              <a:t>~</a:t>
            </a:r>
            <a:r>
              <a:rPr lang="en" dirty="0" smtClean="0"/>
              <a:t>30 </a:t>
            </a:r>
            <a:r>
              <a:rPr lang="en" dirty="0"/>
              <a:t>galaxies at z ~ </a:t>
            </a:r>
            <a:r>
              <a:rPr lang="en" dirty="0" smtClean="0"/>
              <a:t>1-4.6</a:t>
            </a:r>
            <a:endParaRPr lang="en-US" dirty="0"/>
          </a:p>
          <a:p>
            <a:pPr lvl="1"/>
            <a:r>
              <a:rPr lang="en-US" dirty="0"/>
              <a:t>Provide rest frame </a:t>
            </a:r>
            <a:r>
              <a:rPr lang="en" dirty="0"/>
              <a:t>12-24 GHz  and 30 - 60 GHz detections to decompose Free-Free from non-thermal</a:t>
            </a:r>
          </a:p>
          <a:p>
            <a:r>
              <a:rPr lang="en-US" dirty="0"/>
              <a:t>Goal: Demonstrate use of diagnostic for studying metallicity at high-z and better understand radio continuum at high-z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329"/>
            <a:ext cx="8229600" cy="9525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Preliminary Results: HLS0455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99" y="1333500"/>
            <a:ext cx="3627113" cy="358298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Zavala et al. 2015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524332"/>
            <a:ext cx="847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Image: Spitzer 3.6 micron (30” square)</a:t>
            </a:r>
          </a:p>
          <a:p>
            <a:r>
              <a:rPr lang="en-US" dirty="0" smtClean="0"/>
              <a:t>Contours:  Scuba 850 micron (green) and </a:t>
            </a:r>
            <a:r>
              <a:rPr lang="en-US" dirty="0" err="1" smtClean="0"/>
              <a:t>AzTEC</a:t>
            </a:r>
            <a:r>
              <a:rPr lang="en-US" dirty="0" smtClean="0"/>
              <a:t> 1.1 mm (red) in 1.5 sigma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070" y="1021131"/>
            <a:ext cx="4272339" cy="3583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z =2.927</a:t>
            </a:r>
          </a:p>
          <a:p>
            <a:r>
              <a:rPr lang="en-US" dirty="0" smtClean="0"/>
              <a:t>ULIRG from </a:t>
            </a:r>
            <a:br>
              <a:rPr lang="en-US" dirty="0" smtClean="0"/>
            </a:br>
            <a:r>
              <a:rPr lang="en-US" dirty="0" smtClean="0"/>
              <a:t>Hershel Lensing </a:t>
            </a:r>
            <a:br>
              <a:rPr lang="en-US" dirty="0" smtClean="0"/>
            </a:br>
            <a:r>
              <a:rPr lang="en-US" dirty="0" smtClean="0"/>
              <a:t>Survey</a:t>
            </a:r>
          </a:p>
          <a:p>
            <a:r>
              <a:rPr lang="en-US" dirty="0" smtClean="0"/>
              <a:t>4x magnification</a:t>
            </a:r>
          </a:p>
          <a:p>
            <a:r>
              <a:rPr lang="en-US" dirty="0" smtClean="0"/>
              <a:t>ZINGRS: </a:t>
            </a:r>
          </a:p>
          <a:p>
            <a:r>
              <a:rPr lang="en-US" dirty="0" smtClean="0"/>
              <a:t>[OIII] 88: 3.7 x 10</a:t>
            </a:r>
            <a:r>
              <a:rPr lang="en-US" baseline="30000" dirty="0" smtClean="0"/>
              <a:t>-18</a:t>
            </a:r>
            <a:r>
              <a:rPr lang="en-US" dirty="0" smtClean="0"/>
              <a:t> W m</a:t>
            </a:r>
            <a:r>
              <a:rPr lang="en-US" baseline="30000" dirty="0" smtClean="0"/>
              <a:t>-2</a:t>
            </a:r>
          </a:p>
          <a:p>
            <a:r>
              <a:rPr lang="en-US" dirty="0" smtClean="0"/>
              <a:t>[NII] 122: 1.9 x 10</a:t>
            </a:r>
            <a:r>
              <a:rPr lang="en-US" baseline="30000" dirty="0" smtClean="0"/>
              <a:t>-18 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endParaRPr lang="en-US" dirty="0" smtClean="0"/>
          </a:p>
          <a:p>
            <a:r>
              <a:rPr lang="en-US" dirty="0" smtClean="0"/>
              <a:t>Radio Survey:</a:t>
            </a:r>
          </a:p>
          <a:p>
            <a:pPr lvl="1"/>
            <a:r>
              <a:rPr lang="en-US" dirty="0" smtClean="0"/>
              <a:t>430 µ</a:t>
            </a:r>
            <a:r>
              <a:rPr lang="en-US" dirty="0" err="1" smtClean="0"/>
              <a:t>Jy</a:t>
            </a:r>
            <a:r>
              <a:rPr lang="en-US" dirty="0" smtClean="0"/>
              <a:t> (Main), </a:t>
            </a:r>
            <a:br>
              <a:rPr lang="en-US" dirty="0" smtClean="0"/>
            </a:br>
            <a:r>
              <a:rPr lang="en-US" dirty="0" smtClean="0"/>
              <a:t>240 µ</a:t>
            </a:r>
            <a:r>
              <a:rPr lang="en-US" dirty="0" err="1" smtClean="0"/>
              <a:t>Jy</a:t>
            </a:r>
            <a:r>
              <a:rPr lang="en-US" dirty="0" smtClean="0"/>
              <a:t> (NE)</a:t>
            </a:r>
          </a:p>
          <a:p>
            <a:pPr lvl="1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483691" y="993710"/>
            <a:ext cx="3662797" cy="2232667"/>
            <a:chOff x="3158835" y="993710"/>
            <a:chExt cx="3662797" cy="2232667"/>
          </a:xfrm>
        </p:grpSpPr>
        <p:grpSp>
          <p:nvGrpSpPr>
            <p:cNvPr id="18" name="Group 17"/>
            <p:cNvGrpSpPr/>
            <p:nvPr/>
          </p:nvGrpSpPr>
          <p:grpSpPr>
            <a:xfrm>
              <a:off x="3158835" y="993710"/>
              <a:ext cx="2102429" cy="1868503"/>
              <a:chOff x="3299113" y="1015429"/>
              <a:chExt cx="2102429" cy="18685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304309" y="1042850"/>
                <a:ext cx="2097233" cy="1841082"/>
                <a:chOff x="3304309" y="1042850"/>
                <a:chExt cx="2097233" cy="1841082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4309" y="1042850"/>
                  <a:ext cx="2097233" cy="1841082"/>
                </a:xfrm>
                <a:prstGeom prst="rect">
                  <a:avLst/>
                </a:prstGeom>
              </p:spPr>
            </p:pic>
            <p:cxnSp>
              <p:nvCxnSpPr>
                <p:cNvPr id="10" name="Straight Connector 9"/>
                <p:cNvCxnSpPr/>
                <p:nvPr/>
              </p:nvCxnSpPr>
              <p:spPr>
                <a:xfrm>
                  <a:off x="4303397" y="2655918"/>
                  <a:ext cx="668653" cy="935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4449906" y="2308215"/>
                  <a:ext cx="5221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1 “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3299113" y="1015429"/>
                <a:ext cx="18911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JVLA C-Band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3169227" y="2847109"/>
              <a:ext cx="3579668" cy="379268"/>
            </a:xfrm>
            <a:prstGeom prst="line">
              <a:avLst/>
            </a:prstGeom>
            <a:ln w="381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61264" y="1072893"/>
              <a:ext cx="1560368" cy="1857343"/>
            </a:xfrm>
            <a:prstGeom prst="line">
              <a:avLst/>
            </a:prstGeom>
            <a:ln w="38100"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85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4264" y="638943"/>
            <a:ext cx="6726568" cy="3233121"/>
            <a:chOff x="4993017" y="459103"/>
            <a:chExt cx="5029199" cy="2575559"/>
          </a:xfrm>
        </p:grpSpPr>
        <p:pic>
          <p:nvPicPr>
            <p:cNvPr id="7" name="Shape 106"/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3017" y="459103"/>
              <a:ext cx="1634490" cy="25260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06"/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6106" y="459103"/>
              <a:ext cx="1699236" cy="2575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06"/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5341" y="481960"/>
              <a:ext cx="1666875" cy="25527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293465" y="554445"/>
            <a:ext cx="4568387" cy="3338178"/>
            <a:chOff x="3306330" y="521024"/>
            <a:chExt cx="4750067" cy="33951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6" t="4185" r="5743" b="49902"/>
            <a:stretch/>
          </p:blipFill>
          <p:spPr>
            <a:xfrm>
              <a:off x="3306330" y="521024"/>
              <a:ext cx="2419704" cy="33532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6" t="49298" r="49243" b="4789"/>
            <a:stretch/>
          </p:blipFill>
          <p:spPr>
            <a:xfrm>
              <a:off x="5636693" y="562843"/>
              <a:ext cx="2419704" cy="335329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41" y="-279816"/>
            <a:ext cx="7434469" cy="968375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/>
              <a:t>Initial Results from HLS 0455</a:t>
            </a:r>
            <a:endParaRPr lang="en-US" sz="3600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1417" y="3790417"/>
            <a:ext cx="6382677" cy="1367625"/>
          </a:xfrm>
        </p:spPr>
        <p:txBody>
          <a:bodyPr numCol="1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If from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main component</a:t>
            </a:r>
            <a:r>
              <a:rPr lang="en-US" sz="1800" dirty="0" smtClean="0"/>
              <a:t>, &gt; 4 </a:t>
            </a:r>
            <a:r>
              <a:rPr lang="en-US" sz="1800" dirty="0" err="1" smtClean="0"/>
              <a:t>Myr</a:t>
            </a:r>
            <a:r>
              <a:rPr lang="en-US" sz="1800" dirty="0" smtClean="0"/>
              <a:t> starburst with low metallicity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If from </a:t>
            </a:r>
            <a:r>
              <a:rPr lang="en-US" sz="1800" b="1" dirty="0" smtClean="0">
                <a:solidFill>
                  <a:schemeClr val="accent5"/>
                </a:solidFill>
              </a:rPr>
              <a:t>NE component</a:t>
            </a:r>
            <a:r>
              <a:rPr lang="en-US" sz="1800" dirty="0" smtClean="0"/>
              <a:t>, need &gt; 2 </a:t>
            </a:r>
            <a:r>
              <a:rPr lang="en-US" sz="1800" dirty="0" err="1" smtClean="0"/>
              <a:t>Myr</a:t>
            </a:r>
            <a:r>
              <a:rPr lang="en-US" sz="1800" dirty="0" smtClean="0"/>
              <a:t> stellar population, and solar metallicity</a:t>
            </a:r>
          </a:p>
          <a:p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833813" y="2802730"/>
            <a:ext cx="1638300" cy="419101"/>
          </a:xfrm>
          <a:prstGeom prst="rect">
            <a:avLst/>
          </a:prstGeom>
          <a:solidFill>
            <a:schemeClr val="bg2">
              <a:alpha val="48000"/>
            </a:schemeClr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33813" y="2444358"/>
            <a:ext cx="1638300" cy="419101"/>
          </a:xfrm>
          <a:prstGeom prst="rect">
            <a:avLst/>
          </a:prstGeom>
          <a:solidFill>
            <a:schemeClr val="accent5">
              <a:alpha val="48000"/>
            </a:schemeClr>
          </a:solidFill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203249" y="3555536"/>
            <a:ext cx="4215029" cy="136762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589056" y="2995402"/>
            <a:ext cx="1638300" cy="419101"/>
          </a:xfrm>
          <a:prstGeom prst="rect">
            <a:avLst/>
          </a:prstGeom>
          <a:solidFill>
            <a:schemeClr val="bg2">
              <a:alpha val="48000"/>
            </a:schemeClr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89056" y="2637030"/>
            <a:ext cx="1638300" cy="419101"/>
          </a:xfrm>
          <a:prstGeom prst="rect">
            <a:avLst/>
          </a:prstGeom>
          <a:solidFill>
            <a:schemeClr val="accent5">
              <a:alpha val="48000"/>
            </a:schemeClr>
          </a:solidFill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2" grpId="0" animBg="1"/>
      <p:bldP spid="13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674" y="0"/>
            <a:ext cx="8229600" cy="952500"/>
          </a:xfrm>
        </p:spPr>
        <p:txBody>
          <a:bodyPr>
            <a:noAutofit/>
          </a:bodyPr>
          <a:lstStyle/>
          <a:p>
            <a:r>
              <a:rPr lang="en-US" sz="3200" dirty="0"/>
              <a:t>Far-infrared fine-structure line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studies </a:t>
            </a:r>
            <a:r>
              <a:rPr lang="en-US" sz="3200" dirty="0"/>
              <a:t>of early galaxies: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71" y="1025387"/>
            <a:ext cx="8946356" cy="3752067"/>
          </a:xfrm>
        </p:spPr>
        <p:txBody>
          <a:bodyPr>
            <a:noAutofit/>
          </a:bodyPr>
          <a:lstStyle/>
          <a:p>
            <a:r>
              <a:rPr lang="en-US" sz="2400" dirty="0" smtClean="0"/>
              <a:t>Where do we need to go?</a:t>
            </a:r>
          </a:p>
          <a:p>
            <a:pPr marL="800100" lvl="1" indent="-342900">
              <a:buFont typeface="+mj-lt"/>
              <a:buAutoNum type="arabicPeriod" startAt="3"/>
            </a:pPr>
            <a:r>
              <a:rPr lang="en-US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Need to move beyond the [CII] line to oxygen and nitrogen lines for high-z studies to probe stellar populations, ionized gas, and metallicities. </a:t>
            </a:r>
          </a:p>
          <a:p>
            <a:pPr lvl="2"/>
            <a:r>
              <a:rPr lang="en-US" sz="1800" b="1" i="1" dirty="0" smtClean="0">
                <a:solidFill>
                  <a:schemeClr val="accent4">
                    <a:lumMod val="75000"/>
                  </a:schemeClr>
                </a:solidFill>
              </a:rPr>
              <a:t>[OI] 63 micron observations are capable with ALMA at &lt; 1 billion years after the Big </a:t>
            </a:r>
            <a:r>
              <a:rPr lang="en-US" sz="1800" b="1" i="1" dirty="0">
                <a:solidFill>
                  <a:schemeClr val="accent4">
                    <a:lumMod val="75000"/>
                  </a:schemeClr>
                </a:solidFill>
              </a:rPr>
              <a:t>B</a:t>
            </a:r>
            <a:r>
              <a:rPr lang="en-US" sz="1800" b="1" i="1" dirty="0" smtClean="0">
                <a:solidFill>
                  <a:schemeClr val="accent4">
                    <a:lumMod val="75000"/>
                  </a:schemeClr>
                </a:solidFill>
              </a:rPr>
              <a:t>ang</a:t>
            </a:r>
          </a:p>
          <a:p>
            <a:pPr marL="800100" lvl="1" indent="-342900">
              <a:buFont typeface="+mj-lt"/>
              <a:buAutoNum type="arabicPeriod" startAt="3"/>
            </a:pPr>
            <a:r>
              <a:rPr lang="en-US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Consider other observations (like radio continuum) that combined with the fine-structure lines can provide new diagnostic. </a:t>
            </a:r>
          </a:p>
          <a:p>
            <a:pPr lvl="2"/>
            <a:r>
              <a:rPr lang="en-US" sz="1800" b="1" i="1" dirty="0" smtClean="0">
                <a:solidFill>
                  <a:schemeClr val="accent4">
                    <a:lumMod val="75000"/>
                  </a:schemeClr>
                </a:solidFill>
              </a:rPr>
              <a:t>[NII] and Radio continuum can be used </a:t>
            </a:r>
            <a:r>
              <a:rPr lang="en-US" sz="1800" b="1" i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en-US" sz="1800" b="1" i="1" dirty="0" smtClean="0">
                <a:solidFill>
                  <a:schemeClr val="accent4">
                    <a:lumMod val="75000"/>
                  </a:schemeClr>
                </a:solidFill>
              </a:rPr>
              <a:t>s a metallicity tracers and the ZINGRS radio survey is performing the initial tests at high-z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arl\Pictures\2012\Observing at APEX\2012-10-29 001\IMGP68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246906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C:\Users\Carl\Pictures\2012\Observing April 2012\ZEUS - portrait\IMGP29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3" t="16464" r="47831" b="35613"/>
          <a:stretch/>
        </p:blipFill>
        <p:spPr bwMode="auto">
          <a:xfrm>
            <a:off x="6979051" y="-39558"/>
            <a:ext cx="1737133" cy="22685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148706" y="2548061"/>
            <a:ext cx="5711858" cy="2697054"/>
            <a:chOff x="2753471" y="3896401"/>
            <a:chExt cx="8660753" cy="4089477"/>
          </a:xfrm>
        </p:grpSpPr>
        <p:pic>
          <p:nvPicPr>
            <p:cNvPr id="9219" name="Picture 3" descr="C:\Users\Carl\Dropbox\presentations\astron_kapteyn\spic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0"/>
            <a:stretch/>
          </p:blipFill>
          <p:spPr bwMode="auto">
            <a:xfrm>
              <a:off x="2753471" y="5870082"/>
              <a:ext cx="2364399" cy="2115796"/>
            </a:xfrm>
            <a:prstGeom prst="hexagon">
              <a:avLst>
                <a:gd name="adj" fmla="val 30800"/>
                <a:gd name="vf" fmla="val 115470"/>
              </a:avLst>
            </a:prstGeom>
            <a:noFill/>
            <a:effectLst>
              <a:softEdge rad="228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http://www.iram-institute.org/medias/uploads/image/PdB/NOEMAprojectanglesarrondiswe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870" y="5900594"/>
              <a:ext cx="5191125" cy="19050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Cerro Chajnantor Atacama Telescop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51724" y="3896401"/>
              <a:ext cx="4762500" cy="213551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7112066" y="1615832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ZEUS2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5807" y="-308094"/>
            <a:ext cx="3755811" cy="2643848"/>
            <a:chOff x="-75807" y="-308094"/>
            <a:chExt cx="3755811" cy="2643848"/>
          </a:xfrm>
        </p:grpSpPr>
        <p:pic>
          <p:nvPicPr>
            <p:cNvPr id="21" name="Picture 2" descr="http://sci2.esa.int/specialevents/infrared/images/iso002_hires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1" t="198" r="-226" b="19676"/>
            <a:stretch/>
          </p:blipFill>
          <p:spPr bwMode="auto">
            <a:xfrm>
              <a:off x="1856079" y="-308094"/>
              <a:ext cx="1823925" cy="2048447"/>
            </a:xfrm>
            <a:prstGeom prst="trapezoid">
              <a:avLst>
                <a:gd name="adj" fmla="val 15042"/>
              </a:avLst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-75807" y="1159302"/>
              <a:ext cx="3244364" cy="1176452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38754" y="112422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KAO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64528" y="1030403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ISO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28" name="Content Placeholder 7" descr="zeus_nasmyth_annotated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52258"/>
            <a:ext cx="1463442" cy="17163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0" name="TextBox 29"/>
          <p:cNvSpPr txBox="1"/>
          <p:nvPr/>
        </p:nvSpPr>
        <p:spPr>
          <a:xfrm>
            <a:off x="110053" y="3401743"/>
            <a:ext cx="226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ZEUS-1/CSO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68041" y="783402"/>
            <a:ext cx="2036011" cy="1764659"/>
            <a:chOff x="7107989" y="1136522"/>
            <a:chExt cx="2036011" cy="1764659"/>
          </a:xfrm>
        </p:grpSpPr>
        <p:pic>
          <p:nvPicPr>
            <p:cNvPr id="25" name="Picture 2" descr="C:\Users\Carl\Pictures\2012\Observing at APEX\2012-11-15 001 - Copy\IMGP7310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86" t="-10920" r="32204" b="5002"/>
            <a:stretch/>
          </p:blipFill>
          <p:spPr bwMode="auto">
            <a:xfrm>
              <a:off x="7107989" y="1136522"/>
              <a:ext cx="1941119" cy="1764659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861003" y="2161953"/>
              <a:ext cx="1282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APEX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117803" y="2071390"/>
            <a:ext cx="3883455" cy="1424733"/>
            <a:chOff x="5260545" y="3749039"/>
            <a:chExt cx="3883455" cy="1424733"/>
          </a:xfrm>
        </p:grpSpPr>
        <p:pic>
          <p:nvPicPr>
            <p:cNvPr id="27" name="Picture 2" descr="G:\Dropbox\presentations\astron_kapteyn\fig1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60545" y="3749039"/>
              <a:ext cx="3883455" cy="142473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779487" y="3870764"/>
              <a:ext cx="1282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PdBI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39442" y="2945564"/>
            <a:ext cx="1849358" cy="1382233"/>
            <a:chOff x="7255921" y="27404"/>
            <a:chExt cx="1849358" cy="1382233"/>
          </a:xfrm>
        </p:grpSpPr>
        <p:pic>
          <p:nvPicPr>
            <p:cNvPr id="26" name="Picture 4" descr="G:\Dropbox\presentations\astron_kapteyn\30-meter-telescope-spain-scaled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921" y="27404"/>
              <a:ext cx="1849358" cy="138223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7492408" y="549348"/>
              <a:ext cx="1282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30m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29004" y="0"/>
            <a:ext cx="3907653" cy="1215069"/>
            <a:chOff x="5236347" y="2437400"/>
            <a:chExt cx="3907653" cy="1215069"/>
          </a:xfrm>
        </p:grpSpPr>
        <p:pic>
          <p:nvPicPr>
            <p:cNvPr id="29" name="Picture 3" descr="G:\Dropbox\presentations\astron_kapteyn\8antweb05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36347" y="2437400"/>
              <a:ext cx="3907653" cy="1215069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7861003" y="2590799"/>
              <a:ext cx="1282997" cy="369332"/>
            </a:xfrm>
            <a:prstGeom prst="rect">
              <a:avLst/>
            </a:prstGeom>
            <a:noFill/>
            <a:effectLst>
              <a:softEdge rad="317500"/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SMA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4141758" y="733082"/>
            <a:ext cx="3576227" cy="1430422"/>
            <a:chOff x="6097114" y="2204195"/>
            <a:chExt cx="3576227" cy="1430422"/>
          </a:xfrm>
        </p:grpSpPr>
        <p:pic>
          <p:nvPicPr>
            <p:cNvPr id="9218" name="Picture 2" descr="C:\Users\Carl\Dropbox\presentations\astron_kapteyn\SOFIA_ED10-0182-01_full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256"/>
            <a:stretch/>
          </p:blipFill>
          <p:spPr bwMode="auto">
            <a:xfrm>
              <a:off x="6097114" y="2204195"/>
              <a:ext cx="3576227" cy="1430422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1707" y="2653566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Sofia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249204" y="309817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CCAT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217" name="Group 9216"/>
          <p:cNvGrpSpPr/>
          <p:nvPr/>
        </p:nvGrpSpPr>
        <p:grpSpPr>
          <a:xfrm rot="647324">
            <a:off x="2534406" y="1728904"/>
            <a:ext cx="2185884" cy="2415330"/>
            <a:chOff x="2088014" y="3120132"/>
            <a:chExt cx="2185884" cy="24153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798" t="3437" r="4148" b="-3437"/>
            <a:stretch/>
          </p:blipFill>
          <p:spPr>
            <a:xfrm>
              <a:off x="2088014" y="3120132"/>
              <a:ext cx="2185884" cy="2415330"/>
            </a:xfrm>
            <a:prstGeom prst="parallelogram">
              <a:avLst/>
            </a:prstGeom>
            <a:effectLst>
              <a:softEdge rad="317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461626" y="4198884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Herschel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662690" y="4106100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NOEMA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58675" y="4784745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SPICA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526870" y="-264418"/>
            <a:ext cx="3156560" cy="2095640"/>
            <a:chOff x="-526870" y="0"/>
            <a:chExt cx="3156560" cy="2095640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26870" y="0"/>
              <a:ext cx="3156560" cy="2095640"/>
            </a:xfrm>
            <a:prstGeom prst="parallelogram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2920" y="480060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</a:rPr>
                <a:t>Learjet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09631" y="129639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KAO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222" name="Content Placeholder 9221"/>
          <p:cNvSpPr>
            <a:spLocks noGrp="1"/>
          </p:cNvSpPr>
          <p:nvPr>
            <p:ph idx="1"/>
          </p:nvPr>
        </p:nvSpPr>
        <p:spPr>
          <a:xfrm>
            <a:off x="422006" y="826761"/>
            <a:ext cx="8764091" cy="3588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In past 40 years </a:t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</a:b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				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			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until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 today 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/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</a:b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											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we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have made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/>
            </a:r>
            <a:b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</a:b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											great progress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.</a:t>
            </a:r>
            <a:b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</a:br>
            <a:endParaRPr lang="en-US" sz="2800" dirty="0">
              <a:solidFill>
                <a:schemeClr val="accent4">
                  <a:lumMod val="75000"/>
                </a:schemeClr>
              </a:solidFill>
              <a:effectLst>
                <a:glow rad="1231900">
                  <a:schemeClr val="bg1">
                    <a:alpha val="50000"/>
                  </a:schemeClr>
                </a:glow>
              </a:effectLst>
              <a:latin typeface="+mj-lt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it is exciting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to see where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/>
            </a:r>
            <a:b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</a:b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				we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will be in the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 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next 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glow rad="1231900">
                    <a:schemeClr val="bg1">
                      <a:alpha val="50000"/>
                    </a:schemeClr>
                  </a:glow>
                </a:effectLst>
                <a:latin typeface="+mj-lt"/>
              </a:rPr>
              <a:t>40 years</a:t>
            </a:r>
            <a:endParaRPr lang="en-US" dirty="0">
              <a:solidFill>
                <a:schemeClr val="accent4">
                  <a:lumMod val="75000"/>
                </a:schemeClr>
              </a:solidFill>
              <a:effectLst>
                <a:glow rad="1231900">
                  <a:schemeClr val="bg1">
                    <a:alpha val="50000"/>
                  </a:schemeClr>
                </a:glow>
              </a:effectLst>
              <a:latin typeface="+mj-lt"/>
            </a:endParaRPr>
          </a:p>
        </p:txBody>
      </p:sp>
      <p:sp>
        <p:nvSpPr>
          <p:cNvPr id="9224" name="TextBox 9223"/>
          <p:cNvSpPr txBox="1"/>
          <p:nvPr/>
        </p:nvSpPr>
        <p:spPr>
          <a:xfrm>
            <a:off x="6319088" y="4483882"/>
            <a:ext cx="249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Questions?</a:t>
            </a:r>
            <a:endParaRPr lang="en-US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</a:endParaRPr>
          </a:p>
        </p:txBody>
      </p:sp>
      <p:sp>
        <p:nvSpPr>
          <p:cNvPr id="9220" name="AutoShape 2" descr="Image result for ost origins space telescop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5" name="AutoShape 6" descr="Origins logo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" name="Picture 4" descr="http://origins.ipac.caltech.edu/assets/origins_logo-b4428c0daa4e6d0e7ec030a9e78346c9bcae73febde69eefadfd8a8821311fc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63" y="4428107"/>
            <a:ext cx="2209681" cy="6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uiExpand="1" build="p"/>
      <p:bldP spid="92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ownloads\alma_array (4000x544).jpg.13872302412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30081"/>
            <a:ext cx="9144000" cy="37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0" y="967557"/>
            <a:ext cx="9144002" cy="1775644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75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TODAY. . 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419"/>
            <a:ext cx="8229600" cy="38055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ALMA is detecting the FSLs in the first galaxies (z &gt; 7) when the Universe is less then a billion years old.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1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69" y="1099839"/>
            <a:ext cx="6470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650" dirty="0">
                <a:solidFill>
                  <a:prstClr val="black"/>
                </a:solidFill>
                <a:latin typeface="Calibri"/>
              </a:rPr>
              <a:t>At what rate was the Universe enriched with metals? </a:t>
            </a:r>
            <a:br>
              <a:rPr lang="en-US" sz="1650" dirty="0">
                <a:solidFill>
                  <a:prstClr val="black"/>
                </a:solidFill>
                <a:latin typeface="Calibri"/>
              </a:rPr>
            </a:br>
            <a:r>
              <a:rPr lang="en-US" sz="1650" dirty="0">
                <a:solidFill>
                  <a:prstClr val="black"/>
                </a:solidFill>
                <a:latin typeface="Calibri"/>
              </a:rPr>
              <a:t>In what types of galaxies did the bulk of this enrichment happen? </a:t>
            </a:r>
            <a:br>
              <a:rPr lang="en-US" sz="1650" dirty="0">
                <a:solidFill>
                  <a:prstClr val="black"/>
                </a:solidFill>
                <a:latin typeface="Calibri"/>
              </a:rPr>
            </a:br>
            <a:r>
              <a:rPr lang="en-US" sz="1650" dirty="0">
                <a:solidFill>
                  <a:prstClr val="black"/>
                </a:solidFill>
                <a:latin typeface="Calibri"/>
              </a:rPr>
              <a:t>When were galaxies suitably enriched to support the development of life?</a:t>
            </a:r>
            <a:br>
              <a:rPr lang="en-US" sz="1650" dirty="0">
                <a:solidFill>
                  <a:prstClr val="black"/>
                </a:solidFill>
                <a:latin typeface="Calibri"/>
              </a:rPr>
            </a:br>
            <a:r>
              <a:rPr lang="en-US" sz="16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Calibri"/>
              </a:rPr>
              <a:t>The mid- and far-IR fine structure lines do not suffer from dust extinction or the degeneracies of common optical indicators. A survey of the IR lines in thousands of galaxies from 1 &lt; z &lt; 8 with OST will accurately trace the rise of metals across cosmic time.</a:t>
            </a:r>
          </a:p>
          <a:p>
            <a:pPr defTabSz="342900"/>
            <a:endParaRPr lang="en-US" sz="1650" b="1" dirty="0">
              <a:solidFill>
                <a:prstClr val="black"/>
              </a:solidFill>
              <a:latin typeface="Calibri"/>
            </a:endParaRPr>
          </a:p>
          <a:p>
            <a:pPr defTabSz="342900"/>
            <a:r>
              <a:rPr lang="en-US" sz="1650" b="1" dirty="0">
                <a:solidFill>
                  <a:prstClr val="black"/>
                </a:solidFill>
                <a:latin typeface="Calibri"/>
              </a:rPr>
              <a:t/>
            </a:r>
            <a:br>
              <a:rPr lang="en-US" sz="1650" b="1" dirty="0">
                <a:solidFill>
                  <a:prstClr val="black"/>
                </a:solidFill>
                <a:latin typeface="Calibri"/>
              </a:rPr>
            </a:br>
            <a:endParaRPr lang="en-US" sz="1650" b="1" dirty="0">
              <a:solidFill>
                <a:prstClr val="black"/>
              </a:solidFill>
              <a:latin typeface="Calibri"/>
            </a:endParaRPr>
          </a:p>
          <a:p>
            <a:pPr defTabSz="342900"/>
            <a:endParaRPr lang="en-US" sz="16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32126" y="3777495"/>
            <a:ext cx="22219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prstClr val="black"/>
                </a:solidFill>
                <a:latin typeface="Calibri"/>
              </a:rPr>
              <a:t>Mid-IR Ne and S abundance indicator for OST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vs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optical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metallicities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Fernández-Ontiveros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+16).   The IR indicators can accurately trace metal abundance from 0.05-3x Solar values.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0001" y="4390504"/>
            <a:ext cx="23597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/>
            <a:r>
              <a:rPr lang="en-US" sz="1050" dirty="0">
                <a:solidFill>
                  <a:prstClr val="black"/>
                </a:solidFill>
                <a:latin typeface="Calibri"/>
              </a:rPr>
              <a:t>Mass-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metallicity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relation (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Kewley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+08) for ten optical O/H indicators.  Note the 0.7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dex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variation. The mid- &amp; far-IR indicators do not exhibit this large a variation, providing a more robust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metallicity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measure.</a:t>
            </a:r>
          </a:p>
        </p:txBody>
      </p:sp>
      <p:pic>
        <p:nvPicPr>
          <p:cNvPr id="6" name="Picture 5" descr="NASA_logo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6" y="62251"/>
            <a:ext cx="590222" cy="48845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86150" y="5102579"/>
            <a:ext cx="2171700" cy="273844"/>
          </a:xfrm>
        </p:spPr>
        <p:txBody>
          <a:bodyPr/>
          <a:lstStyle/>
          <a:p>
            <a:pPr defTabSz="3429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The Origins Space Telescope</a:t>
            </a:r>
          </a:p>
          <a:p>
            <a:pPr defTabSz="3429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Carl Ferkinhoff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9291" y="295084"/>
            <a:ext cx="42454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700" b="1" dirty="0">
                <a:solidFill>
                  <a:prstClr val="black"/>
                </a:solidFill>
                <a:latin typeface="Calibri"/>
              </a:rPr>
              <a:t>The Rise of Metals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7813" y="670762"/>
            <a:ext cx="60609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2100" b="1" i="1" dirty="0">
                <a:solidFill>
                  <a:srgbClr val="0070C0"/>
                </a:solidFill>
                <a:latin typeface="Calibri"/>
              </a:rPr>
              <a:t>Tracing the metal enrichment history of the Universe</a:t>
            </a:r>
          </a:p>
        </p:txBody>
      </p:sp>
      <p:pic>
        <p:nvPicPr>
          <p:cNvPr id="3" name="Picture 2" descr="OST_black_6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9" y="62881"/>
            <a:ext cx="1711682" cy="487829"/>
          </a:xfrm>
          <a:prstGeom prst="rect">
            <a:avLst/>
          </a:prstGeom>
        </p:spPr>
      </p:pic>
      <p:pic>
        <p:nvPicPr>
          <p:cNvPr id="19" name="image14.gif" descr="medium-fg2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8233" y="1207345"/>
            <a:ext cx="2357443" cy="3225377"/>
          </a:xfrm>
          <a:prstGeom prst="rect">
            <a:avLst/>
          </a:prstGeom>
          <a:ln/>
        </p:spPr>
      </p:pic>
      <p:pic>
        <p:nvPicPr>
          <p:cNvPr id="20" name="image16.png" descr="ne_s_metallicity_indicator_Fernández-Ontiveros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"/>
          <a:stretch>
            <a:fillRect/>
          </a:stretch>
        </p:blipFill>
        <p:spPr>
          <a:xfrm>
            <a:off x="268620" y="3233410"/>
            <a:ext cx="3217531" cy="214301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268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33" y="120004"/>
            <a:ext cx="8229600" cy="952500"/>
          </a:xfrm>
        </p:spPr>
        <p:txBody>
          <a:bodyPr>
            <a:noAutofit/>
          </a:bodyPr>
          <a:lstStyle/>
          <a:p>
            <a:r>
              <a:rPr lang="en-US" sz="3600" dirty="0"/>
              <a:t>Far-infrared fine-structure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line </a:t>
            </a:r>
            <a:r>
              <a:rPr lang="en-US" sz="3600" dirty="0"/>
              <a:t>studies of early galaxies: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949"/>
            <a:ext cx="8229600" cy="38383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Where are?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i="1" dirty="0" smtClean="0">
                <a:solidFill>
                  <a:schemeClr val="accent1"/>
                </a:solidFill>
              </a:rPr>
              <a:t>What are the lines </a:t>
            </a:r>
            <a:r>
              <a:rPr lang="en-US" i="1" dirty="0" smtClean="0">
                <a:solidFill>
                  <a:schemeClr val="accent1"/>
                </a:solidFill>
              </a:rPr>
              <a:t>and what do we know locally?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accent1"/>
                </a:solidFill>
              </a:rPr>
              <a:t>What have we learned from the first studies at high-z?</a:t>
            </a:r>
          </a:p>
          <a:p>
            <a:r>
              <a:rPr lang="en-US" dirty="0" smtClean="0"/>
              <a:t>Where do we need to go?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b="1" i="1" dirty="0" smtClean="0">
                <a:solidFill>
                  <a:schemeClr val="accent1"/>
                </a:solidFill>
              </a:rPr>
              <a:t>What is there beyond the [CII] 158 micron line?</a:t>
            </a:r>
          </a:p>
          <a:p>
            <a:pPr marL="971550" lvl="1" indent="-514350">
              <a:buFont typeface="+mj-lt"/>
              <a:buAutoNum type="arabicPeriod" startAt="3"/>
            </a:pPr>
            <a:r>
              <a:rPr lang="en-US" b="1" i="1" dirty="0" smtClean="0">
                <a:solidFill>
                  <a:schemeClr val="accent1"/>
                </a:solidFill>
              </a:rPr>
              <a:t>What can multi-wavelength studies reveal?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3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06" y="0"/>
            <a:ext cx="8229600" cy="952500"/>
          </a:xfrm>
        </p:spPr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670" y="882502"/>
            <a:ext cx="4338083" cy="4209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solidFill>
                  <a:schemeClr val="accent3"/>
                </a:solidFill>
              </a:rPr>
              <a:t>Winona State University:</a:t>
            </a:r>
          </a:p>
          <a:p>
            <a:pPr marL="0" indent="0">
              <a:buNone/>
            </a:pPr>
            <a:r>
              <a:rPr lang="en-US" sz="1400" b="1" dirty="0" smtClean="0"/>
              <a:t>Carl Ferkinhoff, </a:t>
            </a:r>
            <a:r>
              <a:rPr lang="en-US" sz="1400" i="1" dirty="0" smtClean="0"/>
              <a:t>Alex Franta, Alex Scrabeck, </a:t>
            </a:r>
            <a:br>
              <a:rPr lang="en-US" sz="1400" i="1" dirty="0" smtClean="0"/>
            </a:br>
            <a:r>
              <a:rPr lang="en-US" sz="1400" i="1" dirty="0" smtClean="0"/>
              <a:t>Sam Schutz, Daniel Maloney, Aubrey Kovacevich, Nathan Graetz</a:t>
            </a:r>
            <a:endParaRPr lang="en-US" sz="14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chemeClr val="accent3"/>
                </a:solidFill>
              </a:rPr>
              <a:t>Georgia Southern University:</a:t>
            </a:r>
          </a:p>
          <a:p>
            <a:pPr marL="0" indent="0">
              <a:buNone/>
            </a:pPr>
            <a:r>
              <a:rPr lang="en-US" sz="1400" b="1" dirty="0"/>
              <a:t>Sarah Higdon</a:t>
            </a:r>
            <a:r>
              <a:rPr lang="en-US" sz="1400" dirty="0"/>
              <a:t>,</a:t>
            </a:r>
            <a:r>
              <a:rPr lang="en-US" sz="1400" b="1" dirty="0"/>
              <a:t> Jim Higdon,</a:t>
            </a:r>
            <a:r>
              <a:rPr lang="en-US" sz="1400" dirty="0"/>
              <a:t> </a:t>
            </a:r>
            <a:r>
              <a:rPr lang="en-US" sz="1400" i="1" dirty="0"/>
              <a:t>Hannah </a:t>
            </a:r>
            <a:r>
              <a:rPr lang="en-US" sz="1400" i="1" dirty="0" smtClean="0"/>
              <a:t>Tidwell, </a:t>
            </a:r>
            <a:r>
              <a:rPr lang="en-US" sz="1400" i="1" dirty="0"/>
              <a:t>Miguel Rangel</a:t>
            </a:r>
            <a:endParaRPr lang="en-US" sz="1400" b="1" i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sz="14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/>
                </a:solidFill>
              </a:rPr>
              <a:t>ZEUS-1 and 2 Instruments</a:t>
            </a:r>
            <a:br>
              <a:rPr lang="en-US" sz="1400" b="1" dirty="0" smtClean="0">
                <a:solidFill>
                  <a:schemeClr val="accent3"/>
                </a:solidFill>
              </a:rPr>
            </a:br>
            <a:r>
              <a:rPr lang="en-US" sz="1400" b="1" dirty="0" smtClean="0">
                <a:solidFill>
                  <a:schemeClr val="accent3"/>
                </a:solidFill>
              </a:rPr>
              <a:t>Cornell </a:t>
            </a:r>
            <a:r>
              <a:rPr lang="en-US" sz="1400" b="1" dirty="0">
                <a:solidFill>
                  <a:schemeClr val="accent3"/>
                </a:solidFill>
              </a:rPr>
              <a:t>University: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b="1" dirty="0"/>
              <a:t>Gordon Stacey</a:t>
            </a:r>
            <a:r>
              <a:rPr lang="en-US" sz="1400" dirty="0"/>
              <a:t>, Thomas Nikola, Stephen </a:t>
            </a:r>
            <a:r>
              <a:rPr lang="en-US" sz="1400" dirty="0" err="1"/>
              <a:t>Parshley</a:t>
            </a:r>
            <a:r>
              <a:rPr lang="en-US" sz="1400" dirty="0"/>
              <a:t>, Justin </a:t>
            </a:r>
            <a:r>
              <a:rPr lang="en-US" sz="1400" dirty="0" err="1"/>
              <a:t>Schoenwald</a:t>
            </a:r>
            <a:r>
              <a:rPr lang="en-US" sz="1400" dirty="0"/>
              <a:t>, Drew Brisbin (NRAO, U. Diego </a:t>
            </a:r>
            <a:r>
              <a:rPr lang="en-US" sz="1400" dirty="0" smtClean="0"/>
              <a:t>Portales), Amit </a:t>
            </a:r>
            <a:r>
              <a:rPr lang="en-US" sz="1400" dirty="0"/>
              <a:t>Vishwas, </a:t>
            </a:r>
            <a:r>
              <a:rPr lang="en-US" sz="1400" dirty="0" err="1"/>
              <a:t>Jermey</a:t>
            </a:r>
            <a:r>
              <a:rPr lang="en-US" sz="1400" dirty="0"/>
              <a:t> </a:t>
            </a:r>
            <a:r>
              <a:rPr lang="en-US" sz="1400" dirty="0" err="1"/>
              <a:t>Hodis</a:t>
            </a:r>
            <a:r>
              <a:rPr lang="en-US" sz="1400" dirty="0"/>
              <a:t>, Cody </a:t>
            </a:r>
            <a:r>
              <a:rPr lang="en-US" sz="1400" dirty="0" err="1" smtClean="0"/>
              <a:t>Lemarch</a:t>
            </a:r>
            <a:endParaRPr lang="en-US" sz="14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92297" y="915139"/>
            <a:ext cx="4104168" cy="4214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accent3"/>
                </a:solidFill>
              </a:rPr>
              <a:t>Max-Planck-Institute for Astronomy:</a:t>
            </a:r>
          </a:p>
          <a:p>
            <a:pPr marL="0" indent="0">
              <a:buNone/>
            </a:pPr>
            <a:r>
              <a:rPr lang="en-US" sz="1400" b="1" dirty="0"/>
              <a:t>Fabian Walter</a:t>
            </a:r>
            <a:r>
              <a:rPr lang="en-US" sz="1400" dirty="0"/>
              <a:t>, Roberto Decarli, Bram Venemans, Emanuele Farina, Laura Zschaechner, Eduardo </a:t>
            </a:r>
            <a:r>
              <a:rPr lang="en-US" sz="1400" dirty="0" err="1"/>
              <a:t>Banados</a:t>
            </a:r>
            <a:r>
              <a:rPr lang="en-US" sz="1400" dirty="0"/>
              <a:t>, Chiara </a:t>
            </a:r>
            <a:r>
              <a:rPr lang="en-US" sz="1400" dirty="0" err="1"/>
              <a:t>Mazzucchelli</a:t>
            </a:r>
            <a:r>
              <a:rPr lang="en-US" sz="1400" dirty="0"/>
              <a:t>	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/>
                </a:solidFill>
              </a:rPr>
              <a:t>Others:</a:t>
            </a:r>
          </a:p>
          <a:p>
            <a:pPr marL="0" indent="0">
              <a:buNone/>
            </a:pPr>
            <a:r>
              <a:rPr lang="en-US" sz="1400" dirty="0" smtClean="0"/>
              <a:t>Gene Hilton, Johannes </a:t>
            </a:r>
            <a:r>
              <a:rPr lang="en-US" sz="1400" dirty="0" err="1" smtClean="0"/>
              <a:t>Hubmayr</a:t>
            </a:r>
            <a:r>
              <a:rPr lang="en-US" sz="1400" dirty="0" smtClean="0"/>
              <a:t>, Carl </a:t>
            </a:r>
            <a:r>
              <a:rPr lang="en-US" sz="1400" dirty="0" err="1" smtClean="0"/>
              <a:t>Reintsema</a:t>
            </a:r>
            <a:r>
              <a:rPr lang="en-US" sz="1400" dirty="0" smtClean="0"/>
              <a:t> (NIST); Kent D. Irwin (Stanford), Hsiao-Mei Cho (SLAC), Mike </a:t>
            </a:r>
            <a:r>
              <a:rPr lang="en-US" sz="1400" dirty="0" err="1" smtClean="0"/>
              <a:t>Niemack</a:t>
            </a:r>
            <a:r>
              <a:rPr lang="en-US" sz="1400" dirty="0" smtClean="0"/>
              <a:t> (Cornell), Mark Halpern, Matthew </a:t>
            </a:r>
            <a:r>
              <a:rPr lang="en-US" sz="1400" dirty="0" err="1" smtClean="0"/>
              <a:t>Hasselfield</a:t>
            </a:r>
            <a:r>
              <a:rPr lang="en-US" sz="1400" dirty="0" smtClean="0"/>
              <a:t>, </a:t>
            </a:r>
            <a:r>
              <a:rPr lang="en-US" sz="1400" dirty="0" err="1" smtClean="0"/>
              <a:t>Mandana</a:t>
            </a:r>
            <a:r>
              <a:rPr lang="en-US" sz="1400" dirty="0" smtClean="0"/>
              <a:t> </a:t>
            </a:r>
            <a:r>
              <a:rPr lang="en-US" sz="1400" dirty="0" err="1" smtClean="0"/>
              <a:t>Amiri</a:t>
            </a:r>
            <a:r>
              <a:rPr lang="en-US" sz="1400" dirty="0" smtClean="0"/>
              <a:t>, D. V. </a:t>
            </a:r>
            <a:r>
              <a:rPr lang="en-US" sz="1400" dirty="0" err="1" smtClean="0"/>
              <a:t>Wiebe</a:t>
            </a:r>
            <a:r>
              <a:rPr lang="en-US" sz="1400" dirty="0" smtClean="0"/>
              <a:t> (UBC); Peter </a:t>
            </a:r>
            <a:r>
              <a:rPr lang="en-US" sz="1400" dirty="0"/>
              <a:t>Ade, Carole Tucker (Cardiff), Dominic Benford (NASA Goddard), Johannes Staguhn (NASA Goddard, JHU</a:t>
            </a:r>
            <a:r>
              <a:rPr lang="en-US" sz="1400" dirty="0" smtClean="0"/>
              <a:t>), Steve Hailey-</a:t>
            </a:r>
            <a:r>
              <a:rPr lang="en-US" sz="1400" dirty="0" err="1" smtClean="0"/>
              <a:t>Dunsheath</a:t>
            </a:r>
            <a:r>
              <a:rPr lang="en-US" sz="1400" dirty="0" smtClean="0"/>
              <a:t> (Caltech), </a:t>
            </a:r>
            <a:r>
              <a:rPr lang="en-US" sz="1400" dirty="0" err="1" smtClean="0"/>
              <a:t>Aprajita</a:t>
            </a:r>
            <a:r>
              <a:rPr lang="en-US" sz="1400" dirty="0"/>
              <a:t> </a:t>
            </a:r>
            <a:r>
              <a:rPr lang="en-US" sz="1400" dirty="0" err="1" smtClean="0"/>
              <a:t>Verma</a:t>
            </a:r>
            <a:r>
              <a:rPr lang="en-US" sz="1400" dirty="0" smtClean="0"/>
              <a:t>, Dominik </a:t>
            </a:r>
            <a:r>
              <a:rPr lang="en-US" sz="1400" dirty="0" err="1" smtClean="0"/>
              <a:t>Riechers</a:t>
            </a:r>
            <a:r>
              <a:rPr lang="en-US" sz="1400" dirty="0" smtClean="0"/>
              <a:t> (Cornell), Karl M. </a:t>
            </a:r>
            <a:r>
              <a:rPr lang="en-US" sz="1400" dirty="0" err="1" smtClean="0"/>
              <a:t>Menten</a:t>
            </a:r>
            <a:r>
              <a:rPr lang="en-US" sz="1400" dirty="0" smtClean="0"/>
              <a:t>, Rolf </a:t>
            </a:r>
            <a:r>
              <a:rPr lang="en-US" sz="1400" dirty="0" err="1" smtClean="0"/>
              <a:t>Gusten</a:t>
            </a:r>
            <a:r>
              <a:rPr lang="en-US" sz="1400" dirty="0" smtClean="0"/>
              <a:t>, Axel Weiss (</a:t>
            </a:r>
            <a:r>
              <a:rPr lang="en-US" sz="1400" dirty="0" err="1" smtClean="0"/>
              <a:t>MPIfR</a:t>
            </a:r>
            <a:r>
              <a:rPr lang="en-US" sz="1400" dirty="0" smtClean="0"/>
              <a:t>), Thomas Phillips (Caltech), Edith </a:t>
            </a:r>
            <a:r>
              <a:rPr lang="en-US" sz="1400" dirty="0" err="1" smtClean="0"/>
              <a:t>Falgarone</a:t>
            </a:r>
            <a:r>
              <a:rPr lang="en-US" sz="1400" dirty="0" smtClean="0"/>
              <a:t> (LERMA)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90A0">
                  <a:lumMod val="20000"/>
                  <a:lumOff val="80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arl\Pictures\2012\Observing at APEX\2012-10-22 001\IMGP67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4702" y="-3072"/>
            <a:ext cx="3739299" cy="52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7" descr="zeus_nasmyth_annotated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78" r="-1589" b="20756"/>
          <a:stretch/>
        </p:blipFill>
        <p:spPr>
          <a:xfrm>
            <a:off x="0" y="-3072"/>
            <a:ext cx="2855934" cy="52891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3463" y="-3072"/>
            <a:ext cx="8367386" cy="5286114"/>
          </a:xfrm>
          <a:prstGeom prst="rect">
            <a:avLst/>
          </a:prstGeom>
          <a:gradFill flip="none" rotWithShape="1">
            <a:gsLst>
              <a:gs pos="34000">
                <a:srgbClr val="000000"/>
              </a:gs>
              <a:gs pos="0">
                <a:schemeClr val="tx1">
                  <a:alpha val="0"/>
                </a:schemeClr>
              </a:gs>
              <a:gs pos="6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z</a:t>
            </a:r>
            <a:r>
              <a:rPr lang="en-US" sz="3200" dirty="0">
                <a:solidFill>
                  <a:schemeClr val="accent1"/>
                </a:solidFill>
              </a:rPr>
              <a:t>(Redshift) &amp; </a:t>
            </a:r>
            <a:r>
              <a:rPr lang="en-US" sz="3200" b="1" dirty="0">
                <a:solidFill>
                  <a:schemeClr val="accent1"/>
                </a:solidFill>
              </a:rPr>
              <a:t>E</a:t>
            </a:r>
            <a:r>
              <a:rPr lang="en-US" sz="3200" dirty="0">
                <a:solidFill>
                  <a:schemeClr val="accent1"/>
                </a:solidFill>
              </a:rPr>
              <a:t>arly </a:t>
            </a:r>
            <a:r>
              <a:rPr lang="en-US" sz="3200" b="1" dirty="0">
                <a:solidFill>
                  <a:schemeClr val="accent1"/>
                </a:solidFill>
              </a:rPr>
              <a:t>U</a:t>
            </a:r>
            <a:r>
              <a:rPr lang="en-US" sz="3200" dirty="0">
                <a:solidFill>
                  <a:schemeClr val="accent1"/>
                </a:solidFill>
              </a:rPr>
              <a:t>niverse </a:t>
            </a:r>
            <a:r>
              <a:rPr lang="en-US" sz="3200" b="1" dirty="0" smtClean="0">
                <a:solidFill>
                  <a:schemeClr val="accent1"/>
                </a:solidFill>
              </a:rPr>
              <a:t>S</a:t>
            </a:r>
            <a:r>
              <a:rPr lang="en-US" sz="3200" dirty="0" smtClean="0">
                <a:solidFill>
                  <a:schemeClr val="accent1"/>
                </a:solidFill>
              </a:rPr>
              <a:t>pectrometers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0759" y="815800"/>
            <a:ext cx="3501008" cy="90026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Generation </a:t>
            </a:r>
            <a:br>
              <a:rPr lang="en-US" sz="1800" dirty="0"/>
            </a:br>
            <a:r>
              <a:rPr lang="en-US" sz="1800" dirty="0"/>
              <a:t>(Hailey-</a:t>
            </a:r>
            <a:r>
              <a:rPr lang="en-US" sz="1800" dirty="0" err="1"/>
              <a:t>Dunsheath</a:t>
            </a: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2009)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718148" y="1070709"/>
            <a:ext cx="3544866" cy="40264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/>
              <a:t>Unique direct detection submillimeter grating spectrometers  </a:t>
            </a:r>
          </a:p>
          <a:p>
            <a:pPr marL="0" indent="0" algn="ctr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200, 230, 290, </a:t>
            </a:r>
            <a:r>
              <a:rPr lang="en-US" sz="1800" b="1" dirty="0" smtClean="0"/>
              <a:t>350, </a:t>
            </a:r>
            <a:r>
              <a:rPr lang="en-US" sz="1800" b="1" dirty="0"/>
              <a:t>450 </a:t>
            </a:r>
            <a:r>
              <a:rPr lang="en-US" sz="1800" b="1" dirty="0" smtClean="0"/>
              <a:t>645, 850</a:t>
            </a:r>
            <a:r>
              <a:rPr lang="en-US" sz="1800" dirty="0" smtClean="0"/>
              <a:t> micron telluric windows.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b="1" dirty="0" smtClean="0"/>
              <a:t>350, 450 </a:t>
            </a:r>
            <a:r>
              <a:rPr lang="en-US" sz="1800" dirty="0" smtClean="0"/>
              <a:t>micron)</a:t>
            </a:r>
          </a:p>
          <a:p>
            <a:pPr marL="0" indent="0" algn="ctr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TES Bolometer Array</a:t>
            </a:r>
            <a:br>
              <a:rPr lang="en-US" sz="1800" dirty="0" smtClean="0"/>
            </a:br>
            <a:r>
              <a:rPr lang="en-US" sz="1800" dirty="0" smtClean="0"/>
              <a:t>(thermistor sensed bolometers) </a:t>
            </a:r>
          </a:p>
          <a:p>
            <a:pPr marL="0" indent="0" algn="ctr">
              <a:buNone/>
            </a:pP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dirty="0" smtClean="0"/>
              <a:t>Optimized for detection of lines from galaxies. R ~ 1000</a:t>
            </a:r>
            <a:endParaRPr lang="en-US" sz="2000" b="1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969455" y="815800"/>
            <a:ext cx="4041775" cy="1025526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Generation </a:t>
            </a:r>
            <a:br>
              <a:rPr lang="en-US" sz="1800" dirty="0"/>
            </a:br>
            <a:r>
              <a:rPr lang="en-US" sz="1800" dirty="0"/>
              <a:t>(Ferkinhoff </a:t>
            </a:r>
            <a:r>
              <a:rPr lang="en-US" sz="1800" dirty="0" smtClean="0"/>
              <a:t>2014</a:t>
            </a:r>
          </a:p>
          <a:p>
            <a:pPr algn="r"/>
            <a:r>
              <a:rPr lang="en-US" sz="1800" dirty="0" smtClean="0"/>
              <a:t>Vishwas in prep)</a:t>
            </a:r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7274351" y="4235882"/>
            <a:ext cx="1684759" cy="861243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ZEUS-2 on APEX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227556" y="4235883"/>
            <a:ext cx="1684759" cy="861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ZEUS-1 on CSO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dirty="0" smtClean="0"/>
              <a:t>. What are the lines </a:t>
            </a:r>
            <a:r>
              <a:rPr lang="en-US" b="0" dirty="0" smtClean="0"/>
              <a:t>and what do we know locally?</a:t>
            </a:r>
            <a:endParaRPr lang="en-US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928628" cy="1250156"/>
          </a:xfrm>
        </p:spPr>
        <p:txBody>
          <a:bodyPr/>
          <a:lstStyle/>
          <a:p>
            <a:r>
              <a:rPr lang="en-US" dirty="0" smtClean="0"/>
              <a:t>Far-infrared fine-structure line studies of early galaxies: </a:t>
            </a:r>
          </a:p>
          <a:p>
            <a:r>
              <a:rPr lang="en-US" b="1" dirty="0" smtClean="0"/>
              <a:t>Where are we?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9348F6"/>
      </a:accent2>
      <a:accent3>
        <a:srgbClr val="7F8FA9"/>
      </a:accent3>
      <a:accent4>
        <a:srgbClr val="4B08A1"/>
      </a:accent4>
      <a:accent5>
        <a:srgbClr val="5AA2AE"/>
      </a:accent5>
      <a:accent6>
        <a:srgbClr val="9D90A0"/>
      </a:accent6>
      <a:hlink>
        <a:srgbClr val="297FD5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9348F6"/>
      </a:accent2>
      <a:accent3>
        <a:srgbClr val="7F8FA9"/>
      </a:accent3>
      <a:accent4>
        <a:srgbClr val="4B08A1"/>
      </a:accent4>
      <a:accent5>
        <a:srgbClr val="5AA2AE"/>
      </a:accent5>
      <a:accent6>
        <a:srgbClr val="9D90A0"/>
      </a:accent6>
      <a:hlink>
        <a:srgbClr val="297FD5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9348F6"/>
      </a:accent2>
      <a:accent3>
        <a:srgbClr val="7F8FA9"/>
      </a:accent3>
      <a:accent4>
        <a:srgbClr val="4B08A1"/>
      </a:accent4>
      <a:accent5>
        <a:srgbClr val="5AA2AE"/>
      </a:accent5>
      <a:accent6>
        <a:srgbClr val="9D90A0"/>
      </a:accent6>
      <a:hlink>
        <a:srgbClr val="297FD5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9348F6"/>
      </a:accent2>
      <a:accent3>
        <a:srgbClr val="7F8FA9"/>
      </a:accent3>
      <a:accent4>
        <a:srgbClr val="4B08A1"/>
      </a:accent4>
      <a:accent5>
        <a:srgbClr val="5AA2AE"/>
      </a:accent5>
      <a:accent6>
        <a:srgbClr val="9D90A0"/>
      </a:accent6>
      <a:hlink>
        <a:srgbClr val="297FD5"/>
      </a:hlink>
      <a:folHlink>
        <a:srgbClr val="3EBBF0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54273</TotalTime>
  <Words>1697</Words>
  <Application>Microsoft Office PowerPoint</Application>
  <PresentationFormat>On-screen Show (16:10)</PresentationFormat>
  <Paragraphs>312</Paragraphs>
  <Slides>50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Calibri</vt:lpstr>
      <vt:lpstr>Georgia</vt:lpstr>
      <vt:lpstr>Trebuchet MS</vt:lpstr>
      <vt:lpstr>Wingdings</vt:lpstr>
      <vt:lpstr>2_Office Theme</vt:lpstr>
      <vt:lpstr>1_Office Theme</vt:lpstr>
      <vt:lpstr>3_Office Theme</vt:lpstr>
      <vt:lpstr>4_Office Theme</vt:lpstr>
      <vt:lpstr>5_Office Theme</vt:lpstr>
      <vt:lpstr>Far-infrared fine-structure line studies of early galaxies:</vt:lpstr>
      <vt:lpstr>PowerPoint Presentation</vt:lpstr>
      <vt:lpstr>PowerPoint Presentation</vt:lpstr>
      <vt:lpstr>42 years ago with the NASA Learjet. . . </vt:lpstr>
      <vt:lpstr>TODAY. . .</vt:lpstr>
      <vt:lpstr>Far-infrared fine-structure  line studies of early galaxies:</vt:lpstr>
      <vt:lpstr>Collaborators</vt:lpstr>
      <vt:lpstr>z(Redshift) &amp; Early Universe Spectrometers</vt:lpstr>
      <vt:lpstr>1. What are the lines and what do we know locally?</vt:lpstr>
      <vt:lpstr>Far-IR Fine Structure Lines</vt:lpstr>
      <vt:lpstr>PowerPoint Presentation</vt:lpstr>
      <vt:lpstr>Mid and Far-IR  Fine-Structure lines</vt:lpstr>
      <vt:lpstr>PowerPoint Presentation</vt:lpstr>
      <vt:lpstr>PowerPoint Presentation</vt:lpstr>
      <vt:lpstr>Just how  bright is [CII] ?</vt:lpstr>
      <vt:lpstr>PowerPoint Presentation</vt:lpstr>
      <vt:lpstr>[CII] Detections with ZEUS-1 &amp; 2</vt:lpstr>
      <vt:lpstr>High-z detections of other far-IR fine structure lines?</vt:lpstr>
      <vt:lpstr>3. What is there Beyond the [CII] 158 micron line?</vt:lpstr>
      <vt:lpstr>[OI] 63 micron Line</vt:lpstr>
      <vt:lpstr>[OI] Compliments [CII]</vt:lpstr>
      <vt:lpstr>High-z observations</vt:lpstr>
      <vt:lpstr>[OI] at z ~ 4.6</vt:lpstr>
      <vt:lpstr>z~6 QSO</vt:lpstr>
      <vt:lpstr>[OI] in SDSSJ2054 at z ~6</vt:lpstr>
      <vt:lpstr>PowerPoint Presentation</vt:lpstr>
      <vt:lpstr>PowerPoint Presentation</vt:lpstr>
      <vt:lpstr>4. What can multi-wavelength studies reveal? </vt:lpstr>
      <vt:lpstr>When &amp; how was the universe enriched with metals?</vt:lpstr>
      <vt:lpstr>A. Optical diagnostics have significant degeneracies!</vt:lpstr>
      <vt:lpstr>B.        Huge variation between different optical tracers!</vt:lpstr>
      <vt:lpstr>Use [OIII] 88 to constrain temperature</vt:lpstr>
      <vt:lpstr>Optical lines are  absorbed by dust.</vt:lpstr>
      <vt:lpstr>Mid &amp; Far-IR Metallicity Indicators</vt:lpstr>
      <vt:lpstr>PowerPoint Presentation</vt:lpstr>
      <vt:lpstr>OST  sensitivity  will be transformative</vt:lpstr>
      <vt:lpstr>PowerPoint Presentation</vt:lpstr>
      <vt:lpstr>Ne/S and O/N are relative abundances</vt:lpstr>
      <vt:lpstr>Thermal free-free  radio continuum</vt:lpstr>
      <vt:lpstr>What does the ratio of [NII] 122 micron to Free-Free emission depend on?</vt:lpstr>
      <vt:lpstr>PowerPoint Presentation</vt:lpstr>
      <vt:lpstr>From data &amp; models . . .</vt:lpstr>
      <vt:lpstr>. . . we find . . .</vt:lpstr>
      <vt:lpstr>ZINGRS Radio Survey</vt:lpstr>
      <vt:lpstr>ZINGRS RADIO SURVEY</vt:lpstr>
      <vt:lpstr>Preliminary Results: HLS0455</vt:lpstr>
      <vt:lpstr>Initial Results from HLS 0455</vt:lpstr>
      <vt:lpstr>Far-infrared fine-structure line  studies of early galaxies:</vt:lpstr>
      <vt:lpstr>PowerPoint Presentation</vt:lpstr>
      <vt:lpstr>PowerPoint Presentation</vt:lpstr>
    </vt:vector>
  </TitlesOfParts>
  <Company>Gustavus Adolphus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 Ferkinhoff</dc:creator>
  <cp:lastModifiedBy>Ferkinhoff, Carl D</cp:lastModifiedBy>
  <cp:revision>434</cp:revision>
  <dcterms:created xsi:type="dcterms:W3CDTF">2008-11-24T17:41:33Z</dcterms:created>
  <dcterms:modified xsi:type="dcterms:W3CDTF">2017-06-27T19:14:03Z</dcterms:modified>
</cp:coreProperties>
</file>