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366" r:id="rId2"/>
    <p:sldId id="431" r:id="rId3"/>
    <p:sldId id="432" r:id="rId4"/>
    <p:sldId id="433" r:id="rId5"/>
    <p:sldId id="434" r:id="rId6"/>
    <p:sldId id="435" r:id="rId7"/>
    <p:sldId id="436" r:id="rId8"/>
    <p:sldId id="437" r:id="rId9"/>
    <p:sldId id="438" r:id="rId10"/>
    <p:sldId id="439" r:id="rId11"/>
    <p:sldId id="440" r:id="rId12"/>
    <p:sldId id="446" r:id="rId13"/>
    <p:sldId id="441" r:id="rId14"/>
    <p:sldId id="447" r:id="rId15"/>
    <p:sldId id="444" r:id="rId16"/>
    <p:sldId id="442" r:id="rId17"/>
    <p:sldId id="402" r:id="rId18"/>
    <p:sldId id="445" r:id="rId19"/>
    <p:sldId id="428" r:id="rId20"/>
    <p:sldId id="423" r:id="rId21"/>
    <p:sldId id="421" r:id="rId22"/>
    <p:sldId id="425" r:id="rId23"/>
    <p:sldId id="427" r:id="rId24"/>
    <p:sldId id="429" r:id="rId25"/>
    <p:sldId id="394" r:id="rId26"/>
    <p:sldId id="414" r:id="rId27"/>
    <p:sldId id="430" r:id="rId28"/>
    <p:sldId id="443" r:id="rId29"/>
    <p:sldId id="296" r:id="rId30"/>
    <p:sldId id="384" r:id="rId31"/>
    <p:sldId id="385" r:id="rId32"/>
    <p:sldId id="364" r:id="rId33"/>
    <p:sldId id="403" r:id="rId34"/>
    <p:sldId id="418" r:id="rId35"/>
    <p:sldId id="419" r:id="rId36"/>
    <p:sldId id="416" r:id="rId37"/>
    <p:sldId id="393" r:id="rId38"/>
    <p:sldId id="396" r:id="rId39"/>
    <p:sldId id="408" r:id="rId40"/>
    <p:sldId id="413" r:id="rId41"/>
    <p:sldId id="411" r:id="rId42"/>
    <p:sldId id="39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55" autoAdjust="0"/>
    <p:restoredTop sz="91652" autoAdjust="0"/>
  </p:normalViewPr>
  <p:slideViewPr>
    <p:cSldViewPr snapToGrid="0" snapToObjects="1">
      <p:cViewPr>
        <p:scale>
          <a:sx n="125" d="100"/>
          <a:sy n="125" d="100"/>
        </p:scale>
        <p:origin x="208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6C230-B19F-BA48-8031-77C3BD7FBA43}" type="datetimeFigureOut">
              <a:rPr lang="en-US" smtClean="0"/>
              <a:t>6/27/17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3111E-5C68-B04B-AF7D-CE3AC1198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847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080A2-2083-B34A-90BB-CCF876548F33}" type="datetimeFigureOut">
              <a:rPr lang="en-US" smtClean="0"/>
              <a:t>6/27/17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BBF83-367E-F146-98DF-2F8E2C4C7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842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BBF83-367E-F146-98DF-2F8E2C4C74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50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BBF83-367E-F146-98DF-2F8E2C4C740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37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BBF83-367E-F146-98DF-2F8E2C4C74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91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BBF83-367E-F146-98DF-2F8E2C4C74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1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BBF83-367E-F146-98DF-2F8E2C4C74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90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BBF83-367E-F146-98DF-2F8E2C4C74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95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BBF83-367E-F146-98DF-2F8E2C4C74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49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BBF83-367E-F146-98DF-2F8E2C4C74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22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BBF83-367E-F146-98DF-2F8E2C4C74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02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BBF83-367E-F146-98DF-2F8E2C4C74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3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512351" y="0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292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83615"/>
            <a:ext cx="8507507" cy="446617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9070" y="6334675"/>
            <a:ext cx="506506" cy="365125"/>
          </a:xfrm>
        </p:spPr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705174" y="137795"/>
            <a:ext cx="3681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7E2937-FC79-4043-97ED-1C4AD812B680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 descr="Untitled.png"/>
          <p:cNvPicPr>
            <a:picLocks noChangeAspect="1"/>
          </p:cNvPicPr>
          <p:nvPr userDrawn="1"/>
        </p:nvPicPr>
        <p:blipFill rotWithShape="1">
          <a:blip r:embed="rId2"/>
          <a:srcRect l="2194" t="5418" r="2242" b="16755"/>
          <a:stretch/>
        </p:blipFill>
        <p:spPr bwMode="auto">
          <a:xfrm>
            <a:off x="7502286" y="481423"/>
            <a:ext cx="168317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0176" y="160746"/>
            <a:ext cx="290260" cy="4348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l="19032" t="32141" r="18188" b="14987"/>
          <a:stretch/>
        </p:blipFill>
        <p:spPr>
          <a:xfrm>
            <a:off x="7865858" y="160747"/>
            <a:ext cx="649109" cy="4306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24.pn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8966" y="4310529"/>
            <a:ext cx="9309100" cy="1048684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The Dynamic Infrared Sky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8066" y="5473700"/>
            <a:ext cx="5458968" cy="621792"/>
          </a:xfrm>
        </p:spPr>
        <p:txBody>
          <a:bodyPr>
            <a:noAutofit/>
          </a:bodyPr>
          <a:lstStyle/>
          <a:p>
            <a:pPr algn="ctr"/>
            <a:r>
              <a:rPr lang="en-US" sz="2400" dirty="0" err="1" smtClean="0"/>
              <a:t>Mansi</a:t>
            </a:r>
            <a:r>
              <a:rPr lang="en-US" sz="2400" dirty="0" smtClean="0"/>
              <a:t> M. </a:t>
            </a:r>
            <a:r>
              <a:rPr lang="en-US" sz="2400" dirty="0" err="1" smtClean="0"/>
              <a:t>Kasliwal</a:t>
            </a:r>
            <a:endParaRPr lang="en-US" sz="2400" dirty="0" smtClean="0"/>
          </a:p>
          <a:p>
            <a:pPr algn="ctr"/>
            <a:r>
              <a:rPr lang="en-US" sz="2400" dirty="0" smtClean="0"/>
              <a:t>California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881214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1174750"/>
            <a:ext cx="7029450" cy="5135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647443" y="44196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Kasliwal et al. 2017a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22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SPRITEs?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Formation of a Massive </a:t>
            </a:r>
            <a:r>
              <a:rPr lang="en-US" dirty="0"/>
              <a:t>S</a:t>
            </a:r>
            <a:r>
              <a:rPr lang="en-US" dirty="0" smtClean="0"/>
              <a:t>tar binary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Stellar Mergers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Extinguished </a:t>
            </a:r>
            <a:r>
              <a:rPr lang="en-US" dirty="0" smtClean="0"/>
              <a:t>Supernovae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Birth of Stellar-mass Black Holes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e-capture Supernovae in extreme AGB stars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226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639" y="502920"/>
            <a:ext cx="7457441" cy="1143000"/>
          </a:xfrm>
        </p:spPr>
        <p:txBody>
          <a:bodyPr/>
          <a:lstStyle/>
          <a:p>
            <a:r>
              <a:rPr lang="en-US" dirty="0" smtClean="0"/>
              <a:t>“Spectrum is Truth”: SPIRITS14ajc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52" y="1645920"/>
            <a:ext cx="8355928" cy="49152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7610857" y="449072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Kasliwal et al. 2017a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A slow SPRITE:</a:t>
            </a:r>
            <a:br>
              <a:rPr lang="en-US" dirty="0" smtClean="0"/>
            </a:br>
            <a:r>
              <a:rPr lang="en-US" dirty="0" smtClean="0"/>
              <a:t>SPIRITS14ajc in M83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927" y="-12700"/>
            <a:ext cx="4323542" cy="314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1467" y="4981601"/>
            <a:ext cx="6884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90000"/>
                </a:solidFill>
              </a:rPr>
              <a:t>Shock-Excited Molecular Hydrogen Emission!! </a:t>
            </a:r>
            <a:endParaRPr lang="en-US" sz="2400" dirty="0">
              <a:solidFill>
                <a:srgbClr val="99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4196" y="5617633"/>
            <a:ext cx="5836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Birth of a massive star binary?</a:t>
            </a:r>
          </a:p>
          <a:p>
            <a:r>
              <a:rPr lang="en-US" sz="2400" strike="sngStrike" dirty="0" smtClean="0"/>
              <a:t>Supernova behind molecular cloud??</a:t>
            </a:r>
            <a:endParaRPr lang="en-US" sz="2400" strike="sngStrike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 descr="OMC1_carto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21" y="2949962"/>
            <a:ext cx="6388479" cy="2031639"/>
          </a:xfrm>
          <a:prstGeom prst="rect">
            <a:avLst/>
          </a:prstGeom>
        </p:spPr>
      </p:pic>
      <p:pic>
        <p:nvPicPr>
          <p:cNvPr id="12" name="Picture 11" descr="14ajc_mosfire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949961"/>
            <a:ext cx="2364089" cy="20316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9948" y="534581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Kasliwal et al. 2017a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39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76" y="1790700"/>
            <a:ext cx="6540500" cy="5067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6136640" y="4368800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Jencson</a:t>
            </a:r>
            <a:r>
              <a:rPr lang="en-US" dirty="0" smtClean="0"/>
              <a:t> et al. 2016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9" y="502920"/>
            <a:ext cx="7024040" cy="1143000"/>
          </a:xfrm>
        </p:spPr>
        <p:txBody>
          <a:bodyPr/>
          <a:lstStyle/>
          <a:p>
            <a:r>
              <a:rPr lang="en-US" dirty="0" smtClean="0"/>
              <a:t>“Spectrum is </a:t>
            </a:r>
            <a:r>
              <a:rPr lang="en-US" smtClean="0"/>
              <a:t>Truth”: SPIRITS15c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0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2920"/>
            <a:ext cx="6508377" cy="347980"/>
          </a:xfrm>
        </p:spPr>
        <p:txBody>
          <a:bodyPr/>
          <a:lstStyle/>
          <a:p>
            <a:r>
              <a:rPr lang="en-US" dirty="0" smtClean="0"/>
              <a:t>II. Extinguished Supernovae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952500"/>
            <a:ext cx="7665431" cy="5548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578" y="81280"/>
            <a:ext cx="1266362" cy="1554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0071" y="1633907"/>
            <a:ext cx="1906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Jacob </a:t>
            </a:r>
            <a:r>
              <a:rPr lang="en-US" dirty="0" err="1" smtClean="0"/>
              <a:t>Jencson</a:t>
            </a:r>
            <a:endParaRPr lang="en-US" dirty="0" smtClean="0"/>
          </a:p>
          <a:p>
            <a:pPr algn="ctr"/>
            <a:r>
              <a:rPr lang="en-US" dirty="0" smtClean="0"/>
              <a:t>(Grad, </a:t>
            </a:r>
            <a:r>
              <a:rPr lang="en-US" dirty="0" err="1" smtClean="0"/>
              <a:t>PhDT</a:t>
            </a:r>
            <a:r>
              <a:rPr lang="en-US" dirty="0" smtClean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6217045" y="4691150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Jencson</a:t>
            </a:r>
            <a:r>
              <a:rPr lang="en-US" dirty="0" smtClean="0"/>
              <a:t> et al. 2016,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III. Stellar Mergers:</a:t>
            </a:r>
            <a:br>
              <a:rPr lang="en-US" dirty="0" smtClean="0"/>
            </a:br>
            <a:r>
              <a:rPr lang="en-US" sz="2800" dirty="0" smtClean="0"/>
              <a:t>Luminosity-Mass Correlation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16</a:t>
            </a:fld>
            <a:endParaRPr lang="en-US" dirty="0"/>
          </a:p>
        </p:txBody>
      </p:sp>
      <p:pic>
        <p:nvPicPr>
          <p:cNvPr id="12" name="figure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220" y="1626870"/>
            <a:ext cx="6159103" cy="464208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6181912" y="5219700"/>
            <a:ext cx="2528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Correlation from </a:t>
            </a:r>
          </a:p>
          <a:p>
            <a:r>
              <a:rPr lang="en-US" dirty="0" err="1" smtClean="0"/>
              <a:t>Kochanek</a:t>
            </a:r>
            <a:r>
              <a:rPr lang="en-US" dirty="0" smtClean="0"/>
              <a:t> et al. 2014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71" y="46990"/>
            <a:ext cx="1554480" cy="1554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12106" y="1637698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Nadia </a:t>
            </a:r>
            <a:r>
              <a:rPr lang="en-US" sz="1400" dirty="0" err="1" smtClean="0"/>
              <a:t>Blagorodnova</a:t>
            </a:r>
            <a:endParaRPr lang="en-US" sz="1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078314" y="2592251"/>
            <a:ext cx="298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Smith et al. </a:t>
            </a:r>
            <a:r>
              <a:rPr lang="en-US" dirty="0" smtClean="0"/>
              <a:t>2016</a:t>
            </a:r>
          </a:p>
          <a:p>
            <a:r>
              <a:rPr lang="en-US" dirty="0" err="1" smtClean="0"/>
              <a:t>Blagorodnova</a:t>
            </a:r>
            <a:r>
              <a:rPr lang="en-US" dirty="0" smtClean="0"/>
              <a:t> et al. 2016</a:t>
            </a:r>
          </a:p>
        </p:txBody>
      </p:sp>
    </p:spTree>
    <p:extLst>
      <p:ext uri="{BB962C8B-B14F-4D97-AF65-F5344CB8AC3E}">
        <p14:creationId xmlns:p14="http://schemas.microsoft.com/office/powerpoint/2010/main" val="174652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3148"/>
          <a:stretch/>
        </p:blipFill>
        <p:spPr>
          <a:xfrm>
            <a:off x="47812" y="1168400"/>
            <a:ext cx="9228123" cy="5242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0963" y="6334675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Kasliwal et al. 2017b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9" y="675640"/>
            <a:ext cx="6990081" cy="347980"/>
          </a:xfrm>
        </p:spPr>
        <p:txBody>
          <a:bodyPr/>
          <a:lstStyle/>
          <a:p>
            <a:r>
              <a:rPr lang="en-US" smtClean="0"/>
              <a:t>EM-GW: Neutron </a:t>
            </a:r>
            <a:r>
              <a:rPr lang="en-US" dirty="0" smtClean="0"/>
              <a:t>Star Mergers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25"/>
          <a:stretch/>
        </p:blipFill>
        <p:spPr>
          <a:xfrm>
            <a:off x="6731000" y="12699"/>
            <a:ext cx="2425700" cy="4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49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797-A694-8945-BC03-1F825BF0CB5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583861"/>
            <a:ext cx="9144001" cy="1754327"/>
          </a:xfrm>
          <a:prstGeom prst="rect">
            <a:avLst/>
          </a:prstGeom>
          <a:solidFill>
            <a:srgbClr val="C0504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Dynamic Infrared Sky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 Ripe for Exploration!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354" y="629979"/>
            <a:ext cx="1666346" cy="8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13" y="502920"/>
            <a:ext cx="7292976" cy="966816"/>
          </a:xfrm>
        </p:spPr>
        <p:txBody>
          <a:bodyPr/>
          <a:lstStyle/>
          <a:p>
            <a:r>
              <a:rPr lang="en-US" dirty="0" smtClean="0"/>
              <a:t>No Wide-Field IR cameras?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33" y="1915505"/>
            <a:ext cx="1638300" cy="20807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700" y="4184134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VIRCAM on VISTA</a:t>
            </a:r>
          </a:p>
          <a:p>
            <a:r>
              <a:rPr lang="en-US" dirty="0" smtClean="0"/>
              <a:t>0.6 deg</a:t>
            </a:r>
            <a:r>
              <a:rPr lang="en-US" baseline="30000" dirty="0" smtClean="0"/>
              <a:t>2</a:t>
            </a:r>
            <a:r>
              <a:rPr lang="en-US" dirty="0" smtClean="0"/>
              <a:t> on 4m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817" t="20000" r="50342" b="19111"/>
          <a:stretch/>
        </p:blipFill>
        <p:spPr>
          <a:xfrm>
            <a:off x="3098800" y="1761836"/>
            <a:ext cx="1507067" cy="15769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68793" y="3350098"/>
            <a:ext cx="2085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WFCAM on UKIRT</a:t>
            </a:r>
          </a:p>
          <a:p>
            <a:r>
              <a:rPr lang="en-US" dirty="0" smtClean="0"/>
              <a:t>0.2 deg</a:t>
            </a:r>
            <a:r>
              <a:rPr lang="en-US" baseline="30000" dirty="0" smtClean="0"/>
              <a:t>2</a:t>
            </a:r>
            <a:r>
              <a:rPr lang="en-US" dirty="0" smtClean="0"/>
              <a:t> on </a:t>
            </a:r>
            <a:r>
              <a:rPr lang="en-US" dirty="0"/>
              <a:t>4</a:t>
            </a:r>
            <a:r>
              <a:rPr lang="en-US" dirty="0" smtClean="0"/>
              <a:t>m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152215" y="1742022"/>
            <a:ext cx="3812491" cy="4099985"/>
            <a:chOff x="5152214" y="1755729"/>
            <a:chExt cx="3812491" cy="315323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t="38762" b="37238"/>
            <a:stretch/>
          </p:blipFill>
          <p:spPr>
            <a:xfrm>
              <a:off x="5152214" y="3224594"/>
              <a:ext cx="3812491" cy="87429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r="57429"/>
            <a:stretch/>
          </p:blipFill>
          <p:spPr>
            <a:xfrm>
              <a:off x="5152214" y="4258964"/>
              <a:ext cx="3812491" cy="64999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270812" y="1755729"/>
              <a:ext cx="914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Space</a:t>
              </a:r>
              <a:endParaRPr lang="en-US" i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43812" y="2126780"/>
            <a:ext cx="1740500" cy="1433990"/>
            <a:chOff x="3058529" y="3806760"/>
            <a:chExt cx="1740500" cy="14339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/>
            <a:srcRect l="50417" t="19760" r="8584" b="18471"/>
            <a:stretch/>
          </p:blipFill>
          <p:spPr>
            <a:xfrm>
              <a:off x="3058529" y="3806760"/>
              <a:ext cx="1740500" cy="143399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118067" y="3814802"/>
              <a:ext cx="697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WISE</a:t>
              </a:r>
              <a:endParaRPr lang="en-US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66" y="4132735"/>
            <a:ext cx="1406801" cy="10532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38786" y="5194737"/>
            <a:ext cx="2119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WIRCAM on CFH</a:t>
            </a:r>
          </a:p>
          <a:p>
            <a:r>
              <a:rPr lang="en-US" dirty="0" smtClean="0"/>
              <a:t>0.13 deg</a:t>
            </a:r>
            <a:r>
              <a:rPr lang="en-US" baseline="30000" dirty="0" smtClean="0"/>
              <a:t>2</a:t>
            </a:r>
            <a:r>
              <a:rPr lang="en-US" dirty="0" smtClean="0"/>
              <a:t> on 4m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87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330" y="5049520"/>
            <a:ext cx="6508377" cy="1143000"/>
          </a:xfrm>
        </p:spPr>
        <p:txBody>
          <a:bodyPr/>
          <a:lstStyle/>
          <a:p>
            <a:pPr algn="ctr"/>
            <a:r>
              <a:rPr lang="en-US" dirty="0"/>
              <a:t>Professor James R. Houck</a:t>
            </a:r>
            <a:br>
              <a:rPr lang="en-US" dirty="0"/>
            </a:br>
            <a:r>
              <a:rPr lang="en-US" dirty="0"/>
              <a:t>1940 -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606" y="578671"/>
            <a:ext cx="3097306" cy="43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7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2920"/>
            <a:ext cx="6508377" cy="868680"/>
          </a:xfrm>
        </p:spPr>
        <p:txBody>
          <a:bodyPr/>
          <a:lstStyle/>
          <a:p>
            <a:r>
              <a:rPr lang="en-US" dirty="0" smtClean="0"/>
              <a:t>I have a dream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45920"/>
            <a:ext cx="8507507" cy="4688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68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Palomar </a:t>
            </a:r>
            <a:r>
              <a:rPr lang="en-US" dirty="0" err="1" smtClean="0"/>
              <a:t>Gattini</a:t>
            </a:r>
            <a:r>
              <a:rPr lang="en-US" dirty="0" smtClean="0"/>
              <a:t>-IR:</a:t>
            </a:r>
            <a:br>
              <a:rPr lang="en-US" dirty="0" smtClean="0"/>
            </a:br>
            <a:r>
              <a:rPr lang="en-US" sz="2400" dirty="0" smtClean="0"/>
              <a:t>Commissioning Fall 2017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21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733550"/>
            <a:ext cx="7156450" cy="4218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9786" y="3086100"/>
            <a:ext cx="1196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With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Anna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Moore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(ANU)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6654" y="5890849"/>
            <a:ext cx="5755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15,000 </a:t>
            </a:r>
            <a:r>
              <a:rPr lang="en-US" i="1" dirty="0" err="1" smtClean="0"/>
              <a:t>sq</a:t>
            </a:r>
            <a:r>
              <a:rPr lang="en-US" i="1" dirty="0" smtClean="0"/>
              <a:t> </a:t>
            </a:r>
            <a:r>
              <a:rPr lang="en-US" i="1" dirty="0" err="1" smtClean="0"/>
              <a:t>deg</a:t>
            </a:r>
            <a:r>
              <a:rPr lang="en-US" i="1" dirty="0" smtClean="0"/>
              <a:t> in J-band every night to 16.2 mag.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0772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Semiconductors: </a:t>
            </a:r>
            <a:r>
              <a:rPr lang="en-US" sz="2400" dirty="0" smtClean="0"/>
              <a:t> Effort Led by Rob Simcoe (MIT)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07002"/>
            <a:ext cx="4965699" cy="376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2693035"/>
            <a:ext cx="2768600" cy="19296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5624" y="5925937"/>
            <a:ext cx="28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Successful On-Sky Test!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18675" y="5534855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Simcoe, MMK et al. 2017 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21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100 deg</a:t>
            </a:r>
            <a:r>
              <a:rPr lang="en-US" baseline="30000" dirty="0" smtClean="0"/>
              <a:t>2</a:t>
            </a:r>
            <a:r>
              <a:rPr lang="en-US" dirty="0" smtClean="0"/>
              <a:t> infrared camera</a:t>
            </a:r>
            <a:br>
              <a:rPr lang="en-US" dirty="0" smtClean="0"/>
            </a:br>
            <a:r>
              <a:rPr lang="en-US" dirty="0" smtClean="0"/>
              <a:t>on the South Pole!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219" r="58386"/>
          <a:stretch/>
        </p:blipFill>
        <p:spPr>
          <a:xfrm>
            <a:off x="7110506" y="50055"/>
            <a:ext cx="2057400" cy="203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4367562"/>
            <a:ext cx="5715000" cy="23126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970" y="1955800"/>
            <a:ext cx="3251200" cy="2349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53079"/>
          <a:stretch/>
        </p:blipFill>
        <p:spPr>
          <a:xfrm>
            <a:off x="1333499" y="2133600"/>
            <a:ext cx="2806699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99" y="502920"/>
            <a:ext cx="7581901" cy="1143000"/>
          </a:xfrm>
        </p:spPr>
        <p:txBody>
          <a:bodyPr/>
          <a:lstStyle/>
          <a:p>
            <a:r>
              <a:rPr lang="en-US" smtClean="0"/>
              <a:t>Workshop: Cool </a:t>
            </a:r>
            <a:r>
              <a:rPr lang="en-US" dirty="0" smtClean="0"/>
              <a:t>ideas welcome!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5920"/>
            <a:ext cx="7404100" cy="44595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8356" y="4782046"/>
            <a:ext cx="1455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Please</a:t>
            </a:r>
          </a:p>
          <a:p>
            <a:r>
              <a:rPr lang="en-US" sz="1600" i="1" dirty="0"/>
              <a:t>l</a:t>
            </a:r>
            <a:r>
              <a:rPr lang="en-US" sz="1600" i="1" dirty="0" smtClean="0"/>
              <a:t>et me know</a:t>
            </a:r>
          </a:p>
          <a:p>
            <a:r>
              <a:rPr lang="en-US" sz="1600" i="1" dirty="0" smtClean="0"/>
              <a:t>if you are interested in joining us!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18118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064" y="4724979"/>
            <a:ext cx="2810865" cy="623609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148100"/>
            <a:ext cx="1393870" cy="253041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035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797138"/>
            <a:ext cx="7010400" cy="5311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6288966" y="4289128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Kasliwal et al. 2017b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50800" y="5955437"/>
            <a:ext cx="905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Models: </a:t>
            </a:r>
            <a:r>
              <a:rPr lang="en-US" sz="1600" dirty="0" err="1" smtClean="0"/>
              <a:t>Wollaeger</a:t>
            </a:r>
            <a:r>
              <a:rPr lang="en-US" sz="1600" dirty="0" smtClean="0"/>
              <a:t> et al. 2017, Metzger et al. 2015, </a:t>
            </a:r>
            <a:r>
              <a:rPr lang="en-US" sz="1600" dirty="0"/>
              <a:t> </a:t>
            </a:r>
            <a:r>
              <a:rPr lang="en-US" sz="1600" dirty="0" smtClean="0"/>
              <a:t>Barnes et al. 2016, </a:t>
            </a:r>
            <a:r>
              <a:rPr lang="en-US" sz="1600" dirty="0" err="1" smtClean="0"/>
              <a:t>Rosswog</a:t>
            </a:r>
            <a:r>
              <a:rPr lang="en-US" sz="1600" dirty="0" smtClean="0"/>
              <a:t> et al. 2016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3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Evolution:</a:t>
            </a:r>
            <a:br>
              <a:rPr lang="en-US" dirty="0" smtClean="0"/>
            </a:br>
            <a:r>
              <a:rPr lang="en-US" sz="2400" dirty="0" smtClean="0"/>
              <a:t>Shallow-Slow IR = Deep-Fast Optical?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27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5920"/>
            <a:ext cx="6845300" cy="48701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5819417" y="45466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Kasliwal et </a:t>
            </a:r>
            <a:r>
              <a:rPr lang="en-US" dirty="0" smtClean="0"/>
              <a:t>al. 2017b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5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28</a:t>
            </a:fld>
            <a:endParaRPr lang="en-US" dirty="0"/>
          </a:p>
        </p:txBody>
      </p:sp>
      <p:pic>
        <p:nvPicPr>
          <p:cNvPr id="7" name="Picture 6" descr="Screen Shot 2015-11-02 at 10.37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10" y="531116"/>
            <a:ext cx="7562595" cy="59268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6425586" y="4159226"/>
            <a:ext cx="327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Tinyanont</a:t>
            </a:r>
            <a:r>
              <a:rPr lang="en-US" sz="1400" dirty="0" smtClean="0"/>
              <a:t> et al. 2016, Fox et al. 2016</a:t>
            </a:r>
          </a:p>
          <a:p>
            <a:r>
              <a:rPr lang="en-US" sz="1400" dirty="0" smtClean="0"/>
              <a:t>Johansson et al. 2016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434" y="-1"/>
            <a:ext cx="1412566" cy="18834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31434" y="1790956"/>
            <a:ext cx="1412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Samaporn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Tinyanont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960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2920"/>
            <a:ext cx="8420099" cy="1143000"/>
          </a:xfrm>
        </p:spPr>
        <p:txBody>
          <a:bodyPr/>
          <a:lstStyle/>
          <a:p>
            <a:r>
              <a:rPr lang="en-US" dirty="0" smtClean="0"/>
              <a:t>Isotropic Predictions:</a:t>
            </a:r>
            <a:br>
              <a:rPr lang="en-US" dirty="0" smtClean="0"/>
            </a:br>
            <a:r>
              <a:rPr lang="en-US" sz="2400" dirty="0" smtClean="0"/>
              <a:t>Blue Flash (~</a:t>
            </a:r>
            <a:r>
              <a:rPr lang="en-US" sz="2400" dirty="0" err="1" smtClean="0"/>
              <a:t>hrs</a:t>
            </a:r>
            <a:r>
              <a:rPr lang="en-US" sz="2400" dirty="0" smtClean="0"/>
              <a:t>/days)  </a:t>
            </a:r>
            <a:r>
              <a:rPr lang="en-US" sz="2400" dirty="0"/>
              <a:t>&amp;</a:t>
            </a:r>
            <a:r>
              <a:rPr lang="en-US" sz="2400" dirty="0" smtClean="0"/>
              <a:t> Red Transient (~days/</a:t>
            </a:r>
            <a:r>
              <a:rPr lang="en-US" sz="2400" dirty="0" err="1" smtClean="0"/>
              <a:t>wk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931" y="206588"/>
            <a:ext cx="1681069" cy="137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730" y="5793317"/>
            <a:ext cx="9005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Also, Li &amp; </a:t>
            </a:r>
            <a:r>
              <a:rPr lang="en-US" dirty="0" err="1" smtClean="0"/>
              <a:t>Paczynski</a:t>
            </a:r>
            <a:r>
              <a:rPr lang="en-US" dirty="0"/>
              <a:t> </a:t>
            </a:r>
            <a:r>
              <a:rPr lang="en-US" dirty="0" smtClean="0"/>
              <a:t>1998, Kulkarni 2005,  Roberts et al. 2011, </a:t>
            </a:r>
            <a:r>
              <a:rPr lang="en-US" dirty="0" err="1" smtClean="0"/>
              <a:t>Nakar</a:t>
            </a:r>
            <a:r>
              <a:rPr lang="en-US" dirty="0" smtClean="0"/>
              <a:t> &amp; </a:t>
            </a:r>
            <a:r>
              <a:rPr lang="en-US" dirty="0" err="1" smtClean="0"/>
              <a:t>Piran</a:t>
            </a:r>
            <a:r>
              <a:rPr lang="en-US" dirty="0" smtClean="0"/>
              <a:t> 2011, </a:t>
            </a:r>
          </a:p>
          <a:p>
            <a:r>
              <a:rPr lang="en-US" dirty="0" smtClean="0"/>
              <a:t>Barnes et al. 2013, Kasen 2013, Grossman et al. 2013, Tanaka et al. 2014</a:t>
            </a:r>
            <a:r>
              <a:rPr lang="is-IS" dirty="0" smtClean="0"/>
              <a:t>…</a:t>
            </a:r>
            <a:r>
              <a:rPr lang="en-US" dirty="0" smtClean="0"/>
              <a:t> </a:t>
            </a:r>
            <a:endParaRPr lang="en-US" sz="2000" dirty="0"/>
          </a:p>
        </p:txBody>
      </p:sp>
      <p:pic>
        <p:nvPicPr>
          <p:cNvPr id="14" name="Picture 13" descr="Screen Shot 2014-09-08 at 8.08.0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27" y="1871277"/>
            <a:ext cx="3461942" cy="3090190"/>
          </a:xfrm>
          <a:prstGeom prst="rect">
            <a:avLst/>
          </a:prstGeom>
        </p:spPr>
      </p:pic>
      <p:pic>
        <p:nvPicPr>
          <p:cNvPr id="13" name="Picture 12" descr="nsnsspe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06" y="1733620"/>
            <a:ext cx="3556000" cy="36843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7193" y="5371781"/>
            <a:ext cx="280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Metzger at al. 2015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21055" y="5358419"/>
            <a:ext cx="29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Barnes &amp; Kasen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48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3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86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30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21285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3190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231900"/>
            <a:ext cx="9144000" cy="514350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229275"/>
            <a:ext cx="9144000" cy="51435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25"/>
          <a:stretch/>
        </p:blipFill>
        <p:spPr>
          <a:xfrm>
            <a:off x="6731000" y="12699"/>
            <a:ext cx="2425700" cy="4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0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31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54732" y="5456793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 </a:t>
            </a:r>
            <a:r>
              <a:rPr lang="en-US" dirty="0" err="1" smtClean="0">
                <a:solidFill>
                  <a:schemeClr val="bg1"/>
                </a:solidFill>
              </a:rPr>
              <a:t>Kasliwal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 Shot 2014-08-12 at 11.29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719" y="971550"/>
            <a:ext cx="710195" cy="679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4706" cy="70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853678"/>
            <a:ext cx="9156700" cy="5150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0891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2920"/>
            <a:ext cx="6508377" cy="923457"/>
          </a:xfrm>
        </p:spPr>
        <p:txBody>
          <a:bodyPr/>
          <a:lstStyle/>
          <a:p>
            <a:r>
              <a:rPr lang="en-US" dirty="0" smtClean="0"/>
              <a:t>GW150914:</a:t>
            </a:r>
            <a:br>
              <a:rPr lang="en-US" dirty="0" smtClean="0"/>
            </a:br>
            <a:r>
              <a:rPr lang="en-US" sz="2800" dirty="0" smtClean="0"/>
              <a:t>All candidates classified in 2 hours!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Picture 6" descr="Screen Shot 2016-04-04 at 2.33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59" y="1400179"/>
            <a:ext cx="5430370" cy="5273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6479019" y="387350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Kasliwal et al. 2016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25"/>
          <a:stretch/>
        </p:blipFill>
        <p:spPr>
          <a:xfrm>
            <a:off x="6731000" y="12699"/>
            <a:ext cx="2425700" cy="4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64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72" y="-22003"/>
            <a:ext cx="6508377" cy="1143000"/>
          </a:xfrm>
        </p:spPr>
        <p:txBody>
          <a:bodyPr/>
          <a:lstStyle/>
          <a:p>
            <a:r>
              <a:rPr lang="en-US" dirty="0" smtClean="0"/>
              <a:t>Needle in haystack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1735" y="1285475"/>
            <a:ext cx="693010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127676</a:t>
            </a:r>
            <a:r>
              <a:rPr lang="en-US" sz="2000" dirty="0" smtClean="0"/>
              <a:t> </a:t>
            </a:r>
            <a:r>
              <a:rPr lang="en-US" dirty="0" smtClean="0"/>
              <a:t>candidates in subtraction images</a:t>
            </a:r>
          </a:p>
          <a:p>
            <a:r>
              <a:rPr lang="en-US" sz="4400" dirty="0" smtClean="0"/>
              <a:t>78951</a:t>
            </a:r>
            <a:r>
              <a:rPr lang="en-US" sz="2400" dirty="0" smtClean="0"/>
              <a:t> </a:t>
            </a:r>
            <a:r>
              <a:rPr lang="en-US" sz="2000" dirty="0"/>
              <a:t>do NOT have a quiescent stellar </a:t>
            </a:r>
            <a:r>
              <a:rPr lang="en-US" sz="2000" dirty="0" smtClean="0"/>
              <a:t>source</a:t>
            </a:r>
          </a:p>
          <a:p>
            <a:r>
              <a:rPr lang="en-US" sz="4000" dirty="0" smtClean="0"/>
              <a:t>15624</a:t>
            </a:r>
            <a:r>
              <a:rPr lang="en-US" sz="2000" dirty="0" smtClean="0"/>
              <a:t> </a:t>
            </a:r>
            <a:r>
              <a:rPr lang="en-US" dirty="0" smtClean="0"/>
              <a:t>are detected twice and NOT asteroids</a:t>
            </a:r>
          </a:p>
          <a:p>
            <a:r>
              <a:rPr lang="en-US" sz="4000" dirty="0" smtClean="0"/>
              <a:t>5803</a:t>
            </a:r>
            <a:r>
              <a:rPr lang="en-US" sz="2000" dirty="0" smtClean="0"/>
              <a:t> </a:t>
            </a:r>
            <a:r>
              <a:rPr lang="en-US" dirty="0" smtClean="0"/>
              <a:t>pass our machine learning threshold</a:t>
            </a:r>
          </a:p>
          <a:p>
            <a:r>
              <a:rPr lang="en-US" sz="4000" dirty="0" smtClean="0"/>
              <a:t>1007</a:t>
            </a:r>
            <a:r>
              <a:rPr lang="en-US" sz="2000" dirty="0" smtClean="0"/>
              <a:t> </a:t>
            </a:r>
            <a:r>
              <a:rPr lang="en-US" dirty="0" smtClean="0"/>
              <a:t>are coincident with a nearby galaxy</a:t>
            </a:r>
          </a:p>
          <a:p>
            <a:r>
              <a:rPr lang="en-US" sz="4000" dirty="0"/>
              <a:t>1</a:t>
            </a:r>
            <a:r>
              <a:rPr lang="en-US" sz="4000" dirty="0" smtClean="0"/>
              <a:t>3</a:t>
            </a:r>
            <a:r>
              <a:rPr lang="en-US" sz="2000" dirty="0" smtClean="0"/>
              <a:t> were vetted by </a:t>
            </a:r>
            <a:r>
              <a:rPr lang="en-US" dirty="0" smtClean="0"/>
              <a:t>human scanners</a:t>
            </a:r>
            <a:endParaRPr lang="en-US" sz="2000" dirty="0" smtClean="0"/>
          </a:p>
          <a:p>
            <a:r>
              <a:rPr lang="en-US" sz="4000" dirty="0" smtClean="0"/>
              <a:t>8</a:t>
            </a:r>
            <a:r>
              <a:rPr lang="en-US" sz="2000" dirty="0" smtClean="0"/>
              <a:t> </a:t>
            </a:r>
            <a:r>
              <a:rPr lang="en-US" dirty="0" smtClean="0"/>
              <a:t>were scheduled for follow-up spectroscopic observations</a:t>
            </a:r>
            <a:endParaRPr lang="en-US" sz="2000" dirty="0" smtClean="0"/>
          </a:p>
          <a:p>
            <a:r>
              <a:rPr lang="en-US" sz="4000" dirty="0" smtClean="0"/>
              <a:t>0</a:t>
            </a:r>
            <a:r>
              <a:rPr lang="en-US" sz="2000" dirty="0" smtClean="0"/>
              <a:t> </a:t>
            </a:r>
            <a:r>
              <a:rPr lang="en-US" dirty="0" smtClean="0"/>
              <a:t>were associated with the gravitational wave</a:t>
            </a: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6479019" y="387350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Kasliwal et al. 2016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25"/>
          <a:stretch/>
        </p:blipFill>
        <p:spPr>
          <a:xfrm>
            <a:off x="6731000" y="12699"/>
            <a:ext cx="2425700" cy="4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5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2920"/>
            <a:ext cx="7035801" cy="1143000"/>
          </a:xfrm>
        </p:spPr>
        <p:txBody>
          <a:bodyPr/>
          <a:lstStyle/>
          <a:p>
            <a:r>
              <a:rPr lang="en-US" dirty="0" smtClean="0"/>
              <a:t>ATLAS17aeu: </a:t>
            </a:r>
            <a:br>
              <a:rPr lang="en-US" dirty="0" smtClean="0"/>
            </a:br>
            <a:r>
              <a:rPr lang="en-US" dirty="0" smtClean="0"/>
              <a:t>A fast-fading optical transient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34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2094922"/>
            <a:ext cx="5069296" cy="25457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45717"/>
            <a:ext cx="924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Afterglow of </a:t>
            </a:r>
            <a:r>
              <a:rPr lang="en-US" smtClean="0"/>
              <a:t>an Unrelated Gamma-Ray </a:t>
            </a:r>
            <a:r>
              <a:rPr lang="en-US" dirty="0" smtClean="0"/>
              <a:t>Burst that occurred 21 </a:t>
            </a:r>
            <a:r>
              <a:rPr lang="en-US" dirty="0" err="1" smtClean="0"/>
              <a:t>hr</a:t>
            </a:r>
            <a:r>
              <a:rPr lang="en-US" dirty="0" smtClean="0"/>
              <a:t> after GW170104!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315731"/>
            <a:ext cx="869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Bhalerao</a:t>
            </a:r>
            <a:r>
              <a:rPr lang="en-US" dirty="0" smtClean="0"/>
              <a:t> et al. 2017, </a:t>
            </a:r>
            <a:r>
              <a:rPr lang="en-US" dirty="0" err="1" smtClean="0"/>
              <a:t>Stalder</a:t>
            </a:r>
            <a:r>
              <a:rPr lang="en-US" dirty="0" smtClean="0"/>
              <a:t> et al. 2017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00" y="1926330"/>
            <a:ext cx="3719605" cy="32061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25"/>
          <a:stretch/>
        </p:blipFill>
        <p:spPr>
          <a:xfrm>
            <a:off x="6731000" y="12699"/>
            <a:ext cx="2425700" cy="4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2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iPTF17cw:</a:t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 err="1" smtClean="0"/>
              <a:t>optical+radio</a:t>
            </a:r>
            <a:r>
              <a:rPr lang="en-US" dirty="0" smtClean="0"/>
              <a:t> transient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912" y="1645919"/>
            <a:ext cx="4003488" cy="4854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2" y="1854199"/>
            <a:ext cx="4179794" cy="4008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0538" y="590221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Corsi</a:t>
            </a:r>
            <a:r>
              <a:rPr lang="en-US" dirty="0" smtClean="0"/>
              <a:t> et al. 2017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25"/>
          <a:stretch/>
        </p:blipFill>
        <p:spPr>
          <a:xfrm>
            <a:off x="6731000" y="12699"/>
            <a:ext cx="2425700" cy="4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1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36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"/>
            <a:ext cx="8204200" cy="605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7300" y="314273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ZTF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83100" y="1632979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GROWTH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628717" y="3824859"/>
            <a:ext cx="351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 by Metzger et al. 2015</a:t>
            </a:r>
          </a:p>
        </p:txBody>
      </p:sp>
    </p:spTree>
    <p:extLst>
      <p:ext uri="{BB962C8B-B14F-4D97-AF65-F5344CB8AC3E}">
        <p14:creationId xmlns:p14="http://schemas.microsoft.com/office/powerpoint/2010/main" val="133935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2920"/>
            <a:ext cx="8216901" cy="1143000"/>
          </a:xfrm>
        </p:spPr>
        <p:txBody>
          <a:bodyPr/>
          <a:lstStyle/>
          <a:p>
            <a:r>
              <a:rPr lang="en-US" sz="3200" dirty="0" smtClean="0"/>
              <a:t>Caution is the better part of valor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could be temporally coincident</a:t>
            </a:r>
          </a:p>
          <a:p>
            <a:r>
              <a:rPr lang="en-US" dirty="0" smtClean="0"/>
              <a:t>It could be spatially coincident</a:t>
            </a:r>
          </a:p>
          <a:p>
            <a:r>
              <a:rPr lang="en-US" dirty="0"/>
              <a:t>It could be fast</a:t>
            </a:r>
          </a:p>
          <a:p>
            <a:r>
              <a:rPr lang="en-US" dirty="0"/>
              <a:t>It could be </a:t>
            </a:r>
            <a:r>
              <a:rPr lang="en-US" dirty="0" smtClean="0"/>
              <a:t>red</a:t>
            </a:r>
          </a:p>
          <a:p>
            <a:r>
              <a:rPr lang="en-US" dirty="0"/>
              <a:t>It could be next to a nearby </a:t>
            </a:r>
            <a:r>
              <a:rPr lang="en-US" dirty="0" smtClean="0"/>
              <a:t>galaxy</a:t>
            </a:r>
          </a:p>
          <a:p>
            <a:pPr marL="228600" lvl="1" indent="0">
              <a:buNone/>
            </a:pPr>
            <a:endParaRPr lang="en-US" dirty="0"/>
          </a:p>
          <a:p>
            <a:pPr marL="228600" lvl="1" indent="0" algn="ctr">
              <a:buNone/>
            </a:pPr>
            <a:r>
              <a:rPr lang="en-US" sz="2400" dirty="0" smtClean="0"/>
              <a:t>BUT unrelated!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37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179266"/>
            <a:ext cx="9144001" cy="707886"/>
          </a:xfrm>
          <a:prstGeom prst="rect">
            <a:avLst/>
          </a:prstGeom>
          <a:solidFill>
            <a:srgbClr val="C0504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“Spectrum is Truth”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25"/>
          <a:stretch/>
        </p:blipFill>
        <p:spPr>
          <a:xfrm>
            <a:off x="6731000" y="12699"/>
            <a:ext cx="2425700" cy="4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8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Census of the Local Universe</a:t>
            </a:r>
            <a:br>
              <a:rPr lang="en-US" dirty="0" smtClean="0"/>
            </a:br>
            <a:r>
              <a:rPr lang="en-US" dirty="0" smtClean="0"/>
              <a:t>(CLU Galaxy Catalog)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38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259412"/>
            <a:ext cx="7556501" cy="4223026"/>
          </a:xfrm>
          <a:prstGeom prst="rect">
            <a:avLst/>
          </a:prstGeom>
        </p:spPr>
      </p:pic>
      <p:pic>
        <p:nvPicPr>
          <p:cNvPr id="15" name="Picture 14" descr="2014-05-24 15.49.0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5226" r="48139" b="42317"/>
          <a:stretch/>
        </p:blipFill>
        <p:spPr>
          <a:xfrm>
            <a:off x="7537450" y="-970"/>
            <a:ext cx="1593850" cy="17962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04047" y="1733256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Dave Cook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04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2920"/>
            <a:ext cx="7023101" cy="1143000"/>
          </a:xfrm>
        </p:spPr>
        <p:txBody>
          <a:bodyPr/>
          <a:lstStyle/>
          <a:p>
            <a:r>
              <a:rPr lang="en-US" dirty="0" smtClean="0"/>
              <a:t>Ongoing LIGO run:</a:t>
            </a:r>
            <a:br>
              <a:rPr lang="en-US" dirty="0" smtClean="0"/>
            </a:br>
            <a:r>
              <a:rPr lang="en-US" dirty="0" smtClean="0"/>
              <a:t>Top 20 galaxies in Error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new CLU galaxies were in this top 20 list by star formation/stellar mass</a:t>
            </a:r>
          </a:p>
          <a:p>
            <a:r>
              <a:rPr lang="en-US" dirty="0" smtClean="0"/>
              <a:t>One of them is a triplet galaxy and even hosted a supernova!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39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6" y="3098800"/>
            <a:ext cx="86233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1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797-A694-8945-BC03-1F825BF0CB5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583861"/>
            <a:ext cx="9144001" cy="1754327"/>
          </a:xfrm>
          <a:prstGeom prst="rect">
            <a:avLst/>
          </a:prstGeom>
          <a:solidFill>
            <a:srgbClr val="C0504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Dynamic Infrared Sky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 Pristine</a:t>
            </a:r>
          </a:p>
        </p:txBody>
      </p:sp>
    </p:spTree>
    <p:extLst>
      <p:ext uri="{BB962C8B-B14F-4D97-AF65-F5344CB8AC3E}">
        <p14:creationId xmlns:p14="http://schemas.microsoft.com/office/powerpoint/2010/main" val="174339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Completeness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40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0" y="1460499"/>
            <a:ext cx="6950636" cy="52699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43568" y="2067272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Star-Formation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1614" y="2628899"/>
            <a:ext cx="909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Halpha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817954" y="2888734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B-band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843568" y="3236461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Stellar Mass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2901230" y="3612329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  @ 200 </a:t>
            </a:r>
            <a:r>
              <a:rPr lang="en-US" dirty="0" err="1" smtClean="0"/>
              <a:t>Mpc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5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2920"/>
            <a:ext cx="6508377" cy="246380"/>
          </a:xfrm>
        </p:spPr>
        <p:txBody>
          <a:bodyPr/>
          <a:lstStyle/>
          <a:p>
            <a:r>
              <a:rPr lang="en-US" smtClean="0"/>
              <a:t>Filter?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41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09600"/>
            <a:ext cx="84074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8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Early Years of Coarse GW Localizations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797-A694-8945-BC03-1F825BF0CB56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 descr="sky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" y="1707882"/>
            <a:ext cx="9144000" cy="42805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4331" y="5803927"/>
            <a:ext cx="540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</a:t>
            </a:r>
            <a:r>
              <a:rPr lang="en-US" dirty="0" err="1" smtClean="0"/>
              <a:t>Kasliwal</a:t>
            </a:r>
            <a:r>
              <a:rPr lang="en-US" dirty="0" smtClean="0"/>
              <a:t> &amp; </a:t>
            </a:r>
            <a:r>
              <a:rPr lang="en-US" dirty="0" err="1" smtClean="0"/>
              <a:t>Nissanke</a:t>
            </a:r>
            <a:r>
              <a:rPr lang="en-US" dirty="0" smtClean="0"/>
              <a:t> 2014, Singer et al. 2014</a:t>
            </a:r>
          </a:p>
        </p:txBody>
      </p:sp>
    </p:spTree>
    <p:extLst>
      <p:ext uri="{BB962C8B-B14F-4D97-AF65-F5344CB8AC3E}">
        <p14:creationId xmlns:p14="http://schemas.microsoft.com/office/powerpoint/2010/main" val="18580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SPIRITS:</a:t>
            </a:r>
            <a:br>
              <a:rPr lang="en-US" dirty="0" smtClean="0"/>
            </a:br>
            <a:r>
              <a:rPr lang="en-US" sz="2400" dirty="0" err="1" smtClean="0"/>
              <a:t>SPitzer</a:t>
            </a:r>
            <a:r>
              <a:rPr lang="en-US" sz="2400" dirty="0" smtClean="0"/>
              <a:t> </a:t>
            </a:r>
            <a:r>
              <a:rPr lang="en-US" sz="2400" dirty="0" err="1" smtClean="0"/>
              <a:t>InfraRed</a:t>
            </a:r>
            <a:r>
              <a:rPr lang="en-US" sz="2400" dirty="0" smtClean="0"/>
              <a:t> Intensive Transients Survey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797-A694-8945-BC03-1F825BF0CB5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570" y="0"/>
            <a:ext cx="2197386" cy="1645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35220" y="2460921"/>
            <a:ext cx="342231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Cycles </a:t>
            </a:r>
            <a:r>
              <a:rPr lang="en-US" i="1" dirty="0" smtClean="0"/>
              <a:t>10-14 (5 years):</a:t>
            </a:r>
            <a:endParaRPr lang="en-US" i="1" dirty="0"/>
          </a:p>
          <a:p>
            <a:r>
              <a:rPr lang="en-US" i="1" dirty="0"/>
              <a:t>194 Galaxies x </a:t>
            </a:r>
            <a:r>
              <a:rPr lang="en-US" i="1" dirty="0" smtClean="0"/>
              <a:t>12 epochs</a:t>
            </a:r>
          </a:p>
          <a:p>
            <a:r>
              <a:rPr lang="en-US" i="1" dirty="0" smtClean="0"/>
              <a:t>1410 </a:t>
            </a:r>
            <a:r>
              <a:rPr lang="en-US" i="1" dirty="0"/>
              <a:t>hours of Spitzer mid-IR</a:t>
            </a:r>
          </a:p>
          <a:p>
            <a:endParaRPr lang="en-US" dirty="0" smtClean="0"/>
          </a:p>
          <a:p>
            <a:r>
              <a:rPr lang="en-US" dirty="0" smtClean="0"/>
              <a:t>Every Year:</a:t>
            </a:r>
            <a:endParaRPr lang="en-US" dirty="0"/>
          </a:p>
          <a:p>
            <a:r>
              <a:rPr lang="en-US" dirty="0" smtClean="0"/>
              <a:t>110 nights of near-IR imaging</a:t>
            </a:r>
            <a:endParaRPr lang="en-US" dirty="0"/>
          </a:p>
          <a:p>
            <a:r>
              <a:rPr lang="en-US" dirty="0" smtClean="0"/>
              <a:t>66 nights of optical imaging</a:t>
            </a:r>
          </a:p>
          <a:p>
            <a:r>
              <a:rPr lang="en-US" dirty="0" smtClean="0"/>
              <a:t>33 nights of spectroscopy</a:t>
            </a:r>
          </a:p>
          <a:p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839451" y="4984689"/>
            <a:ext cx="2520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40+ transients/year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 smtClean="0">
                <a:solidFill>
                  <a:schemeClr val="accent1"/>
                </a:solidFill>
              </a:rPr>
              <a:t>1200+ variables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t="6666" r="16841" b="11667"/>
          <a:stretch/>
        </p:blipFill>
        <p:spPr>
          <a:xfrm rot="16200000">
            <a:off x="898469" y="990842"/>
            <a:ext cx="4282440" cy="621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0187" y="3442503"/>
            <a:ext cx="21499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Gap?</a:t>
            </a:r>
            <a:endParaRPr lang="en-US" sz="60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33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7" y="265853"/>
            <a:ext cx="7512923" cy="1143000"/>
          </a:xfrm>
        </p:spPr>
        <p:txBody>
          <a:bodyPr/>
          <a:lstStyle/>
          <a:p>
            <a:r>
              <a:rPr lang="en-US" dirty="0" smtClean="0"/>
              <a:t>40+ infrared transients annually</a:t>
            </a:r>
            <a:br>
              <a:rPr lang="en-US" dirty="0" smtClean="0"/>
            </a:br>
            <a:r>
              <a:rPr lang="en-US" sz="2800" dirty="0" smtClean="0"/>
              <a:t>(21 supernovae, 4 novae, 15 mysteries)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 descr="Screen Shot 2014-05-20 at 1.45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" y="4029048"/>
            <a:ext cx="9144000" cy="2861252"/>
          </a:xfrm>
          <a:prstGeom prst="rect">
            <a:avLst/>
          </a:prstGeom>
        </p:spPr>
      </p:pic>
      <p:pic>
        <p:nvPicPr>
          <p:cNvPr id="3" name="Picture 2" descr="Screen Shot 2015-08-27 at 9.59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0"/>
            <a:ext cx="9144000" cy="2896142"/>
          </a:xfrm>
          <a:prstGeom prst="rect">
            <a:avLst/>
          </a:prstGeom>
        </p:spPr>
      </p:pic>
      <p:pic>
        <p:nvPicPr>
          <p:cNvPr id="11" name="Picture 10" descr="Screen Shot 2014-05-20 at 1.45.0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2" t="10114" b="9652"/>
          <a:stretch/>
        </p:blipFill>
        <p:spPr>
          <a:xfrm rot="16200000">
            <a:off x="6835588" y="4407076"/>
            <a:ext cx="2315137" cy="2295712"/>
          </a:xfrm>
          <a:prstGeom prst="rect">
            <a:avLst/>
          </a:prstGeom>
        </p:spPr>
      </p:pic>
      <p:pic>
        <p:nvPicPr>
          <p:cNvPr id="12" name="Picture 11" descr="Screen Shot 2015-08-27 at 9.59.5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0" t="11566" b="11308"/>
          <a:stretch/>
        </p:blipFill>
        <p:spPr>
          <a:xfrm rot="5400000">
            <a:off x="6822141" y="1893318"/>
            <a:ext cx="2330824" cy="223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4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77520"/>
            <a:ext cx="6508377" cy="1143000"/>
          </a:xfrm>
        </p:spPr>
        <p:txBody>
          <a:bodyPr/>
          <a:lstStyle/>
          <a:p>
            <a:r>
              <a:rPr lang="en-US" dirty="0" smtClean="0"/>
              <a:t>Cold: Nothing in Optical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 descr="bblfi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t="6089" r="7476" b="2149"/>
          <a:stretch/>
        </p:blipFill>
        <p:spPr>
          <a:xfrm>
            <a:off x="457199" y="1584989"/>
            <a:ext cx="6001871" cy="4879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5371593" y="4720914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Kasliwal et al. 2017a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12106" y="2969433"/>
            <a:ext cx="1611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Optical</a:t>
            </a:r>
          </a:p>
          <a:p>
            <a:r>
              <a:rPr lang="en-US" i="1" dirty="0" smtClean="0"/>
              <a:t>Upper limits</a:t>
            </a:r>
          </a:p>
          <a:p>
            <a:r>
              <a:rPr lang="en-US" i="1" dirty="0"/>
              <a:t>f</a:t>
            </a:r>
            <a:r>
              <a:rPr lang="en-US" i="1" dirty="0" smtClean="0"/>
              <a:t>rom Keck &amp; </a:t>
            </a:r>
          </a:p>
          <a:p>
            <a:r>
              <a:rPr lang="en-US" i="1" dirty="0" smtClean="0"/>
              <a:t>Hubble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0922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9761"/>
            <a:ext cx="6508377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5808" r="11895" b="11229"/>
          <a:stretch/>
        </p:blipFill>
        <p:spPr>
          <a:xfrm rot="16200000">
            <a:off x="1017613" y="-192114"/>
            <a:ext cx="5691737" cy="77269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6518942" y="4859645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Kasliwal et al. 2017a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Mansi M. Kasliwal / Celebrating Prof. Houck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695717" y="483797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Kasliwal et al. 2017a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9" y="1176252"/>
            <a:ext cx="7636537" cy="534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64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72524</TotalTime>
  <Words>1300</Words>
  <Application>Microsoft Macintosh PowerPoint</Application>
  <PresentationFormat>On-screen Show (4:3)</PresentationFormat>
  <Paragraphs>272</Paragraphs>
  <Slides>42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Plaza</vt:lpstr>
      <vt:lpstr>The Dynamic Infrared Sky</vt:lpstr>
      <vt:lpstr>Professor James R. Houck 1940 - 2015</vt:lpstr>
      <vt:lpstr>PowerPoint Presentation</vt:lpstr>
      <vt:lpstr>PowerPoint Presentation</vt:lpstr>
      <vt:lpstr>SPIRITS: SPitzer InfraRed Intensive Transients Survey</vt:lpstr>
      <vt:lpstr>40+ infrared transients annually (21 supernovae, 4 novae, 15 mysteries)</vt:lpstr>
      <vt:lpstr>Cold: Nothing in Optical</vt:lpstr>
      <vt:lpstr>PowerPoint Presentation</vt:lpstr>
      <vt:lpstr>PowerPoint Presentation</vt:lpstr>
      <vt:lpstr>PowerPoint Presentation</vt:lpstr>
      <vt:lpstr>What are SPRITEs?</vt:lpstr>
      <vt:lpstr>“Spectrum is Truth”: SPIRITS14ajc </vt:lpstr>
      <vt:lpstr>I. A slow SPRITE: SPIRITS14ajc in M83</vt:lpstr>
      <vt:lpstr>“Spectrum is Truth”: SPIRITS15c</vt:lpstr>
      <vt:lpstr>II. Extinguished Supernovae</vt:lpstr>
      <vt:lpstr>III. Stellar Mergers: Luminosity-Mass Correlation</vt:lpstr>
      <vt:lpstr>EM-GW: Neutron Star Mergers</vt:lpstr>
      <vt:lpstr>PowerPoint Presentation</vt:lpstr>
      <vt:lpstr>No Wide-Field IR cameras?</vt:lpstr>
      <vt:lpstr>I have a dream…</vt:lpstr>
      <vt:lpstr>Palomar Gattini-IR: Commissioning Fall 2017</vt:lpstr>
      <vt:lpstr>Alternative Semiconductors:  Effort Led by Rob Simcoe (MIT)</vt:lpstr>
      <vt:lpstr>A 100 deg2 infrared camera on the South Pole!</vt:lpstr>
      <vt:lpstr>Workshop: Cool ideas welcome!</vt:lpstr>
      <vt:lpstr>Thank You</vt:lpstr>
      <vt:lpstr>PowerPoint Presentation</vt:lpstr>
      <vt:lpstr>Color Evolution: Shallow-Slow IR = Deep-Fast Optical? </vt:lpstr>
      <vt:lpstr>PowerPoint Presentation</vt:lpstr>
      <vt:lpstr>Isotropic Predictions: Blue Flash (~hrs/days)  &amp; Red Transient (~days/wk)</vt:lpstr>
      <vt:lpstr>PowerPoint Presentation</vt:lpstr>
      <vt:lpstr>PowerPoint Presentation</vt:lpstr>
      <vt:lpstr>GW150914: All candidates classified in 2 hours!</vt:lpstr>
      <vt:lpstr>Needle in haystack</vt:lpstr>
      <vt:lpstr>ATLAS17aeu:  A fast-fading optical transient</vt:lpstr>
      <vt:lpstr>iPTF17cw: An optical+radio transient</vt:lpstr>
      <vt:lpstr>PowerPoint Presentation</vt:lpstr>
      <vt:lpstr>Caution is the better part of valor</vt:lpstr>
      <vt:lpstr>Census of the Local Universe (CLU Galaxy Catalog)</vt:lpstr>
      <vt:lpstr>Ongoing LIGO run: Top 20 galaxies in Error Volume</vt:lpstr>
      <vt:lpstr>Completeness</vt:lpstr>
      <vt:lpstr>Filter?</vt:lpstr>
      <vt:lpstr>The Early Years of Coarse GW Localizations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Seeing the Sound</dc:title>
  <dc:creator>Mansi Kasliwal</dc:creator>
  <cp:lastModifiedBy>a a</cp:lastModifiedBy>
  <cp:revision>1049</cp:revision>
  <cp:lastPrinted>2016-06-08T06:42:23Z</cp:lastPrinted>
  <dcterms:created xsi:type="dcterms:W3CDTF">2012-03-25T01:56:19Z</dcterms:created>
  <dcterms:modified xsi:type="dcterms:W3CDTF">2017-06-27T12:51:25Z</dcterms:modified>
</cp:coreProperties>
</file>