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583" r:id="rId3"/>
    <p:sldId id="484" r:id="rId4"/>
    <p:sldId id="501" r:id="rId5"/>
    <p:sldId id="518" r:id="rId6"/>
    <p:sldId id="517" r:id="rId7"/>
    <p:sldId id="463" r:id="rId8"/>
    <p:sldId id="584" r:id="rId9"/>
    <p:sldId id="586" r:id="rId10"/>
    <p:sldId id="582" r:id="rId11"/>
    <p:sldId id="589" r:id="rId12"/>
    <p:sldId id="550" r:id="rId13"/>
    <p:sldId id="564" r:id="rId14"/>
    <p:sldId id="565" r:id="rId15"/>
    <p:sldId id="563" r:id="rId16"/>
    <p:sldId id="551" r:id="rId17"/>
    <p:sldId id="562" r:id="rId18"/>
    <p:sldId id="576" r:id="rId19"/>
    <p:sldId id="588" r:id="rId20"/>
    <p:sldId id="577" r:id="rId21"/>
    <p:sldId id="585" r:id="rId22"/>
    <p:sldId id="558" r:id="rId23"/>
    <p:sldId id="578" r:id="rId24"/>
    <p:sldId id="568" r:id="rId25"/>
    <p:sldId id="552" r:id="rId26"/>
    <p:sldId id="575" r:id="rId27"/>
    <p:sldId id="571" r:id="rId28"/>
    <p:sldId id="572" r:id="rId29"/>
    <p:sldId id="573" r:id="rId30"/>
    <p:sldId id="574" r:id="rId31"/>
    <p:sldId id="581" r:id="rId32"/>
    <p:sldId id="569" r:id="rId33"/>
    <p:sldId id="553" r:id="rId34"/>
    <p:sldId id="580" r:id="rId35"/>
    <p:sldId id="570" r:id="rId36"/>
    <p:sldId id="567" r:id="rId37"/>
    <p:sldId id="554" r:id="rId38"/>
    <p:sldId id="555" r:id="rId39"/>
    <p:sldId id="559" r:id="rId40"/>
    <p:sldId id="560" r:id="rId41"/>
    <p:sldId id="561" r:id="rId42"/>
    <p:sldId id="579" r:id="rId43"/>
    <p:sldId id="590" r:id="rId44"/>
    <p:sldId id="557" r:id="rId45"/>
    <p:sldId id="511" r:id="rId46"/>
    <p:sldId id="453" r:id="rId47"/>
    <p:sldId id="405" r:id="rId48"/>
    <p:sldId id="416" r:id="rId49"/>
    <p:sldId id="587" r:id="rId5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E8CA"/>
          </a:solidFill>
        </a:fill>
      </a:tcStyle>
    </a:wholeTbl>
    <a:band2H>
      <a:tcTxStyle/>
      <a:tcStyle>
        <a:tcBdr/>
        <a:fill>
          <a:solidFill>
            <a:srgbClr val="FFF4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D7CE"/>
          </a:solidFill>
        </a:fill>
      </a:tcStyle>
    </a:wholeTbl>
    <a:band2H>
      <a:tcTxStyle/>
      <a:tcStyle>
        <a:tcBdr/>
        <a:fill>
          <a:solidFill>
            <a:srgbClr val="F9ECE8"/>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6CDDF"/>
          </a:solidFill>
        </a:fill>
      </a:tcStyle>
    </a:wholeTbl>
    <a:band2H>
      <a:tcTxStyle/>
      <a:tcStyle>
        <a:tcBdr/>
        <a:fill>
          <a:solidFill>
            <a:srgbClr val="ECE8F0"/>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90"/>
    <p:restoredTop sz="83988"/>
  </p:normalViewPr>
  <p:slideViewPr>
    <p:cSldViewPr snapToGrid="0" snapToObjects="1">
      <p:cViewPr varScale="1">
        <p:scale>
          <a:sx n="77" d="100"/>
          <a:sy n="77" d="100"/>
        </p:scale>
        <p:origin x="15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1143000" y="685800"/>
            <a:ext cx="4572000" cy="3429000"/>
          </a:xfrm>
          <a:prstGeom prst="rect">
            <a:avLst/>
          </a:prstGeom>
        </p:spPr>
        <p:txBody>
          <a:bodyPr/>
          <a:lstStyle/>
          <a:p>
            <a:endParaRPr/>
          </a:p>
        </p:txBody>
      </p:sp>
      <p:sp>
        <p:nvSpPr>
          <p:cNvPr id="246" name="Shape 24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5211289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we know about galaxy assembly? Starting</a:t>
            </a:r>
            <a:r>
              <a:rPr lang="en-US" baseline="0" dirty="0" smtClean="0"/>
              <a:t> locally - </a:t>
            </a:r>
            <a:r>
              <a:rPr lang="en-US" dirty="0" smtClean="0"/>
              <a:t>Galaxies in the local universe are</a:t>
            </a:r>
            <a:r>
              <a:rPr lang="en-US" baseline="0" dirty="0" smtClean="0"/>
              <a:t> often large, quite structured systems – some striking examples shown here, e.g. barred spiral, grand design spiral, elliptical – understand their taxonomy in terms of the traditional </a:t>
            </a:r>
            <a:r>
              <a:rPr lang="en-US" baseline="0" dirty="0" err="1" smtClean="0"/>
              <a:t>hubble</a:t>
            </a:r>
            <a:r>
              <a:rPr lang="en-US" baseline="0" dirty="0" smtClean="0"/>
              <a:t> sequence</a:t>
            </a:r>
            <a:endParaRPr lang="en-US" dirty="0"/>
          </a:p>
        </p:txBody>
      </p:sp>
    </p:spTree>
    <p:extLst>
      <p:ext uri="{BB962C8B-B14F-4D97-AF65-F5344CB8AC3E}">
        <p14:creationId xmlns:p14="http://schemas.microsoft.com/office/powerpoint/2010/main" val="365074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a:t>
            </a:r>
            <a:r>
              <a:rPr lang="en-US" dirty="0" err="1" smtClean="0"/>
              <a:t>etgs</a:t>
            </a:r>
            <a:r>
              <a:rPr lang="en-US" dirty="0" smtClean="0"/>
              <a:t> are totally red and dead </a:t>
            </a:r>
            <a:r>
              <a:rPr lang="mr-IN" dirty="0" smtClean="0"/>
              <a:t>–</a:t>
            </a:r>
            <a:r>
              <a:rPr lang="en-US" dirty="0" smtClean="0"/>
              <a:t> and this is seen in the </a:t>
            </a:r>
            <a:r>
              <a:rPr lang="en-US" dirty="0" err="1" smtClean="0"/>
              <a:t>ir</a:t>
            </a:r>
            <a:endParaRPr lang="en-US" dirty="0"/>
          </a:p>
        </p:txBody>
      </p:sp>
    </p:spTree>
    <p:extLst>
      <p:ext uri="{BB962C8B-B14F-4D97-AF65-F5344CB8AC3E}">
        <p14:creationId xmlns:p14="http://schemas.microsoft.com/office/powerpoint/2010/main" val="76295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gears to BCDs </a:t>
            </a:r>
            <a:r>
              <a:rPr lang="mr-IN" dirty="0" smtClean="0"/>
              <a:t>–</a:t>
            </a:r>
            <a:r>
              <a:rPr lang="en-US" dirty="0" smtClean="0"/>
              <a:t> long thought of as local analogues of building blocks in the hierarchical paradigm</a:t>
            </a:r>
          </a:p>
          <a:p>
            <a:endParaRPr lang="en-US" dirty="0" smtClean="0"/>
          </a:p>
          <a:p>
            <a:r>
              <a:rPr lang="en-US" dirty="0" smtClean="0"/>
              <a:t>Lack of PAHs consistent with behavior seen in more</a:t>
            </a:r>
            <a:r>
              <a:rPr lang="en-US" baseline="0" dirty="0" smtClean="0"/>
              <a:t> luminous starbursts, but this objects spectrum is really the best mid-</a:t>
            </a:r>
            <a:r>
              <a:rPr lang="en-US" baseline="0" dirty="0" err="1" smtClean="0"/>
              <a:t>ir</a:t>
            </a:r>
            <a:r>
              <a:rPr lang="en-US" baseline="0" dirty="0" smtClean="0"/>
              <a:t> view we have of the systems that JWST will discover in large numbers at z&gt;6</a:t>
            </a:r>
            <a:endParaRPr lang="en-US" dirty="0" smtClean="0"/>
          </a:p>
          <a:p>
            <a:endParaRPr lang="en-US" dirty="0" smtClean="0"/>
          </a:p>
          <a:p>
            <a:r>
              <a:rPr lang="en-US" dirty="0" smtClean="0"/>
              <a:t>Mention this integrated </a:t>
            </a:r>
            <a:r>
              <a:rPr lang="en-US" dirty="0" err="1" smtClean="0"/>
              <a:t>apectrum</a:t>
            </a:r>
            <a:r>
              <a:rPr lang="en-US" dirty="0" smtClean="0"/>
              <a:t> is instrumental in understanding resolved emission from e.g. ALMA</a:t>
            </a:r>
            <a:endParaRPr lang="en-US" dirty="0"/>
          </a:p>
        </p:txBody>
      </p:sp>
    </p:spTree>
    <p:extLst>
      <p:ext uri="{BB962C8B-B14F-4D97-AF65-F5344CB8AC3E}">
        <p14:creationId xmlns:p14="http://schemas.microsoft.com/office/powerpoint/2010/main" val="594519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Spitzers</a:t>
            </a:r>
            <a:r>
              <a:rPr lang="en-US" dirty="0" smtClean="0"/>
              <a:t> first major thing </a:t>
            </a:r>
            <a:r>
              <a:rPr lang="mr-IN" dirty="0" smtClean="0"/>
              <a:t>–</a:t>
            </a:r>
            <a:r>
              <a:rPr lang="en-US" dirty="0" smtClean="0"/>
              <a:t> AGN and star formation behavior in LIRGs</a:t>
            </a:r>
            <a:r>
              <a:rPr lang="mr-IN" dirty="0" smtClean="0"/>
              <a:t>…</a:t>
            </a:r>
            <a:r>
              <a:rPr lang="en-US" dirty="0" smtClean="0"/>
              <a:t> RELATIONSHIPS</a:t>
            </a:r>
            <a:endParaRPr lang="en-US" dirty="0"/>
          </a:p>
        </p:txBody>
      </p:sp>
    </p:spTree>
    <p:extLst>
      <p:ext uri="{BB962C8B-B14F-4D97-AF65-F5344CB8AC3E}">
        <p14:creationId xmlns:p14="http://schemas.microsoft.com/office/powerpoint/2010/main" val="760431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 studies larger</a:t>
            </a:r>
            <a:r>
              <a:rPr lang="en-US" baseline="0" dirty="0" smtClean="0"/>
              <a:t> samples</a:t>
            </a:r>
            <a:endParaRPr lang="en-US" dirty="0"/>
          </a:p>
        </p:txBody>
      </p:sp>
    </p:spTree>
    <p:extLst>
      <p:ext uri="{BB962C8B-B14F-4D97-AF65-F5344CB8AC3E}">
        <p14:creationId xmlns:p14="http://schemas.microsoft.com/office/powerpoint/2010/main" val="13135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Briefly describe some work </a:t>
            </a:r>
            <a:r>
              <a:rPr lang="en-US" dirty="0" err="1" smtClean="0"/>
              <a:t>ive</a:t>
            </a:r>
            <a:r>
              <a:rPr lang="en-US" dirty="0" smtClean="0"/>
              <a:t> done applying analytical</a:t>
            </a:r>
            <a:r>
              <a:rPr lang="en-US" baseline="0" dirty="0" smtClean="0"/>
              <a:t> methods from outside physics to problems in astronomy.</a:t>
            </a:r>
          </a:p>
          <a:p>
            <a:endParaRPr lang="en-US" baseline="0" dirty="0" smtClean="0"/>
          </a:p>
          <a:p>
            <a:r>
              <a:rPr lang="en-US" baseline="0" dirty="0" smtClean="0"/>
              <a:t>What we did here was take 102 mid-</a:t>
            </a:r>
            <a:r>
              <a:rPr lang="en-US" baseline="0" dirty="0" err="1" smtClean="0"/>
              <a:t>ir</a:t>
            </a:r>
            <a:r>
              <a:rPr lang="en-US" baseline="0" dirty="0" smtClean="0"/>
              <a:t> spectra of local </a:t>
            </a:r>
            <a:r>
              <a:rPr lang="en-US" baseline="0" dirty="0" err="1" smtClean="0"/>
              <a:t>ulirgs</a:t>
            </a:r>
            <a:r>
              <a:rPr lang="en-US" baseline="0" dirty="0" smtClean="0"/>
              <a:t>, and determine ‘connections’ between pairs of objects based on a similarity threshold determined from the whole spectrum simultaneously.</a:t>
            </a:r>
          </a:p>
          <a:p>
            <a:endParaRPr lang="en-US" baseline="0" dirty="0" smtClean="0"/>
          </a:p>
          <a:p>
            <a:r>
              <a:rPr lang="en-US" baseline="0" dirty="0" smtClean="0"/>
              <a:t>Then plot these connections as a network, layout </a:t>
            </a:r>
            <a:r>
              <a:rPr lang="en-US" baseline="0" dirty="0" err="1" smtClean="0"/>
              <a:t>deterimned</a:t>
            </a:r>
            <a:r>
              <a:rPr lang="en-US" baseline="0" dirty="0" smtClean="0"/>
              <a:t> via methods from graph theory (commonly used in bio and social sciences) </a:t>
            </a:r>
          </a:p>
          <a:p>
            <a:endParaRPr lang="en-US" baseline="0" dirty="0" smtClean="0"/>
          </a:p>
          <a:p>
            <a:r>
              <a:rPr lang="en-US" baseline="0" dirty="0" smtClean="0"/>
              <a:t>Looked for communities of sources</a:t>
            </a:r>
          </a:p>
          <a:p>
            <a:endParaRPr lang="en-US" baseline="0" dirty="0" smtClean="0"/>
          </a:p>
          <a:p>
            <a:r>
              <a:rPr lang="en-US" baseline="0" dirty="0" err="1" smtClean="0"/>
              <a:t>Ive</a:t>
            </a:r>
            <a:r>
              <a:rPr lang="en-US" baseline="0" dirty="0" smtClean="0"/>
              <a:t> here color coded the graph by star formation rate, can see that three distinct communities are present, high </a:t>
            </a:r>
            <a:r>
              <a:rPr lang="en-US" baseline="0" dirty="0" err="1" smtClean="0"/>
              <a:t>sfr</a:t>
            </a:r>
            <a:r>
              <a:rPr lang="en-US" baseline="0" dirty="0" smtClean="0"/>
              <a:t> homogeneous, then two lower </a:t>
            </a:r>
            <a:r>
              <a:rPr lang="en-US" baseline="0" dirty="0" err="1" smtClean="0"/>
              <a:t>sfr</a:t>
            </a:r>
            <a:r>
              <a:rPr lang="en-US" baseline="0" dirty="0" smtClean="0"/>
              <a:t>, more heterogeneous. </a:t>
            </a:r>
            <a:endParaRPr lang="en-US" dirty="0"/>
          </a:p>
        </p:txBody>
      </p:sp>
      <p:sp>
        <p:nvSpPr>
          <p:cNvPr id="4" name="Slide Number Placeholder 3"/>
          <p:cNvSpPr>
            <a:spLocks noGrp="1"/>
          </p:cNvSpPr>
          <p:nvPr>
            <p:ph type="sldNum" idx="10"/>
          </p:nvPr>
        </p:nvSpPr>
        <p:spPr>
          <a:xfrm>
            <a:off x="4278960" y="10157400"/>
            <a:ext cx="3280320" cy="533880"/>
          </a:xfrm>
          <a:prstGeom prst="rect">
            <a:avLst/>
          </a:prstGeom>
        </p:spPr>
        <p:txBody>
          <a:bodyPr/>
          <a:lstStyle/>
          <a:p>
            <a:pPr algn="r"/>
            <a:fld id="{01A1F151-0121-41F1-81E1-C19111F101A1}" type="slidenum">
              <a:rPr lang="en-GB" smtClean="0"/>
              <a:t>24</a:t>
            </a:fld>
            <a:endParaRPr lang="en-GB"/>
          </a:p>
        </p:txBody>
      </p:sp>
    </p:spTree>
    <p:extLst>
      <p:ext uri="{BB962C8B-B14F-4D97-AF65-F5344CB8AC3E}">
        <p14:creationId xmlns:p14="http://schemas.microsoft.com/office/powerpoint/2010/main" val="182776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Range in </a:t>
            </a:r>
            <a:r>
              <a:rPr lang="en-US" dirty="0" err="1" smtClean="0"/>
              <a:t>shapss</a:t>
            </a:r>
            <a:endParaRPr lang="en-US" dirty="0"/>
          </a:p>
        </p:txBody>
      </p:sp>
    </p:spTree>
    <p:extLst>
      <p:ext uri="{BB962C8B-B14F-4D97-AF65-F5344CB8AC3E}">
        <p14:creationId xmlns:p14="http://schemas.microsoft.com/office/powerpoint/2010/main" val="107804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 and trends in mid-</a:t>
            </a:r>
            <a:r>
              <a:rPr lang="en-US" dirty="0" err="1" smtClean="0"/>
              <a:t>ir</a:t>
            </a:r>
            <a:r>
              <a:rPr lang="en-US" dirty="0" smtClean="0"/>
              <a:t> shapes </a:t>
            </a:r>
            <a:r>
              <a:rPr lang="mr-IN" dirty="0" smtClean="0"/>
              <a:t>–</a:t>
            </a:r>
            <a:r>
              <a:rPr lang="en-US" dirty="0" smtClean="0"/>
              <a:t> how to understand them together</a:t>
            </a:r>
            <a:endParaRPr lang="en-US" dirty="0"/>
          </a:p>
        </p:txBody>
      </p:sp>
    </p:spTree>
    <p:extLst>
      <p:ext uri="{BB962C8B-B14F-4D97-AF65-F5344CB8AC3E}">
        <p14:creationId xmlns:p14="http://schemas.microsoft.com/office/powerpoint/2010/main" val="1962636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IRS </a:t>
            </a:r>
            <a:r>
              <a:rPr lang="en-US" dirty="0" err="1" smtClean="0"/>
              <a:t>contrib</a:t>
            </a:r>
            <a:r>
              <a:rPr lang="en-US" dirty="0" smtClean="0"/>
              <a:t> was alternative and powerful tests of unified schemes </a:t>
            </a:r>
            <a:r>
              <a:rPr lang="mr-IN" dirty="0" smtClean="0"/>
              <a:t>–</a:t>
            </a:r>
            <a:r>
              <a:rPr lang="en-US" dirty="0" smtClean="0"/>
              <a:t> here from From FS lines</a:t>
            </a:r>
            <a:endParaRPr lang="en-US" dirty="0"/>
          </a:p>
        </p:txBody>
      </p:sp>
    </p:spTree>
    <p:extLst>
      <p:ext uri="{BB962C8B-B14F-4D97-AF65-F5344CB8AC3E}">
        <p14:creationId xmlns:p14="http://schemas.microsoft.com/office/powerpoint/2010/main" val="394135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continuum</a:t>
            </a:r>
            <a:r>
              <a:rPr lang="en-US" baseline="0" dirty="0" smtClean="0"/>
              <a:t> shape, silicate absorption</a:t>
            </a:r>
            <a:endParaRPr lang="en-US" dirty="0"/>
          </a:p>
        </p:txBody>
      </p:sp>
    </p:spTree>
    <p:extLst>
      <p:ext uri="{BB962C8B-B14F-4D97-AF65-F5344CB8AC3E}">
        <p14:creationId xmlns:p14="http://schemas.microsoft.com/office/powerpoint/2010/main" val="16809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very interesting, </a:t>
            </a:r>
            <a:r>
              <a:rPr lang="en-US" dirty="0" err="1" smtClean="0"/>
              <a:t>PoV</a:t>
            </a:r>
            <a:r>
              <a:rPr lang="en-US" dirty="0" smtClean="0"/>
              <a:t> of gal assembly, was this</a:t>
            </a:r>
            <a:endParaRPr lang="en-US" dirty="0"/>
          </a:p>
        </p:txBody>
      </p:sp>
    </p:spTree>
    <p:extLst>
      <p:ext uri="{BB962C8B-B14F-4D97-AF65-F5344CB8AC3E}">
        <p14:creationId xmlns:p14="http://schemas.microsoft.com/office/powerpoint/2010/main" val="189061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galaxies in the distant universe don</a:t>
            </a:r>
            <a:r>
              <a:rPr lang="uk-UA" dirty="0" smtClean="0"/>
              <a:t>’</a:t>
            </a:r>
            <a:r>
              <a:rPr lang="en-US" dirty="0" smtClean="0"/>
              <a:t>t look like this at all – tend to be smaller, more irregular, less structured, as seen here in the HUDF – In fact when</a:t>
            </a:r>
            <a:r>
              <a:rPr lang="en-US" baseline="0" dirty="0" smtClean="0"/>
              <a:t> we reach about z=1.5, the </a:t>
            </a:r>
            <a:r>
              <a:rPr lang="en-US" baseline="0" dirty="0" err="1" smtClean="0"/>
              <a:t>hubble</a:t>
            </a:r>
            <a:r>
              <a:rPr lang="en-US" baseline="0" dirty="0" smtClean="0"/>
              <a:t> sequence we see locally really </a:t>
            </a:r>
            <a:r>
              <a:rPr lang="en-US" baseline="0" dirty="0" err="1" smtClean="0"/>
              <a:t>doesn</a:t>
            </a:r>
            <a:r>
              <a:rPr lang="uk-UA" baseline="0" dirty="0" smtClean="0"/>
              <a:t>’</a:t>
            </a:r>
            <a:r>
              <a:rPr lang="en-US" baseline="0" dirty="0" smtClean="0"/>
              <a:t>t exist anymore.</a:t>
            </a:r>
          </a:p>
          <a:p>
            <a:endParaRPr lang="en-US" baseline="0" dirty="0" smtClean="0"/>
          </a:p>
          <a:p>
            <a:r>
              <a:rPr lang="en-US" baseline="0" dirty="0" smtClean="0"/>
              <a:t>So the grand challenge is how we get from this to that</a:t>
            </a:r>
            <a:endParaRPr lang="en-US" dirty="0"/>
          </a:p>
        </p:txBody>
      </p:sp>
    </p:spTree>
    <p:extLst>
      <p:ext uri="{BB962C8B-B14F-4D97-AF65-F5344CB8AC3E}">
        <p14:creationId xmlns:p14="http://schemas.microsoft.com/office/powerpoint/2010/main" val="15439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C2B0332-8286-4340-8ACD-7A9514689EB2}"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6/27/2017</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8"/>
          <p:cNvSpPr txBox="1">
            <a:spLocks noGrp="1"/>
          </p:cNvSpPr>
          <p:nvPr/>
        </p:nvSpPr>
        <p:spPr>
          <a:xfrm>
            <a:off x="4277880" y="10154880"/>
            <a:ext cx="3272040" cy="527400"/>
          </a:xfrm>
          <a:prstGeom prst="rect">
            <a:avLst/>
          </a:prstGeom>
          <a:noFill/>
          <a:ln/>
        </p:spPr>
        <p:txBody>
          <a:bodyPr wrap="square" lIns="0" tIns="0" rIns="0" bIns="0" anchor="b" anchorCtr="0">
            <a:noAutofit/>
          </a:bodyPr>
          <a:lstStyle/>
          <a:p>
            <a:pPr marL="0" marR="0" lvl="0" indent="0" algn="r" defTabSz="914400" rtl="0" eaLnBrk="1" fontAlgn="auto" latinLnBrk="0" hangingPunct="0">
              <a:lnSpc>
                <a:spcPct val="95000"/>
              </a:lnSpc>
              <a:spcBef>
                <a:spcPts val="0"/>
              </a:spcBef>
              <a:spcAft>
                <a:spcPts val="0"/>
              </a:spcAft>
              <a:buClrTx/>
              <a:buSzTx/>
              <a:buFontTx/>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fld id="{E8D81DF1-028E-41DE-B9D0-92380F2A40F8}" type="slidenum">
              <a:rPr kumimoji="0" lang="en-GB" sz="1400" b="0" i="0" u="none" strike="noStrike" kern="1200" cap="none" spc="0" normalizeH="0" baseline="0" noProof="0" smtClean="0">
                <a:ln>
                  <a:noFill/>
                </a:ln>
                <a:solidFill>
                  <a:srgbClr val="FFFFFF"/>
                </a:solidFill>
                <a:effectLst/>
                <a:uLnTx/>
                <a:uFillTx/>
                <a:latin typeface="Times New Roman" pitchFamily="18"/>
                <a:ea typeface="DejaVu LGC Sans" pitchFamily="2"/>
                <a:cs typeface="DejaVu LGC Sans" pitchFamily="2"/>
              </a:rPr>
              <a:pPr marL="0" marR="0" lvl="0" indent="0" algn="r" defTabSz="914400" rtl="0" eaLnBrk="1" fontAlgn="auto" latinLnBrk="0" hangingPunct="0">
                <a:lnSpc>
                  <a:spcPct val="95000"/>
                </a:lnSpc>
                <a:spcBef>
                  <a:spcPts val="0"/>
                </a:spcBef>
                <a:spcAft>
                  <a:spcPts val="0"/>
                </a:spcAft>
                <a:buClrTx/>
                <a:buSzTx/>
                <a:buFontTx/>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t>32</a:t>
            </a:fld>
            <a:endParaRPr kumimoji="0" lang="en-GB" sz="1400" b="0" i="0" u="none" strike="noStrike" kern="1200" cap="none" spc="0" normalizeH="0" baseline="0" noProof="0">
              <a:ln>
                <a:noFill/>
              </a:ln>
              <a:solidFill>
                <a:srgbClr val="FFFFFF"/>
              </a:solidFill>
              <a:effectLst/>
              <a:uLnTx/>
              <a:uFillTx/>
              <a:latin typeface="Times New Roman" pitchFamily="18"/>
              <a:ea typeface="DejaVu LGC Sans" pitchFamily="2"/>
              <a:cs typeface="DejaVu LGC Sans" pitchFamily="2"/>
            </a:endParaRPr>
          </a:p>
        </p:txBody>
      </p:sp>
      <p:sp>
        <p:nvSpPr>
          <p:cNvPr id="11" name="Slide Number Placeholder 6"/>
          <p:cNvSpPr txBox="1">
            <a:spLocks noGrp="1"/>
          </p:cNvSpPr>
          <p:nvPr/>
        </p:nvSpPr>
        <p:spPr>
          <a:xfrm>
            <a:off x="4277880" y="10154880"/>
            <a:ext cx="3272040" cy="527400"/>
          </a:xfrm>
          <a:prstGeom prst="rect">
            <a:avLst/>
          </a:prstGeom>
          <a:noFill/>
          <a:ln/>
        </p:spPr>
        <p:txBody>
          <a:bodyPr vert="horz" wrap="square" lIns="91440" tIns="45720" rIns="91440" bIns="45720" rtlCol="0" anchor="b" anchorCtr="0">
            <a:noAutofit/>
          </a:bodyPr>
          <a:lstStyle/>
          <a:p>
            <a:pPr marL="0" marR="0" lvl="0" indent="0" algn="r" defTabSz="914400" rtl="0" eaLnBrk="1" fontAlgn="auto" latinLnBrk="0" hangingPunct="0">
              <a:lnSpc>
                <a:spcPct val="95000"/>
              </a:lnSpc>
              <a:spcBef>
                <a:spcPts val="0"/>
              </a:spcBef>
              <a:spcAft>
                <a:spcPts val="0"/>
              </a:spcAft>
              <a:buClrTx/>
              <a:buSzTx/>
              <a:buFontTx/>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fld id="{7D76CE0E-3C9B-4358-A211-70972ED3B5C4}" type="slidenum">
              <a:rPr kumimoji="0" lang="en-US" sz="1400" b="0" i="0" u="none" strike="noStrike" kern="1200" cap="none" spc="0" normalizeH="0" baseline="0" noProof="0" smtClean="0">
                <a:ln>
                  <a:noFill/>
                </a:ln>
                <a:solidFill>
                  <a:srgbClr val="FFFFFF"/>
                </a:solidFill>
                <a:effectLst/>
                <a:uLnTx/>
                <a:uFillTx/>
                <a:latin typeface="Times New Roman" pitchFamily="18"/>
                <a:ea typeface="DejaVu LGC Sans" pitchFamily="2"/>
                <a:cs typeface="DejaVu LGC Sans" pitchFamily="2"/>
              </a:rPr>
              <a:pPr marL="0" marR="0" lvl="0" indent="0" algn="r" defTabSz="914400" rtl="0" eaLnBrk="1" fontAlgn="auto" latinLnBrk="0" hangingPunct="0">
                <a:lnSpc>
                  <a:spcPct val="95000"/>
                </a:lnSpc>
                <a:spcBef>
                  <a:spcPts val="0"/>
                </a:spcBef>
                <a:spcAft>
                  <a:spcPts val="0"/>
                </a:spcAft>
                <a:buClrTx/>
                <a:buSzTx/>
                <a:buFontTx/>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t>32</a:t>
            </a:fld>
            <a:endParaRPr kumimoji="0" lang="en-US" sz="1400" b="0" i="0" u="none" strike="noStrike" kern="1200" cap="none" spc="0" normalizeH="0" baseline="0" noProof="0">
              <a:ln>
                <a:noFill/>
              </a:ln>
              <a:solidFill>
                <a:srgbClr val="FFFFFF"/>
              </a:solidFill>
              <a:effectLst/>
              <a:uLnTx/>
              <a:uFillTx/>
              <a:latin typeface="Times New Roman" pitchFamily="18"/>
              <a:ea typeface="DejaVu LGC Sans" pitchFamily="2"/>
              <a:cs typeface="DejaVu LGC Sans" pitchFamily="2"/>
            </a:endParaRPr>
          </a:p>
        </p:txBody>
      </p:sp>
      <p:sp>
        <p:nvSpPr>
          <p:cNvPr id="2" name="Slide Image Placeholder 1"/>
          <p:cNvSpPr>
            <a:spLocks noGrp="1" noRot="1" noChangeAspect="1" noResize="1"/>
          </p:cNvSpPr>
          <p:nvPr>
            <p:ph type="sldImg"/>
          </p:nvPr>
        </p:nvSpPr>
        <p:spPr>
          <a:xfrm>
            <a:off x="1106488" y="812800"/>
            <a:ext cx="5335587" cy="40005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5280" y="5078160"/>
            <a:ext cx="6038999" cy="4802760"/>
          </a:xfrm>
          <a:noFill/>
          <a:ln>
            <a:noFill/>
          </a:ln>
        </p:spPr>
        <p:txBody>
          <a:bodyPr lIns="0" tIns="0" rIns="0" bIns="0">
            <a:spAutoFit/>
          </a:bodyPr>
          <a:lstStyle/>
          <a:p>
            <a:endParaRPr lang="en-US"/>
          </a:p>
        </p:txBody>
      </p:sp>
    </p:spTree>
    <p:extLst>
      <p:ext uri="{BB962C8B-B14F-4D97-AF65-F5344CB8AC3E}">
        <p14:creationId xmlns:p14="http://schemas.microsoft.com/office/powerpoint/2010/main" val="1752643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xfrm>
            <a:off x="4278313" y="10155238"/>
            <a:ext cx="3273425" cy="528637"/>
          </a:xfrm>
          <a:prstGeom prst="rect">
            <a:avLst/>
          </a:prstGeom>
          <a:ln/>
        </p:spPr>
        <p:txBody>
          <a:bodyPr/>
          <a:lstStyle/>
          <a:p>
            <a:fld id="{9D5126DA-80BE-D447-996C-9E669FC7F295}" type="slidenum">
              <a:rPr lang="en-GB" altLang="x-none"/>
              <a:pPr/>
              <a:t>35</a:t>
            </a:fld>
            <a:endParaRPr lang="en-GB" altLang="x-none"/>
          </a:p>
        </p:txBody>
      </p:sp>
      <p:sp>
        <p:nvSpPr>
          <p:cNvPr id="51201" name="Text Box 1"/>
          <p:cNvSpPr txBox="1">
            <a:spLocks noChangeArrowheads="1"/>
          </p:cNvSpPr>
          <p:nvPr/>
        </p:nvSpPr>
        <p:spPr bwMode="auto">
          <a:xfrm>
            <a:off x="1333500" y="811213"/>
            <a:ext cx="4883150" cy="400843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202" name="Text Box 2"/>
          <p:cNvSpPr txBox="1">
            <a:spLocks noGrp="1" noChangeArrowheads="1"/>
          </p:cNvSpPr>
          <p:nvPr>
            <p:ph type="body"/>
          </p:nvPr>
        </p:nvSpPr>
        <p:spPr bwMode="auto">
          <a:xfrm>
            <a:off x="755650" y="5078413"/>
            <a:ext cx="6042025" cy="4805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567862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886200" y="8686800"/>
            <a:ext cx="2971800" cy="457200"/>
          </a:xfrm>
          <a:prstGeom prst="rect">
            <a:avLst/>
          </a:prstGeom>
          <a:ln/>
        </p:spPr>
        <p:txBody>
          <a:bodyPr/>
          <a:lstStyle/>
          <a:p>
            <a:fld id="{CDF3F79E-7E98-CB48-9EC4-3ACB634C7EB2}" type="slidenum">
              <a:rPr lang="en-US" altLang="en-US">
                <a:latin typeface="Helvetica Regular" charset="0"/>
                <a:ea typeface="Helvetica Regular" charset="0"/>
                <a:cs typeface="Helvetica Regular" charset="0"/>
              </a:rPr>
              <a:pPr/>
              <a:t>46</a:t>
            </a:fld>
            <a:endParaRPr lang="en-US" altLang="en-US" dirty="0">
              <a:latin typeface="Helvetica Regular" charset="0"/>
              <a:ea typeface="Helvetica Regular" charset="0"/>
              <a:cs typeface="Helvetica Regular" charset="0"/>
            </a:endParaRPr>
          </a:p>
        </p:txBody>
      </p:sp>
      <p:sp>
        <p:nvSpPr>
          <p:cNvPr id="112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6ADF5687-2C1D-3B4A-9066-979142B4C309}" type="slidenum">
              <a:rPr lang="en-US" altLang="en-US" sz="1200">
                <a:solidFill>
                  <a:srgbClr val="000000"/>
                </a:solidFill>
                <a:latin typeface="Times New Roman" charset="0"/>
                <a:cs typeface="Helvetica Regular" charset="0"/>
              </a:rPr>
              <a:pPr algn="r" eaLnBrk="1" hangingPunct="1"/>
              <a:t>46</a:t>
            </a:fld>
            <a:endParaRPr lang="en-US" altLang="en-US" sz="1200" dirty="0">
              <a:solidFill>
                <a:srgbClr val="000000"/>
              </a:solidFill>
              <a:latin typeface="Times New Roman" charset="0"/>
              <a:cs typeface="Helvetica Regular" charset="0"/>
            </a:endParaRPr>
          </a:p>
        </p:txBody>
      </p:sp>
      <p:sp>
        <p:nvSpPr>
          <p:cNvPr id="1126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8"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a:spcBef>
                <a:spcPct val="0"/>
              </a:spcBef>
            </a:pPr>
            <a:r>
              <a:rPr lang="en-US" altLang="en-US"/>
              <a:t>We know now that the X-ray background is just collective emission from previously unresolved sources,</a:t>
            </a:r>
          </a:p>
          <a:p>
            <a:pPr>
              <a:spcBef>
                <a:spcPct val="0"/>
              </a:spcBef>
            </a:pPr>
            <a:r>
              <a:rPr lang="en-US" altLang="en-US"/>
              <a:t>90% of them AGN.</a:t>
            </a:r>
          </a:p>
          <a:p>
            <a:pPr>
              <a:spcBef>
                <a:spcPct val="0"/>
              </a:spcBef>
            </a:pPr>
            <a:r>
              <a:rPr lang="en-US" altLang="en-US"/>
              <a:t>The X-ray background spectrum is very steep, with a peak at ~30 keV.</a:t>
            </a:r>
          </a:p>
          <a:p>
            <a:pPr>
              <a:spcBef>
                <a:spcPct val="0"/>
              </a:spcBef>
            </a:pPr>
            <a:r>
              <a:rPr lang="en-US" altLang="en-US"/>
              <a:t>This is good indication that obscured AGN should outnumber the unobscured ones.</a:t>
            </a:r>
          </a:p>
        </p:txBody>
      </p:sp>
    </p:spTree>
    <p:extLst>
      <p:ext uri="{BB962C8B-B14F-4D97-AF65-F5344CB8AC3E}">
        <p14:creationId xmlns:p14="http://schemas.microsoft.com/office/powerpoint/2010/main" val="183932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of merger </a:t>
            </a:r>
            <a:r>
              <a:rPr lang="en-US" dirty="0" err="1" smtClean="0"/>
              <a:t>evo</a:t>
            </a:r>
            <a:r>
              <a:rPr lang="en-US" dirty="0" smtClean="0"/>
              <a:t> with redshift is not great</a:t>
            </a:r>
          </a:p>
          <a:p>
            <a:endParaRPr lang="en-US" dirty="0" smtClean="0"/>
          </a:p>
          <a:p>
            <a:r>
              <a:rPr lang="en-US" dirty="0" smtClean="0"/>
              <a:t>This is state</a:t>
            </a:r>
            <a:r>
              <a:rPr lang="en-US" baseline="0" dirty="0" smtClean="0"/>
              <a:t> of the art, divides mergers into two cats</a:t>
            </a:r>
          </a:p>
          <a:p>
            <a:endParaRPr lang="en-US" baseline="0" dirty="0" smtClean="0"/>
          </a:p>
          <a:p>
            <a:r>
              <a:rPr lang="en-US" baseline="0" dirty="0" smtClean="0"/>
              <a:t>Seems to be evidence for rising merger fractions with redshift but errors are large – still have a lot to do here</a:t>
            </a:r>
            <a:endParaRPr lang="en-US" dirty="0"/>
          </a:p>
        </p:txBody>
      </p:sp>
    </p:spTree>
    <p:extLst>
      <p:ext uri="{BB962C8B-B14F-4D97-AF65-F5344CB8AC3E}">
        <p14:creationId xmlns:p14="http://schemas.microsoft.com/office/powerpoint/2010/main" val="60024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a:t>
            </a:r>
            <a:r>
              <a:rPr lang="en-US" baseline="0" dirty="0" smtClean="0"/>
              <a:t> one – </a:t>
            </a:r>
            <a:r>
              <a:rPr lang="en-US" baseline="0" dirty="0" err="1" smtClean="0"/>
              <a:t>Comoving</a:t>
            </a:r>
            <a:r>
              <a:rPr lang="en-US" baseline="0" dirty="0" smtClean="0"/>
              <a:t> space density of star formation with redshift, closely follows a lognormal relation, rising from </a:t>
            </a:r>
            <a:r>
              <a:rPr lang="en-US" baseline="0" dirty="0" err="1" smtClean="0"/>
              <a:t>lowish</a:t>
            </a:r>
            <a:r>
              <a:rPr lang="en-US" baseline="0" dirty="0" smtClean="0"/>
              <a:t> levels today to a peak SFR dens around 10 </a:t>
            </a:r>
            <a:r>
              <a:rPr lang="en-US" baseline="0" dirty="0" err="1" smtClean="0"/>
              <a:t>Gyr</a:t>
            </a:r>
            <a:r>
              <a:rPr lang="en-US" baseline="0" dirty="0" smtClean="0"/>
              <a:t> ago, then declining quite quickly at higher redshifts</a:t>
            </a:r>
            <a:endParaRPr lang="en-US" dirty="0"/>
          </a:p>
        </p:txBody>
      </p:sp>
    </p:spTree>
    <p:extLst>
      <p:ext uri="{BB962C8B-B14F-4D97-AF65-F5344CB8AC3E}">
        <p14:creationId xmlns:p14="http://schemas.microsoft.com/office/powerpoint/2010/main" val="45388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968ABE72-E514-2345-AA2C-1D6C4F8996CA}" type="slidenum">
              <a:rPr lang="en-US" altLang="en-US">
                <a:latin typeface="Helvetica Regular" charset="0"/>
                <a:ea typeface="Helvetica Regular" charset="0"/>
                <a:cs typeface="Helvetica Regular" charset="0"/>
              </a:rPr>
              <a:pPr/>
              <a:t>6</a:t>
            </a:fld>
            <a:endParaRPr lang="en-US" altLang="en-US" dirty="0">
              <a:latin typeface="Helvetica Regular" charset="0"/>
              <a:ea typeface="Helvetica Regular" charset="0"/>
              <a:cs typeface="Helvetica Regular"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ltLang="en-US" dirty="0" smtClean="0"/>
              <a:t>We also observe several important scaling relations between galaxy properties. Show a few examples - Here the M-sigma, relation between BH mass and mass of baryons in the host</a:t>
            </a:r>
            <a:r>
              <a:rPr lang="en-US" altLang="en-US" baseline="0" dirty="0" smtClean="0"/>
              <a:t> </a:t>
            </a:r>
            <a:r>
              <a:rPr lang="en-US" altLang="en-US" dirty="0" smtClean="0"/>
              <a:t>With</a:t>
            </a:r>
            <a:r>
              <a:rPr lang="en-US" altLang="en-US" baseline="0" dirty="0" smtClean="0"/>
              <a:t> a large scatter, seems remarkably universal – seen in stars and gas, Spirals and </a:t>
            </a:r>
            <a:r>
              <a:rPr lang="en-US" altLang="en-US" baseline="0" dirty="0" err="1" smtClean="0"/>
              <a:t>ellipticals</a:t>
            </a:r>
            <a:r>
              <a:rPr lang="en-US" altLang="en-US" baseline="0" dirty="0" smtClean="0"/>
              <a:t>, active and quiescent systems</a:t>
            </a:r>
            <a:endParaRPr lang="en-US" altLang="en-US" dirty="0"/>
          </a:p>
        </p:txBody>
      </p:sp>
    </p:spTree>
    <p:extLst>
      <p:ext uri="{BB962C8B-B14F-4D97-AF65-F5344CB8AC3E}">
        <p14:creationId xmlns:p14="http://schemas.microsoft.com/office/powerpoint/2010/main" val="192134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is starting to establish</a:t>
            </a:r>
            <a:r>
              <a:rPr lang="en-US" baseline="0" dirty="0" smtClean="0"/>
              <a:t> specific scaling relations at high redshift – here some recent work from my group </a:t>
            </a:r>
            <a:r>
              <a:rPr lang="en-US" baseline="0" dirty="0" err="1" smtClean="0"/>
              <a:t>showng</a:t>
            </a:r>
            <a:r>
              <a:rPr lang="en-US" baseline="0" dirty="0" smtClean="0"/>
              <a:t> that </a:t>
            </a:r>
            <a:r>
              <a:rPr lang="en-US" baseline="0" dirty="0" err="1" smtClean="0"/>
              <a:t>sfrs</a:t>
            </a:r>
            <a:r>
              <a:rPr lang="en-US" baseline="0" dirty="0" smtClean="0"/>
              <a:t> in luminous quasars at high redshift </a:t>
            </a:r>
            <a:r>
              <a:rPr lang="en-US" baseline="0" dirty="0" err="1" smtClean="0"/>
              <a:t>approxiately</a:t>
            </a:r>
            <a:r>
              <a:rPr lang="en-US" baseline="0" dirty="0" smtClean="0"/>
              <a:t> scale with quasar luminosity, up to some maximum. </a:t>
            </a:r>
          </a:p>
        </p:txBody>
      </p:sp>
    </p:spTree>
    <p:extLst>
      <p:ext uri="{BB962C8B-B14F-4D97-AF65-F5344CB8AC3E}">
        <p14:creationId xmlns:p14="http://schemas.microsoft.com/office/powerpoint/2010/main" val="71837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redshift – known to have a profound effect – we observe that the SFR of a `typical’ galaxy</a:t>
            </a:r>
            <a:r>
              <a:rPr lang="en-US" baseline="0" dirty="0" smtClean="0"/>
              <a:t> rises dramatically with redshift, from only 1-2 solar masses per year at z=0, to tens or even hundreds of solar masses per year at z=2</a:t>
            </a:r>
          </a:p>
          <a:p>
            <a:endParaRPr lang="en-US" baseline="0" dirty="0" smtClean="0"/>
          </a:p>
          <a:p>
            <a:r>
              <a:rPr lang="en-US" baseline="0" dirty="0" smtClean="0"/>
              <a:t>One driver behind this is thought to be that at high redshift there is just more free gas available, in general, for star formation, making it much easier to sustain higher SFRs </a:t>
            </a:r>
            <a:endParaRPr lang="en-US" dirty="0"/>
          </a:p>
        </p:txBody>
      </p:sp>
    </p:spTree>
    <p:extLst>
      <p:ext uri="{BB962C8B-B14F-4D97-AF65-F5344CB8AC3E}">
        <p14:creationId xmlns:p14="http://schemas.microsoft.com/office/powerpoint/2010/main" val="105016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Gave the first idea of the range of spectral shapes</a:t>
            </a:r>
            <a:r>
              <a:rPr lang="en-US" baseline="0" dirty="0" smtClean="0"/>
              <a:t> in SF gals</a:t>
            </a:r>
            <a:endParaRPr lang="en-US" dirty="0"/>
          </a:p>
        </p:txBody>
      </p:sp>
    </p:spTree>
    <p:extLst>
      <p:ext uri="{BB962C8B-B14F-4D97-AF65-F5344CB8AC3E}">
        <p14:creationId xmlns:p14="http://schemas.microsoft.com/office/powerpoint/2010/main" val="1550990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Looked at PAHs in more detail, how they may vary </a:t>
            </a:r>
            <a:r>
              <a:rPr lang="en-US" dirty="0" err="1" smtClean="0"/>
              <a:t>wiith</a:t>
            </a:r>
            <a:r>
              <a:rPr lang="en-US" baseline="0" dirty="0" smtClean="0"/>
              <a:t> other gal properties</a:t>
            </a:r>
            <a:endParaRPr lang="en-US" dirty="0"/>
          </a:p>
        </p:txBody>
      </p:sp>
    </p:spTree>
    <p:extLst>
      <p:ext uri="{BB962C8B-B14F-4D97-AF65-F5344CB8AC3E}">
        <p14:creationId xmlns:p14="http://schemas.microsoft.com/office/powerpoint/2010/main" val="1895488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present an atlas of {\</a:t>
            </a:r>
            <a:r>
              <a:rPr lang="en-US" dirty="0" err="1" smtClean="0"/>
              <a:t>em</a:t>
            </a:r>
            <a:r>
              <a:rPr lang="en-US" dirty="0" smtClean="0"/>
              <a:t> Spitzer}/IRS high resolution  (R$\sim$600) 10-37$\</a:t>
            </a:r>
            <a:r>
              <a:rPr lang="en-US" dirty="0" err="1" smtClean="0"/>
              <a:t>mu$m</a:t>
            </a:r>
            <a:r>
              <a:rPr lang="en-US" dirty="0" smtClean="0"/>
              <a:t> spectra for 24 well known starburst  galaxies. The spectra are dominated by fine-structure lines,  molecular hydrogen lines, and emission bands of polycyclic aromatic  hydrocarbons.  Six out of the eight objects with a known AGN  component show emission of the high excitation \ion{[Ne}{5]} line.  This line is also seen in one other object (NGC\,4194) with, a  priori, no known AGN component. In addition to strong polycyclic  aromatic hydrocarbon emission features in this wavelength  range (11.3, 12.7, 16.4~$\</a:t>
            </a:r>
            <a:r>
              <a:rPr lang="en-US" dirty="0" err="1" smtClean="0"/>
              <a:t>mu$m</a:t>
            </a:r>
            <a:r>
              <a:rPr lang="en-US" dirty="0" smtClean="0"/>
              <a:t>), the spectra reveal other weak  hydrocarbon features at 10.6, 13.5, 14.2~$\</a:t>
            </a:r>
            <a:r>
              <a:rPr lang="en-US" dirty="0" err="1" smtClean="0"/>
              <a:t>mu$m</a:t>
            </a:r>
            <a:r>
              <a:rPr lang="en-US" dirty="0" smtClean="0"/>
              <a:t>, and a previously  unreported emission feature at 10.75$\</a:t>
            </a:r>
            <a:r>
              <a:rPr lang="en-US" dirty="0" err="1" smtClean="0"/>
              <a:t>mu$m</a:t>
            </a:r>
            <a:r>
              <a:rPr lang="en-US" dirty="0" smtClean="0"/>
              <a:t>. An unidentified  absorption feature at 13.7$\</a:t>
            </a:r>
            <a:r>
              <a:rPr lang="en-US" dirty="0" err="1" smtClean="0"/>
              <a:t>mu$m</a:t>
            </a:r>
            <a:r>
              <a:rPr lang="en-US" dirty="0" smtClean="0"/>
              <a:t> is detected in many of the  starbursts.  We use the fine-structure lines to derive the abundance  of neon and sulfur for 14 objects where the HI 7-6 line is  detected. We further use the molecular hydrogen  lines to sample the properties of the warm molecular gas.  Several  basic diagrams characterizing the properties of the sample are also  shown.  We have combined the spectra of all the pure starburst  objects to create a high S/N template, which is available to the  community.</a:t>
            </a:r>
            <a:endParaRPr lang="en-US" dirty="0"/>
          </a:p>
        </p:txBody>
      </p:sp>
    </p:spTree>
    <p:extLst>
      <p:ext uri="{BB962C8B-B14F-4D97-AF65-F5344CB8AC3E}">
        <p14:creationId xmlns:p14="http://schemas.microsoft.com/office/powerpoint/2010/main" val="1282213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730250" y="1905000"/>
            <a:ext cx="7681914" cy="2439988"/>
          </a:xfrm>
          <a:prstGeom prst="rect">
            <a:avLst/>
          </a:prstGeom>
        </p:spPr>
        <p:txBody>
          <a:bodyPr/>
          <a:lstStyle>
            <a:lvl1pPr defTabSz="1095375"/>
          </a:lstStyle>
          <a:p>
            <a:r>
              <a:t>Title Text</a:t>
            </a:r>
          </a:p>
        </p:txBody>
      </p:sp>
      <p:sp>
        <p:nvSpPr>
          <p:cNvPr id="12" name="Shape 12"/>
          <p:cNvSpPr>
            <a:spLocks noGrp="1"/>
          </p:cNvSpPr>
          <p:nvPr>
            <p:ph type="body" sz="half" idx="1"/>
          </p:nvPr>
        </p:nvSpPr>
        <p:spPr>
          <a:xfrm>
            <a:off x="730248" y="4344987"/>
            <a:ext cx="7681915" cy="2176166"/>
          </a:xfrm>
          <a:prstGeom prst="rect">
            <a:avLst/>
          </a:prstGeom>
        </p:spPr>
        <p:txBody>
          <a:bodyPr/>
          <a:lstStyle>
            <a:lvl1pPr marL="0" indent="0">
              <a:spcBef>
                <a:spcPts val="0"/>
              </a:spcBef>
              <a:buSzTx/>
              <a:buNone/>
            </a:lvl1pPr>
            <a:lvl2pPr marL="0" indent="457181">
              <a:spcBef>
                <a:spcPts val="0"/>
              </a:spcBef>
              <a:buSzTx/>
              <a:buNone/>
            </a:lvl2pPr>
            <a:lvl3pPr marL="0" indent="914362">
              <a:spcBef>
                <a:spcPts val="0"/>
              </a:spcBef>
              <a:buSzTx/>
              <a:buNone/>
            </a:lvl3pPr>
            <a:lvl4pPr marL="0" indent="1371544">
              <a:spcBef>
                <a:spcPts val="0"/>
              </a:spcBef>
              <a:buSzTx/>
              <a:buNone/>
            </a:lvl4pPr>
            <a:lvl5pPr marL="0" indent="1828726">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3" name="Shape 133"/>
          <p:cNvSpPr>
            <a:spLocks noGrp="1"/>
          </p:cNvSpPr>
          <p:nvPr>
            <p:ph type="title"/>
          </p:nvPr>
        </p:nvSpPr>
        <p:spPr>
          <a:xfrm>
            <a:off x="685800" y="1844675"/>
            <a:ext cx="7772400" cy="2041525"/>
          </a:xfrm>
          <a:prstGeom prst="rect">
            <a:avLst/>
          </a:prstGeom>
        </p:spPr>
        <p:txBody>
          <a:bodyPr lIns="45719" tIns="45719" rIns="45719" bIns="45719" anchor="ctr">
            <a:normAutofit/>
          </a:bodyPr>
          <a:lstStyle>
            <a:lvl1pPr algn="ctr" defTabSz="914400">
              <a:lnSpc>
                <a:spcPct val="100000"/>
              </a:lnSpc>
              <a:defRPr sz="4400" spc="0">
                <a:ln>
                  <a:noFill/>
                </a:ln>
              </a:defRPr>
            </a:lvl1pPr>
          </a:lstStyle>
          <a:p>
            <a:pPr>
              <a:defRPr>
                <a:effectLst/>
              </a:defRPr>
            </a:pPr>
            <a:r>
              <a:t>Title Text</a:t>
            </a:r>
          </a:p>
        </p:txBody>
      </p:sp>
      <p:sp>
        <p:nvSpPr>
          <p:cNvPr id="134" name="Shape 134"/>
          <p:cNvSpPr>
            <a:spLocks noGrp="1"/>
          </p:cNvSpPr>
          <p:nvPr>
            <p:ph type="body" sz="half" idx="1"/>
          </p:nvPr>
        </p:nvSpPr>
        <p:spPr>
          <a:xfrm>
            <a:off x="1371600" y="3886200"/>
            <a:ext cx="6400800" cy="2971800"/>
          </a:xfrm>
          <a:prstGeom prst="rect">
            <a:avLst/>
          </a:prstGeom>
        </p:spPr>
        <p:txBody>
          <a:bodyPr lIns="45719" tIns="45719" rIns="45719" bIns="45719">
            <a:normAutofit/>
          </a:bodyPr>
          <a:lstStyle>
            <a:lvl1pPr marL="0" indent="0" algn="ctr" defTabSz="914400">
              <a:lnSpc>
                <a:spcPct val="100000"/>
              </a:lnSpc>
              <a:buSzTx/>
              <a:buNone/>
            </a:lvl1pPr>
            <a:lvl2pPr marL="0" indent="457200" algn="ctr" defTabSz="914400">
              <a:lnSpc>
                <a:spcPct val="100000"/>
              </a:lnSpc>
              <a:buSzTx/>
              <a:buNone/>
            </a:lvl2pPr>
            <a:lvl3pPr marL="0" indent="914400" algn="ctr" defTabSz="914400">
              <a:lnSpc>
                <a:spcPct val="100000"/>
              </a:lnSpc>
              <a:buSzTx/>
              <a:buNone/>
            </a:lvl3pPr>
            <a:lvl4pPr marL="0" indent="1371600" algn="ctr" defTabSz="914400">
              <a:lnSpc>
                <a:spcPct val="100000"/>
              </a:lnSpc>
              <a:buSzTx/>
              <a:buNone/>
            </a:lvl4pPr>
            <a:lvl5pPr marL="0" indent="1828800" algn="ctr" defTabSz="914400">
              <a:lnSpc>
                <a:spcPct val="100000"/>
              </a:lnSpc>
              <a:buSzTx/>
              <a:buNone/>
            </a:lvl5pPr>
          </a:lstStyle>
          <a:p>
            <a:r>
              <a:t>Body Level One</a:t>
            </a:r>
          </a:p>
          <a:p>
            <a:pPr lvl="1"/>
            <a:r>
              <a:t>Body Level Two</a:t>
            </a:r>
          </a:p>
          <a:p>
            <a:pPr lvl="2"/>
            <a:r>
              <a:t>Body Level Three</a:t>
            </a:r>
          </a:p>
          <a:p>
            <a:pPr lvl="3"/>
            <a:r>
              <a:t>Body Level Four</a:t>
            </a:r>
          </a:p>
          <a:p>
            <a:pPr lvl="4"/>
            <a:r>
              <a:t>Body Level Five</a:t>
            </a:r>
          </a:p>
        </p:txBody>
      </p:sp>
      <p:sp>
        <p:nvSpPr>
          <p:cNvPr id="135" name="Shape 135"/>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Shape 142"/>
          <p:cNvSpPr>
            <a:spLocks noGrp="1"/>
          </p:cNvSpPr>
          <p:nvPr>
            <p:ph type="title"/>
          </p:nvPr>
        </p:nvSpPr>
        <p:spPr>
          <a:xfrm>
            <a:off x="457200" y="92076"/>
            <a:ext cx="8229600" cy="1508125"/>
          </a:xfrm>
          <a:prstGeom prst="rect">
            <a:avLst/>
          </a:prstGeom>
        </p:spPr>
        <p:txBody>
          <a:bodyPr lIns="45719" tIns="45719" rIns="45719" bIns="45719" anchor="ctr">
            <a:normAutofit/>
          </a:bodyPr>
          <a:lstStyle>
            <a:lvl1pPr algn="ctr" defTabSz="914400">
              <a:lnSpc>
                <a:spcPct val="100000"/>
              </a:lnSpc>
              <a:defRPr sz="4400" spc="0">
                <a:ln>
                  <a:noFill/>
                </a:ln>
              </a:defRPr>
            </a:lvl1pPr>
          </a:lstStyle>
          <a:p>
            <a:pPr>
              <a:defRPr>
                <a:effectLst/>
              </a:defRPr>
            </a:pPr>
            <a:r>
              <a:t>Title Text</a:t>
            </a:r>
          </a:p>
        </p:txBody>
      </p:sp>
      <p:sp>
        <p:nvSpPr>
          <p:cNvPr id="143" name="Shape 143"/>
          <p:cNvSpPr>
            <a:spLocks noGrp="1"/>
          </p:cNvSpPr>
          <p:nvPr>
            <p:ph type="body" idx="1"/>
          </p:nvPr>
        </p:nvSpPr>
        <p:spPr>
          <a:prstGeom prst="rect">
            <a:avLst/>
          </a:prstGeom>
        </p:spPr>
        <p:txBody>
          <a:bodyPr lIns="45719" tIns="45719" rIns="45719" bIns="45719">
            <a:normAutofit/>
          </a:bodyPr>
          <a:lstStyle>
            <a:lvl1pPr marL="342900" indent="-342900" defTabSz="914400">
              <a:lnSpc>
                <a:spcPct val="100000"/>
              </a:lnSpc>
              <a:buFont typeface="Arial"/>
              <a:buChar char="•"/>
            </a:lvl1pPr>
            <a:lvl2pPr marL="783771" indent="-326571" defTabSz="914400">
              <a:lnSpc>
                <a:spcPct val="100000"/>
              </a:lnSpc>
              <a:buFont typeface="Arial"/>
              <a:buChar char="–"/>
            </a:lvl2pPr>
            <a:lvl3pPr marL="1219200" indent="-304800" defTabSz="914400">
              <a:lnSpc>
                <a:spcPct val="100000"/>
              </a:lnSpc>
              <a:buFont typeface="Arial"/>
              <a:buChar char="•"/>
            </a:lvl3pPr>
            <a:lvl4pPr marL="1737360" indent="-365760" defTabSz="914400">
              <a:lnSpc>
                <a:spcPct val="100000"/>
              </a:lnSpc>
              <a:buFont typeface="Arial"/>
              <a:buChar char="–"/>
            </a:lvl4pPr>
            <a:lvl5pPr marL="2194560" indent="-365760" defTabSz="914400">
              <a:lnSpc>
                <a:spcPct val="100000"/>
              </a:lnSpc>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44" name="Shape 144"/>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51" name="Shape 151"/>
          <p:cNvSpPr>
            <a:spLocks noGrp="1"/>
          </p:cNvSpPr>
          <p:nvPr>
            <p:ph type="title"/>
          </p:nvPr>
        </p:nvSpPr>
        <p:spPr>
          <a:xfrm>
            <a:off x="722312" y="4406900"/>
            <a:ext cx="7772401" cy="1362075"/>
          </a:xfrm>
          <a:prstGeom prst="rect">
            <a:avLst/>
          </a:prstGeom>
        </p:spPr>
        <p:txBody>
          <a:bodyPr lIns="45719" tIns="45719" rIns="45719" bIns="45719">
            <a:normAutofit/>
          </a:bodyPr>
          <a:lstStyle>
            <a:lvl1pPr defTabSz="914400">
              <a:lnSpc>
                <a:spcPct val="100000"/>
              </a:lnSpc>
              <a:defRPr sz="4000" b="1" cap="all" spc="0">
                <a:ln>
                  <a:noFill/>
                </a:ln>
                <a:latin typeface="+mn-lt"/>
                <a:ea typeface="+mn-ea"/>
                <a:cs typeface="+mn-cs"/>
                <a:sym typeface="Helvetica"/>
              </a:defRPr>
            </a:lvl1pPr>
          </a:lstStyle>
          <a:p>
            <a:pPr>
              <a:defRPr>
                <a:effectLst/>
              </a:defRPr>
            </a:pPr>
            <a:r>
              <a:t>Title Text</a:t>
            </a:r>
          </a:p>
        </p:txBody>
      </p:sp>
      <p:sp>
        <p:nvSpPr>
          <p:cNvPr id="152" name="Shape 152"/>
          <p:cNvSpPr>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defTabSz="914400">
              <a:lnSpc>
                <a:spcPct val="100000"/>
              </a:lnSpc>
              <a:spcBef>
                <a:spcPts val="400"/>
              </a:spcBef>
              <a:buSzTx/>
              <a:buNone/>
              <a:defRPr sz="2000"/>
            </a:lvl1pPr>
            <a:lvl2pPr marL="0" indent="457200" defTabSz="914400">
              <a:lnSpc>
                <a:spcPct val="100000"/>
              </a:lnSpc>
              <a:spcBef>
                <a:spcPts val="400"/>
              </a:spcBef>
              <a:buSzTx/>
              <a:buNone/>
              <a:defRPr sz="2000"/>
            </a:lvl2pPr>
            <a:lvl3pPr marL="0" indent="914400" defTabSz="914400">
              <a:lnSpc>
                <a:spcPct val="100000"/>
              </a:lnSpc>
              <a:spcBef>
                <a:spcPts val="400"/>
              </a:spcBef>
              <a:buSzTx/>
              <a:buNone/>
              <a:defRPr sz="2000"/>
            </a:lvl3pPr>
            <a:lvl4pPr marL="0" indent="1371600" defTabSz="914400">
              <a:lnSpc>
                <a:spcPct val="100000"/>
              </a:lnSpc>
              <a:spcBef>
                <a:spcPts val="400"/>
              </a:spcBef>
              <a:buSzTx/>
              <a:buNone/>
              <a:defRPr sz="2000"/>
            </a:lvl4pPr>
            <a:lvl5pPr marL="0" indent="1828800" defTabSz="914400">
              <a:lnSpc>
                <a:spcPct val="100000"/>
              </a:lnSpc>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3" name="Shape 153"/>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60" name="Shape 160"/>
          <p:cNvSpPr>
            <a:spLocks noGrp="1"/>
          </p:cNvSpPr>
          <p:nvPr>
            <p:ph type="title"/>
          </p:nvPr>
        </p:nvSpPr>
        <p:spPr>
          <a:xfrm>
            <a:off x="457200" y="92076"/>
            <a:ext cx="8229600" cy="1508125"/>
          </a:xfrm>
          <a:prstGeom prst="rect">
            <a:avLst/>
          </a:prstGeom>
        </p:spPr>
        <p:txBody>
          <a:bodyPr lIns="45719" tIns="45719" rIns="45719" bIns="45719" anchor="ctr">
            <a:normAutofit/>
          </a:bodyPr>
          <a:lstStyle>
            <a:lvl1pPr algn="ctr" defTabSz="914400">
              <a:lnSpc>
                <a:spcPct val="100000"/>
              </a:lnSpc>
              <a:defRPr sz="4400" spc="0">
                <a:ln>
                  <a:noFill/>
                </a:ln>
              </a:defRPr>
            </a:lvl1pPr>
          </a:lstStyle>
          <a:p>
            <a:pPr>
              <a:defRPr>
                <a:effectLst/>
              </a:defRPr>
            </a:pPr>
            <a:r>
              <a:t>Title Text</a:t>
            </a:r>
          </a:p>
        </p:txBody>
      </p:sp>
      <p:sp>
        <p:nvSpPr>
          <p:cNvPr id="161" name="Shape 161"/>
          <p:cNvSpPr>
            <a:spLocks noGrp="1"/>
          </p:cNvSpPr>
          <p:nvPr>
            <p:ph type="body" sz="half" idx="1"/>
          </p:nvPr>
        </p:nvSpPr>
        <p:spPr>
          <a:xfrm>
            <a:off x="457200" y="1600200"/>
            <a:ext cx="4038600" cy="5257800"/>
          </a:xfrm>
          <a:prstGeom prst="rect">
            <a:avLst/>
          </a:prstGeom>
        </p:spPr>
        <p:txBody>
          <a:bodyPr lIns="45719" tIns="45719" rIns="45719" bIns="45719">
            <a:normAutofit/>
          </a:bodyPr>
          <a:lstStyle>
            <a:lvl1pPr marL="342900" indent="-342900" defTabSz="914400">
              <a:lnSpc>
                <a:spcPct val="100000"/>
              </a:lnSpc>
              <a:spcBef>
                <a:spcPts val="600"/>
              </a:spcBef>
              <a:buFont typeface="Arial"/>
              <a:buChar char="•"/>
              <a:defRPr sz="2800"/>
            </a:lvl1pPr>
            <a:lvl2pPr marL="790575" indent="-333375" defTabSz="914400">
              <a:lnSpc>
                <a:spcPct val="100000"/>
              </a:lnSpc>
              <a:spcBef>
                <a:spcPts val="600"/>
              </a:spcBef>
              <a:buFont typeface="Arial"/>
              <a:buChar char="–"/>
              <a:defRPr sz="2800"/>
            </a:lvl2pPr>
            <a:lvl3pPr marL="1234439" indent="-320039" defTabSz="914400">
              <a:lnSpc>
                <a:spcPct val="100000"/>
              </a:lnSpc>
              <a:spcBef>
                <a:spcPts val="600"/>
              </a:spcBef>
              <a:buFont typeface="Arial"/>
              <a:buChar char="•"/>
              <a:defRPr sz="2800"/>
            </a:lvl3pPr>
            <a:lvl4pPr marL="1727200" indent="-355600" defTabSz="914400">
              <a:lnSpc>
                <a:spcPct val="100000"/>
              </a:lnSpc>
              <a:spcBef>
                <a:spcPts val="600"/>
              </a:spcBef>
              <a:buFont typeface="Arial"/>
              <a:buChar char="–"/>
              <a:defRPr sz="2800"/>
            </a:lvl4pPr>
            <a:lvl5pPr marL="2184400" indent="-355600" defTabSz="914400">
              <a:lnSpc>
                <a:spcPct val="100000"/>
              </a:lnSpc>
              <a:spcBef>
                <a:spcPts val="600"/>
              </a:spcBef>
              <a:buFont typeface="Arial"/>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2" name="Shape 162"/>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69" name="Shape 169"/>
          <p:cNvSpPr>
            <a:spLocks noGrp="1"/>
          </p:cNvSpPr>
          <p:nvPr>
            <p:ph type="title"/>
          </p:nvPr>
        </p:nvSpPr>
        <p:spPr>
          <a:xfrm>
            <a:off x="457200" y="256810"/>
            <a:ext cx="8229600" cy="1178656"/>
          </a:xfrm>
          <a:prstGeom prst="rect">
            <a:avLst/>
          </a:prstGeom>
        </p:spPr>
        <p:txBody>
          <a:bodyPr lIns="45719" tIns="45719" rIns="45719" bIns="45719" anchor="ctr">
            <a:normAutofit/>
          </a:bodyPr>
          <a:lstStyle>
            <a:lvl1pPr algn="ctr" defTabSz="914400">
              <a:lnSpc>
                <a:spcPct val="100000"/>
              </a:lnSpc>
              <a:defRPr sz="4400" spc="0">
                <a:ln>
                  <a:noFill/>
                </a:ln>
              </a:defRPr>
            </a:lvl1pPr>
          </a:lstStyle>
          <a:p>
            <a:pPr>
              <a:defRPr>
                <a:effectLst/>
              </a:defRPr>
            </a:pPr>
            <a:r>
              <a:t>Title Text</a:t>
            </a:r>
          </a:p>
        </p:txBody>
      </p:sp>
      <p:sp>
        <p:nvSpPr>
          <p:cNvPr id="170" name="Shape 170"/>
          <p:cNvSpPr>
            <a:spLocks noGrp="1"/>
          </p:cNvSpPr>
          <p:nvPr>
            <p:ph type="body" sz="quarter" idx="1"/>
          </p:nvPr>
        </p:nvSpPr>
        <p:spPr>
          <a:xfrm>
            <a:off x="457200" y="1435465"/>
            <a:ext cx="4040188" cy="739411"/>
          </a:xfrm>
          <a:prstGeom prst="rect">
            <a:avLst/>
          </a:prstGeom>
        </p:spPr>
        <p:txBody>
          <a:bodyPr lIns="45719" tIns="45719" rIns="45719" bIns="45719" anchor="b">
            <a:normAutofit/>
          </a:bodyPr>
          <a:lstStyle>
            <a:lvl1pPr marL="0" indent="0" defTabSz="914400">
              <a:lnSpc>
                <a:spcPct val="100000"/>
              </a:lnSpc>
              <a:spcBef>
                <a:spcPts val="500"/>
              </a:spcBef>
              <a:buSzTx/>
              <a:buNone/>
              <a:defRPr sz="2400" b="1">
                <a:latin typeface="+mn-lt"/>
                <a:ea typeface="+mn-ea"/>
                <a:cs typeface="+mn-cs"/>
                <a:sym typeface="Helvetica"/>
              </a:defRPr>
            </a:lvl1pPr>
            <a:lvl2pPr marL="0" indent="457200" defTabSz="914400">
              <a:lnSpc>
                <a:spcPct val="100000"/>
              </a:lnSpc>
              <a:spcBef>
                <a:spcPts val="500"/>
              </a:spcBef>
              <a:buSzTx/>
              <a:buNone/>
              <a:defRPr sz="2400" b="1">
                <a:latin typeface="+mn-lt"/>
                <a:ea typeface="+mn-ea"/>
                <a:cs typeface="+mn-cs"/>
                <a:sym typeface="Helvetica"/>
              </a:defRPr>
            </a:lvl2pPr>
            <a:lvl3pPr marL="0" indent="914400" defTabSz="914400">
              <a:lnSpc>
                <a:spcPct val="100000"/>
              </a:lnSpc>
              <a:spcBef>
                <a:spcPts val="500"/>
              </a:spcBef>
              <a:buSzTx/>
              <a:buNone/>
              <a:defRPr sz="2400" b="1">
                <a:latin typeface="+mn-lt"/>
                <a:ea typeface="+mn-ea"/>
                <a:cs typeface="+mn-cs"/>
                <a:sym typeface="Helvetica"/>
              </a:defRPr>
            </a:lvl3pPr>
            <a:lvl4pPr marL="0" indent="1371600" defTabSz="914400">
              <a:lnSpc>
                <a:spcPct val="100000"/>
              </a:lnSpc>
              <a:spcBef>
                <a:spcPts val="500"/>
              </a:spcBef>
              <a:buSzTx/>
              <a:buNone/>
              <a:defRPr sz="2400" b="1">
                <a:latin typeface="+mn-lt"/>
                <a:ea typeface="+mn-ea"/>
                <a:cs typeface="+mn-cs"/>
                <a:sym typeface="Helvetica"/>
              </a:defRPr>
            </a:lvl4pPr>
            <a:lvl5pPr marL="0" indent="1828800" defTabSz="914400">
              <a:lnSpc>
                <a:spcPct val="100000"/>
              </a:lnSpc>
              <a:spcBef>
                <a:spcPts val="500"/>
              </a:spcBef>
              <a:buSzTx/>
              <a:buNone/>
              <a:defRPr sz="24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71" name="Shape 171"/>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78" name="Shape 178"/>
          <p:cNvSpPr>
            <a:spLocks noGrp="1"/>
          </p:cNvSpPr>
          <p:nvPr>
            <p:ph type="title"/>
          </p:nvPr>
        </p:nvSpPr>
        <p:spPr>
          <a:xfrm>
            <a:off x="457200" y="92076"/>
            <a:ext cx="8229600" cy="1508125"/>
          </a:xfrm>
          <a:prstGeom prst="rect">
            <a:avLst/>
          </a:prstGeom>
        </p:spPr>
        <p:txBody>
          <a:bodyPr lIns="45719" tIns="45719" rIns="45719" bIns="45719" anchor="ctr">
            <a:normAutofit/>
          </a:bodyPr>
          <a:lstStyle>
            <a:lvl1pPr algn="ctr" defTabSz="914400">
              <a:lnSpc>
                <a:spcPct val="100000"/>
              </a:lnSpc>
              <a:defRPr sz="4400" spc="0">
                <a:ln>
                  <a:noFill/>
                </a:ln>
              </a:defRPr>
            </a:lvl1pPr>
          </a:lstStyle>
          <a:p>
            <a:pPr>
              <a:defRPr>
                <a:effectLst/>
              </a:defRPr>
            </a:pPr>
            <a:r>
              <a:t>Title Text</a:t>
            </a:r>
          </a:p>
        </p:txBody>
      </p:sp>
      <p:sp>
        <p:nvSpPr>
          <p:cNvPr id="179" name="Shape 179"/>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93" name="Shape 193"/>
          <p:cNvSpPr>
            <a:spLocks noGrp="1"/>
          </p:cNvSpPr>
          <p:nvPr>
            <p:ph type="title"/>
          </p:nvPr>
        </p:nvSpPr>
        <p:spPr>
          <a:xfrm>
            <a:off x="457200" y="0"/>
            <a:ext cx="3008314" cy="1435100"/>
          </a:xfrm>
          <a:prstGeom prst="rect">
            <a:avLst/>
          </a:prstGeom>
        </p:spPr>
        <p:txBody>
          <a:bodyPr lIns="45719" tIns="45719" rIns="45719" bIns="45719" anchor="b">
            <a:normAutofit/>
          </a:bodyPr>
          <a:lstStyle>
            <a:lvl1pPr defTabSz="914400">
              <a:lnSpc>
                <a:spcPct val="100000"/>
              </a:lnSpc>
              <a:defRPr sz="2000" b="1" spc="0">
                <a:ln>
                  <a:noFill/>
                </a:ln>
                <a:latin typeface="+mn-lt"/>
                <a:ea typeface="+mn-ea"/>
                <a:cs typeface="+mn-cs"/>
                <a:sym typeface="Helvetica"/>
              </a:defRPr>
            </a:lvl1pPr>
          </a:lstStyle>
          <a:p>
            <a:pPr>
              <a:defRPr>
                <a:effectLst/>
              </a:defRPr>
            </a:pPr>
            <a:r>
              <a:t>Title Text</a:t>
            </a:r>
          </a:p>
        </p:txBody>
      </p:sp>
      <p:sp>
        <p:nvSpPr>
          <p:cNvPr id="194" name="Shape 194"/>
          <p:cNvSpPr>
            <a:spLocks noGrp="1"/>
          </p:cNvSpPr>
          <p:nvPr>
            <p:ph type="body" idx="1"/>
          </p:nvPr>
        </p:nvSpPr>
        <p:spPr>
          <a:xfrm>
            <a:off x="3575050" y="273050"/>
            <a:ext cx="5111750" cy="6584950"/>
          </a:xfrm>
          <a:prstGeom prst="rect">
            <a:avLst/>
          </a:prstGeom>
        </p:spPr>
        <p:txBody>
          <a:bodyPr lIns="45719" tIns="45719" rIns="45719" bIns="45719">
            <a:normAutofit/>
          </a:bodyPr>
          <a:lstStyle>
            <a:lvl1pPr marL="342900" indent="-342900" defTabSz="914400">
              <a:lnSpc>
                <a:spcPct val="100000"/>
              </a:lnSpc>
              <a:buFont typeface="Arial"/>
              <a:buChar char="•"/>
            </a:lvl1pPr>
            <a:lvl2pPr marL="783771" indent="-326571" defTabSz="914400">
              <a:lnSpc>
                <a:spcPct val="100000"/>
              </a:lnSpc>
              <a:buFont typeface="Arial"/>
              <a:buChar char="–"/>
            </a:lvl2pPr>
            <a:lvl3pPr marL="1219200" indent="-304800" defTabSz="914400">
              <a:lnSpc>
                <a:spcPct val="100000"/>
              </a:lnSpc>
              <a:buFont typeface="Arial"/>
              <a:buChar char="•"/>
            </a:lvl3pPr>
            <a:lvl4pPr marL="1737360" indent="-365760" defTabSz="914400">
              <a:lnSpc>
                <a:spcPct val="100000"/>
              </a:lnSpc>
              <a:buFont typeface="Arial"/>
              <a:buChar char="–"/>
            </a:lvl4pPr>
            <a:lvl5pPr marL="2194560" indent="-365760" defTabSz="914400">
              <a:lnSpc>
                <a:spcPct val="100000"/>
              </a:lnSpc>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95" name="Shape 195"/>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02" name="Shape 202"/>
          <p:cNvSpPr>
            <a:spLocks noGrp="1"/>
          </p:cNvSpPr>
          <p:nvPr>
            <p:ph type="title"/>
          </p:nvPr>
        </p:nvSpPr>
        <p:spPr>
          <a:xfrm>
            <a:off x="1792288" y="4800600"/>
            <a:ext cx="5486401" cy="566738"/>
          </a:xfrm>
          <a:prstGeom prst="rect">
            <a:avLst/>
          </a:prstGeom>
        </p:spPr>
        <p:txBody>
          <a:bodyPr lIns="45719" tIns="45719" rIns="45719" bIns="45719" anchor="b">
            <a:normAutofit/>
          </a:bodyPr>
          <a:lstStyle>
            <a:lvl1pPr defTabSz="914400">
              <a:lnSpc>
                <a:spcPct val="100000"/>
              </a:lnSpc>
              <a:defRPr sz="2000" b="1" spc="0">
                <a:ln>
                  <a:noFill/>
                </a:ln>
                <a:latin typeface="+mn-lt"/>
                <a:ea typeface="+mn-ea"/>
                <a:cs typeface="+mn-cs"/>
                <a:sym typeface="Helvetica"/>
              </a:defRPr>
            </a:lvl1pPr>
          </a:lstStyle>
          <a:p>
            <a:pPr>
              <a:defRPr>
                <a:effectLst/>
              </a:defRPr>
            </a:pPr>
            <a:r>
              <a:t>Title Text</a:t>
            </a:r>
          </a:p>
        </p:txBody>
      </p:sp>
      <p:sp>
        <p:nvSpPr>
          <p:cNvPr id="203" name="Shape 203"/>
          <p:cNvSpPr>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defTabSz="914400">
              <a:lnSpc>
                <a:spcPct val="100000"/>
              </a:lnSpc>
              <a:spcBef>
                <a:spcPts val="300"/>
              </a:spcBef>
              <a:buSzTx/>
              <a:buNone/>
              <a:defRPr sz="1400"/>
            </a:lvl1pPr>
            <a:lvl2pPr marL="0" indent="457200" defTabSz="914400">
              <a:lnSpc>
                <a:spcPct val="100000"/>
              </a:lnSpc>
              <a:spcBef>
                <a:spcPts val="300"/>
              </a:spcBef>
              <a:buSzTx/>
              <a:buNone/>
              <a:defRPr sz="1400"/>
            </a:lvl2pPr>
            <a:lvl3pPr marL="0" indent="914400" defTabSz="914400">
              <a:lnSpc>
                <a:spcPct val="100000"/>
              </a:lnSpc>
              <a:spcBef>
                <a:spcPts val="300"/>
              </a:spcBef>
              <a:buSzTx/>
              <a:buNone/>
              <a:defRPr sz="1400"/>
            </a:lvl3pPr>
            <a:lvl4pPr marL="0" indent="1371600" defTabSz="914400">
              <a:lnSpc>
                <a:spcPct val="100000"/>
              </a:lnSpc>
              <a:spcBef>
                <a:spcPts val="300"/>
              </a:spcBef>
              <a:buSzTx/>
              <a:buNone/>
              <a:defRPr sz="1400"/>
            </a:lvl4pPr>
            <a:lvl5pPr marL="0" indent="1828800" defTabSz="914400">
              <a:lnSpc>
                <a:spcPct val="100000"/>
              </a:lnSpc>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11" name="Shape 211"/>
          <p:cNvSpPr>
            <a:spLocks noGrp="1"/>
          </p:cNvSpPr>
          <p:nvPr>
            <p:ph type="title"/>
          </p:nvPr>
        </p:nvSpPr>
        <p:spPr>
          <a:xfrm>
            <a:off x="457200" y="92076"/>
            <a:ext cx="8229600" cy="1508125"/>
          </a:xfrm>
          <a:prstGeom prst="rect">
            <a:avLst/>
          </a:prstGeom>
        </p:spPr>
        <p:txBody>
          <a:bodyPr lIns="45719" tIns="45719" rIns="45719" bIns="45719" anchor="ctr">
            <a:normAutofit/>
          </a:bodyPr>
          <a:lstStyle>
            <a:lvl1pPr algn="ctr" defTabSz="914400">
              <a:lnSpc>
                <a:spcPct val="100000"/>
              </a:lnSpc>
              <a:defRPr sz="4400" spc="0">
                <a:ln>
                  <a:noFill/>
                </a:ln>
              </a:defRPr>
            </a:lvl1pPr>
          </a:lstStyle>
          <a:p>
            <a:pPr>
              <a:defRPr>
                <a:effectLst/>
              </a:defRPr>
            </a:pPr>
            <a:r>
              <a:t>Title Text</a:t>
            </a:r>
          </a:p>
        </p:txBody>
      </p:sp>
      <p:sp>
        <p:nvSpPr>
          <p:cNvPr id="212" name="Shape 212"/>
          <p:cNvSpPr>
            <a:spLocks noGrp="1"/>
          </p:cNvSpPr>
          <p:nvPr>
            <p:ph type="body" idx="1"/>
          </p:nvPr>
        </p:nvSpPr>
        <p:spPr>
          <a:prstGeom prst="rect">
            <a:avLst/>
          </a:prstGeom>
        </p:spPr>
        <p:txBody>
          <a:bodyPr lIns="45719" tIns="45719" rIns="45719" bIns="45719">
            <a:normAutofit/>
          </a:bodyPr>
          <a:lstStyle>
            <a:lvl1pPr marL="342900" indent="-342900" defTabSz="914400">
              <a:lnSpc>
                <a:spcPct val="100000"/>
              </a:lnSpc>
              <a:buFont typeface="Arial"/>
              <a:buChar char="•"/>
            </a:lvl1pPr>
            <a:lvl2pPr marL="783771" indent="-326571" defTabSz="914400">
              <a:lnSpc>
                <a:spcPct val="100000"/>
              </a:lnSpc>
              <a:buFont typeface="Arial"/>
              <a:buChar char="–"/>
            </a:lvl2pPr>
            <a:lvl3pPr marL="1219200" indent="-304800" defTabSz="914400">
              <a:lnSpc>
                <a:spcPct val="100000"/>
              </a:lnSpc>
              <a:buFont typeface="Arial"/>
              <a:buChar char="•"/>
            </a:lvl3pPr>
            <a:lvl4pPr marL="1737360" indent="-365760" defTabSz="914400">
              <a:lnSpc>
                <a:spcPct val="100000"/>
              </a:lnSpc>
              <a:buFont typeface="Arial"/>
              <a:buChar char="–"/>
            </a:lvl4pPr>
            <a:lvl5pPr marL="2194560" indent="-365760" defTabSz="914400">
              <a:lnSpc>
                <a:spcPct val="100000"/>
              </a:lnSpc>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220" name="Shape 220"/>
          <p:cNvSpPr>
            <a:spLocks noGrp="1"/>
          </p:cNvSpPr>
          <p:nvPr>
            <p:ph type="title"/>
          </p:nvPr>
        </p:nvSpPr>
        <p:spPr>
          <a:xfrm>
            <a:off x="6629400" y="0"/>
            <a:ext cx="2057400" cy="6400802"/>
          </a:xfrm>
          <a:prstGeom prst="rect">
            <a:avLst/>
          </a:prstGeom>
        </p:spPr>
        <p:txBody>
          <a:bodyPr lIns="45719" tIns="45719" rIns="45719" bIns="45719" anchor="ctr">
            <a:normAutofit/>
          </a:bodyPr>
          <a:lstStyle>
            <a:lvl1pPr algn="ctr" defTabSz="914400">
              <a:lnSpc>
                <a:spcPct val="100000"/>
              </a:lnSpc>
              <a:defRPr sz="4400" spc="0">
                <a:ln>
                  <a:noFill/>
                </a:ln>
              </a:defRPr>
            </a:lvl1pPr>
          </a:lstStyle>
          <a:p>
            <a:pPr>
              <a:defRPr>
                <a:effectLst/>
              </a:defRPr>
            </a:pPr>
            <a:r>
              <a:t>Title Text</a:t>
            </a:r>
          </a:p>
        </p:txBody>
      </p:sp>
      <p:sp>
        <p:nvSpPr>
          <p:cNvPr id="221" name="Shape 221"/>
          <p:cNvSpPr>
            <a:spLocks noGrp="1"/>
          </p:cNvSpPr>
          <p:nvPr>
            <p:ph type="body" idx="1"/>
          </p:nvPr>
        </p:nvSpPr>
        <p:spPr>
          <a:xfrm>
            <a:off x="457200" y="274638"/>
            <a:ext cx="6019800" cy="6583363"/>
          </a:xfrm>
          <a:prstGeom prst="rect">
            <a:avLst/>
          </a:prstGeom>
        </p:spPr>
        <p:txBody>
          <a:bodyPr lIns="45719" tIns="45719" rIns="45719" bIns="45719">
            <a:normAutofit/>
          </a:bodyPr>
          <a:lstStyle>
            <a:lvl1pPr marL="342900" indent="-342900" defTabSz="914400">
              <a:lnSpc>
                <a:spcPct val="100000"/>
              </a:lnSpc>
              <a:buFont typeface="Arial"/>
              <a:buChar char="•"/>
            </a:lvl1pPr>
            <a:lvl2pPr marL="783771" indent="-326571" defTabSz="914400">
              <a:lnSpc>
                <a:spcPct val="100000"/>
              </a:lnSpc>
              <a:buFont typeface="Arial"/>
              <a:buChar char="–"/>
            </a:lvl2pPr>
            <a:lvl3pPr marL="1219200" indent="-304800" defTabSz="914400">
              <a:lnSpc>
                <a:spcPct val="100000"/>
              </a:lnSpc>
              <a:buFont typeface="Arial"/>
              <a:buChar char="•"/>
            </a:lvl3pPr>
            <a:lvl4pPr marL="1737360" indent="-365760" defTabSz="914400">
              <a:lnSpc>
                <a:spcPct val="100000"/>
              </a:lnSpc>
              <a:buFont typeface="Arial"/>
              <a:buChar char="–"/>
            </a:lvl4pPr>
            <a:lvl5pPr marL="2194560" indent="-365760" defTabSz="914400">
              <a:lnSpc>
                <a:spcPct val="100000"/>
              </a:lnSpc>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222" name="Shape 222"/>
          <p:cNvSpPr>
            <a:spLocks noGrp="1"/>
          </p:cNvSpPr>
          <p:nvPr>
            <p:ph type="sldNum" sz="quarter" idx="2"/>
          </p:nvPr>
        </p:nvSpPr>
        <p:spPr>
          <a:xfrm>
            <a:off x="6553200" y="6404292"/>
            <a:ext cx="2133600" cy="269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8" name="Shape 48"/>
          <p:cNvSpPr>
            <a:spLocks noGrp="1"/>
          </p:cNvSpPr>
          <p:nvPr>
            <p:ph type="title"/>
          </p:nvPr>
        </p:nvSpPr>
        <p:spPr>
          <a:xfrm>
            <a:off x="381000" y="230188"/>
            <a:ext cx="8382000" cy="1181366"/>
          </a:xfrm>
          <a:prstGeom prst="rect">
            <a:avLst/>
          </a:prstGeom>
        </p:spPr>
        <p:txBody>
          <a:bodyPr/>
          <a:lstStyle/>
          <a:p>
            <a:r>
              <a:t>Title Text</a:t>
            </a:r>
          </a:p>
        </p:txBody>
      </p:sp>
      <p:sp>
        <p:nvSpPr>
          <p:cNvPr id="49" name="Shape 49"/>
          <p:cNvSpPr>
            <a:spLocks noGrp="1"/>
          </p:cNvSpPr>
          <p:nvPr>
            <p:ph type="body" sz="half" idx="1"/>
          </p:nvPr>
        </p:nvSpPr>
        <p:spPr>
          <a:xfrm>
            <a:off x="381000" y="1411552"/>
            <a:ext cx="4114800" cy="3844316"/>
          </a:xfrm>
          <a:prstGeom prst="rect">
            <a:avLst/>
          </a:prstGeom>
        </p:spPr>
        <p:txBody>
          <a:bodyPr/>
          <a:lstStyle>
            <a:lvl1pPr marL="339976" indent="-339976">
              <a:spcBef>
                <a:spcPts val="600"/>
              </a:spcBef>
              <a:buBlip>
                <a:blip r:embed="rId2"/>
              </a:buBlip>
              <a:defRPr sz="2800"/>
            </a:lvl1pPr>
            <a:lvl2pPr marL="727575" indent="-379661">
              <a:spcBef>
                <a:spcPts val="600"/>
              </a:spcBef>
              <a:buBlip>
                <a:blip r:embed="rId3"/>
              </a:buBlip>
              <a:defRPr sz="2800"/>
            </a:lvl2pPr>
            <a:lvl3pPr marL="1069138" indent="-403737">
              <a:spcBef>
                <a:spcPts val="600"/>
              </a:spcBef>
              <a:buBlip>
                <a:blip r:embed="rId3"/>
              </a:buBlip>
              <a:defRPr sz="2800"/>
            </a:lvl3pPr>
            <a:lvl4pPr marL="1379747" indent="-425962">
              <a:spcBef>
                <a:spcPts val="600"/>
              </a:spcBef>
              <a:buBlip>
                <a:blip r:embed="rId3"/>
              </a:buBlip>
              <a:defRPr sz="2800"/>
            </a:lvl4pPr>
            <a:lvl5pPr marL="1671805" indent="-436250">
              <a:spcBef>
                <a:spcPts val="600"/>
              </a:spcBef>
              <a:buBlip>
                <a:blip r:embed="rId3"/>
              </a:buBlip>
              <a:defRPr sz="2800"/>
            </a:lvl5p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Demo, Video etc. &quot;special&quot; slides">
    <p:spTree>
      <p:nvGrpSpPr>
        <p:cNvPr id="1" name=""/>
        <p:cNvGrpSpPr/>
        <p:nvPr/>
      </p:nvGrpSpPr>
      <p:grpSpPr>
        <a:xfrm>
          <a:off x="0" y="0"/>
          <a:ext cx="0" cy="0"/>
          <a:chOff x="0" y="0"/>
          <a:chExt cx="0" cy="0"/>
        </a:xfrm>
      </p:grpSpPr>
      <p:pic>
        <p:nvPicPr>
          <p:cNvPr id="229" name="image3.png" descr="1-01055_Template_Bar.png"/>
          <p:cNvPicPr>
            <a:picLocks noChangeAspect="1"/>
          </p:cNvPicPr>
          <p:nvPr/>
        </p:nvPicPr>
        <p:blipFill>
          <a:blip r:embed="rId2">
            <a:extLst/>
          </a:blip>
          <a:stretch>
            <a:fillRect/>
          </a:stretch>
        </p:blipFill>
        <p:spPr>
          <a:xfrm flipH="1">
            <a:off x="-955675" y="1905000"/>
            <a:ext cx="10099675" cy="2281653"/>
          </a:xfrm>
          <a:prstGeom prst="rect">
            <a:avLst/>
          </a:prstGeom>
          <a:ln w="12700">
            <a:miter lim="400000"/>
          </a:ln>
        </p:spPr>
      </p:pic>
      <p:sp>
        <p:nvSpPr>
          <p:cNvPr id="230" name="Shape 230"/>
          <p:cNvSpPr>
            <a:spLocks noGrp="1"/>
          </p:cNvSpPr>
          <p:nvPr>
            <p:ph type="title"/>
          </p:nvPr>
        </p:nvSpPr>
        <p:spPr>
          <a:xfrm>
            <a:off x="1369219" y="0"/>
            <a:ext cx="7043209" cy="2823105"/>
          </a:xfrm>
          <a:prstGeom prst="rect">
            <a:avLst/>
          </a:prstGeom>
        </p:spPr>
        <p:txBody>
          <a:bodyPr lIns="45719" tIns="45719" rIns="45719" bIns="45719" anchor="ctr"/>
          <a:lstStyle>
            <a:lvl1pPr algn="ctr" defTabSz="914400">
              <a:defRPr sz="5400" spc="0">
                <a:ln>
                  <a:noFill/>
                </a:ln>
              </a:defRPr>
            </a:lvl1pPr>
          </a:lstStyle>
          <a:p>
            <a:pPr>
              <a:defRPr>
                <a:effectLst/>
              </a:defRPr>
            </a:pPr>
            <a:r>
              <a:t>Title Text</a:t>
            </a:r>
          </a:p>
        </p:txBody>
      </p:sp>
      <p:sp>
        <p:nvSpPr>
          <p:cNvPr id="231" name="Shape 231"/>
          <p:cNvSpPr>
            <a:spLocks noGrp="1"/>
          </p:cNvSpPr>
          <p:nvPr>
            <p:ph type="body" sz="half" idx="1"/>
          </p:nvPr>
        </p:nvSpPr>
        <p:spPr>
          <a:xfrm>
            <a:off x="1368955" y="4344987"/>
            <a:ext cx="7043209" cy="2176166"/>
          </a:xfrm>
          <a:prstGeom prst="rect">
            <a:avLst/>
          </a:prstGeom>
        </p:spPr>
        <p:txBody>
          <a:bodyPr lIns="45719" tIns="45719" rIns="45719" bIns="45719"/>
          <a:lstStyle>
            <a:lvl1pPr marL="0" indent="0" defTabSz="914400">
              <a:spcBef>
                <a:spcPts val="0"/>
              </a:spcBef>
              <a:buSzTx/>
              <a:buNone/>
            </a:lvl1pPr>
            <a:lvl2pPr marL="0" indent="457181" defTabSz="914400">
              <a:spcBef>
                <a:spcPts val="0"/>
              </a:spcBef>
              <a:buSzTx/>
              <a:buNone/>
            </a:lvl2pPr>
            <a:lvl3pPr marL="0" indent="914362" defTabSz="914400">
              <a:spcBef>
                <a:spcPts val="0"/>
              </a:spcBef>
              <a:buSzTx/>
              <a:buNone/>
            </a:lvl3pPr>
            <a:lvl4pPr marL="0" indent="1371544" defTabSz="914400">
              <a:spcBef>
                <a:spcPts val="0"/>
              </a:spcBef>
              <a:buSzTx/>
              <a:buNone/>
            </a:lvl4pPr>
            <a:lvl5pPr marL="0" indent="1828726" defTabSz="91440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2" name="Shape 2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57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381000" y="230188"/>
            <a:ext cx="8382000" cy="948112"/>
          </a:xfrm>
          <a:prstGeom prst="rect">
            <a:avLst/>
          </a:prstGeom>
        </p:spPr>
        <p:txBody>
          <a:bodyPr/>
          <a:lstStyle/>
          <a:p>
            <a:r>
              <a:t>Title Text</a:t>
            </a:r>
          </a:p>
        </p:txBody>
      </p:sp>
      <p:sp>
        <p:nvSpPr>
          <p:cNvPr id="58" name="Shape 58"/>
          <p:cNvSpPr>
            <a:spLocks noGrp="1"/>
          </p:cNvSpPr>
          <p:nvPr>
            <p:ph type="body" sz="quarter" idx="1"/>
          </p:nvPr>
        </p:nvSpPr>
        <p:spPr>
          <a:xfrm>
            <a:off x="381000" y="1178299"/>
            <a:ext cx="4114800" cy="925753"/>
          </a:xfrm>
          <a:prstGeom prst="rect">
            <a:avLst/>
          </a:prstGeom>
        </p:spPr>
        <p:txBody>
          <a:bodyPr anchor="b"/>
          <a:lstStyle>
            <a:lvl1pPr marL="0" indent="0">
              <a:spcBef>
                <a:spcPts val="0"/>
              </a:spcBef>
              <a:buSzTx/>
              <a:buNone/>
              <a:defRPr sz="2500" b="1">
                <a:latin typeface="+mn-lt"/>
                <a:ea typeface="+mn-ea"/>
                <a:cs typeface="+mn-cs"/>
                <a:sym typeface="Helvetica"/>
              </a:defRPr>
            </a:lvl1pPr>
            <a:lvl2pPr marL="0" indent="457181">
              <a:spcBef>
                <a:spcPts val="0"/>
              </a:spcBef>
              <a:buSzTx/>
              <a:buNone/>
              <a:defRPr sz="2500" b="1">
                <a:latin typeface="+mn-lt"/>
                <a:ea typeface="+mn-ea"/>
                <a:cs typeface="+mn-cs"/>
                <a:sym typeface="Helvetica"/>
              </a:defRPr>
            </a:lvl2pPr>
            <a:lvl3pPr marL="0" indent="914362">
              <a:spcBef>
                <a:spcPts val="0"/>
              </a:spcBef>
              <a:buSzTx/>
              <a:buNone/>
              <a:defRPr sz="2500" b="1">
                <a:latin typeface="+mn-lt"/>
                <a:ea typeface="+mn-ea"/>
                <a:cs typeface="+mn-cs"/>
                <a:sym typeface="Helvetica"/>
              </a:defRPr>
            </a:lvl3pPr>
            <a:lvl4pPr marL="0" indent="1371544">
              <a:spcBef>
                <a:spcPts val="0"/>
              </a:spcBef>
              <a:buSzTx/>
              <a:buNone/>
              <a:defRPr sz="2500" b="1">
                <a:latin typeface="+mn-lt"/>
                <a:ea typeface="+mn-ea"/>
                <a:cs typeface="+mn-cs"/>
                <a:sym typeface="Helvetica"/>
              </a:defRPr>
            </a:lvl4pPr>
            <a:lvl5pPr marL="0" indent="1828726">
              <a:spcBef>
                <a:spcPts val="0"/>
              </a:spcBef>
              <a:buSzTx/>
              <a:buNone/>
              <a:defRPr sz="25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hape 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88" name="Shape 88"/>
          <p:cNvSpPr>
            <a:spLocks noGrp="1"/>
          </p:cNvSpPr>
          <p:nvPr>
            <p:ph type="title"/>
          </p:nvPr>
        </p:nvSpPr>
        <p:spPr>
          <a:xfrm>
            <a:off x="381000" y="230188"/>
            <a:ext cx="8382000" cy="1181366"/>
          </a:xfrm>
          <a:prstGeom prst="rect">
            <a:avLst/>
          </a:prstGeom>
        </p:spPr>
        <p:txBody>
          <a:bodyPr/>
          <a:lstStyle/>
          <a:p>
            <a:r>
              <a:t>Title Text</a:t>
            </a:r>
          </a:p>
        </p:txBody>
      </p:sp>
      <p:sp>
        <p:nvSpPr>
          <p:cNvPr id="89" name="Shape 89"/>
          <p:cNvSpPr>
            <a:spLocks noGrp="1"/>
          </p:cNvSpPr>
          <p:nvPr>
            <p:ph type="body" idx="1"/>
          </p:nvPr>
        </p:nvSpPr>
        <p:spPr>
          <a:xfrm>
            <a:off x="381000" y="1411552"/>
            <a:ext cx="8382000" cy="3915104"/>
          </a:xfrm>
          <a:prstGeom prst="rect">
            <a:avLst/>
          </a:prstGeom>
        </p:spPr>
        <p:txBody>
          <a:bodyPr/>
          <a:lstStyle>
            <a:lvl1pPr>
              <a:buClr>
                <a:srgbClr val="FFFFFF"/>
              </a:buClr>
              <a:buSzPct val="70000"/>
              <a:buFont typeface="Wingdings"/>
              <a:buChar char="●"/>
            </a:lvl1pPr>
            <a:lvl2pPr>
              <a:buClr>
                <a:srgbClr val="FFFFFF"/>
              </a:buClr>
              <a:buSzPct val="70000"/>
              <a:buFont typeface="Wingdings"/>
              <a:buChar char="●"/>
            </a:lvl2pPr>
            <a:lvl3pPr>
              <a:buClr>
                <a:srgbClr val="FFFFFF"/>
              </a:buClr>
              <a:buSzPct val="70000"/>
              <a:buFont typeface="Wingdings"/>
              <a:buChar char="●"/>
            </a:lvl3pPr>
            <a:lvl4pPr>
              <a:buClr>
                <a:srgbClr val="FFFFFF"/>
              </a:buClr>
              <a:buSzPct val="70000"/>
              <a:buFont typeface="Wingdings"/>
              <a:buChar char="●"/>
            </a:lvl4pPr>
            <a:lvl5pPr>
              <a:buClr>
                <a:srgbClr val="FFFFFF"/>
              </a:buClr>
              <a:buSzPct val="70000"/>
              <a:buFont typeface="Wingdings"/>
              <a:buChar char="●"/>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97" name="Shape 97"/>
          <p:cNvSpPr>
            <a:spLocks noGrp="1"/>
          </p:cNvSpPr>
          <p:nvPr>
            <p:ph type="title"/>
          </p:nvPr>
        </p:nvSpPr>
        <p:spPr>
          <a:xfrm>
            <a:off x="381000" y="230188"/>
            <a:ext cx="8382000" cy="1181366"/>
          </a:xfrm>
          <a:prstGeom prst="rect">
            <a:avLst/>
          </a:prstGeom>
        </p:spPr>
        <p:txBody>
          <a:bodyPr/>
          <a:lstStyle/>
          <a:p>
            <a:r>
              <a:t>Title Text</a:t>
            </a:r>
          </a:p>
        </p:txBody>
      </p:sp>
      <p:sp>
        <p:nvSpPr>
          <p:cNvPr id="98" name="Shape 98"/>
          <p:cNvSpPr>
            <a:spLocks noGrp="1"/>
          </p:cNvSpPr>
          <p:nvPr>
            <p:ph type="body" idx="1"/>
          </p:nvPr>
        </p:nvSpPr>
        <p:spPr>
          <a:xfrm>
            <a:off x="381000" y="1411552"/>
            <a:ext cx="8382000" cy="3915104"/>
          </a:xfrm>
          <a:prstGeom prst="rect">
            <a:avLst/>
          </a:prstGeom>
        </p:spPr>
        <p:txBody>
          <a:bodyPr/>
          <a:lstStyle>
            <a:lvl1pPr>
              <a:buClr>
                <a:srgbClr val="FFFFFF"/>
              </a:buClr>
              <a:buSzPct val="70000"/>
              <a:buFont typeface="Wingdings"/>
              <a:buChar char="●"/>
            </a:lvl1pPr>
            <a:lvl2pPr>
              <a:buClr>
                <a:srgbClr val="FFFFFF"/>
              </a:buClr>
              <a:buSzPct val="70000"/>
              <a:buFont typeface="Wingdings"/>
              <a:buChar char="●"/>
            </a:lvl2pPr>
            <a:lvl3pPr>
              <a:buClr>
                <a:srgbClr val="FFFFFF"/>
              </a:buClr>
              <a:buSzPct val="70000"/>
              <a:buFont typeface="Wingdings"/>
              <a:buChar char="●"/>
            </a:lvl3pPr>
            <a:lvl4pPr>
              <a:buClr>
                <a:srgbClr val="FFFFFF"/>
              </a:buClr>
              <a:buSzPct val="70000"/>
              <a:buFont typeface="Wingdings"/>
              <a:buChar char="●"/>
            </a:lvl4pPr>
            <a:lvl5pPr>
              <a:buClr>
                <a:srgbClr val="FFFFFF"/>
              </a:buClr>
              <a:buSzPct val="70000"/>
              <a:buFont typeface="Wingdings"/>
              <a:buChar char="●"/>
            </a:lvl5pPr>
          </a:lstStyle>
          <a:p>
            <a:r>
              <a:t>Body Level One</a:t>
            </a:r>
          </a:p>
          <a:p>
            <a:pPr lvl="1"/>
            <a:r>
              <a:t>Body Level Two</a:t>
            </a:r>
          </a:p>
          <a:p>
            <a:pPr lvl="2"/>
            <a:r>
              <a:t>Body Level Three</a:t>
            </a:r>
          </a:p>
          <a:p>
            <a:pPr lvl="3"/>
            <a:r>
              <a:t>Body Level Four</a:t>
            </a:r>
          </a:p>
          <a:p>
            <a:pPr lvl="4"/>
            <a:r>
              <a:t>Body Level Five</a:t>
            </a:r>
          </a:p>
        </p:txBody>
      </p:sp>
      <p:sp>
        <p:nvSpPr>
          <p:cNvPr id="99" name="Shape 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Demo, Video etc. &quot;special&quot; slides">
    <p:spTree>
      <p:nvGrpSpPr>
        <p:cNvPr id="1" name=""/>
        <p:cNvGrpSpPr/>
        <p:nvPr/>
      </p:nvGrpSpPr>
      <p:grpSpPr>
        <a:xfrm>
          <a:off x="0" y="0"/>
          <a:ext cx="0" cy="0"/>
          <a:chOff x="0" y="0"/>
          <a:chExt cx="0" cy="0"/>
        </a:xfrm>
      </p:grpSpPr>
      <p:pic>
        <p:nvPicPr>
          <p:cNvPr id="106" name="image3.png" descr="1-01055_Template_Bar.png"/>
          <p:cNvPicPr>
            <a:picLocks noChangeAspect="1"/>
          </p:cNvPicPr>
          <p:nvPr/>
        </p:nvPicPr>
        <p:blipFill>
          <a:blip r:embed="rId2">
            <a:extLst/>
          </a:blip>
          <a:stretch>
            <a:fillRect/>
          </a:stretch>
        </p:blipFill>
        <p:spPr>
          <a:xfrm flipH="1">
            <a:off x="-955675" y="1905000"/>
            <a:ext cx="10099675" cy="2281653"/>
          </a:xfrm>
          <a:prstGeom prst="rect">
            <a:avLst/>
          </a:prstGeom>
          <a:ln w="12700">
            <a:miter lim="400000"/>
          </a:ln>
        </p:spPr>
      </p:pic>
      <p:sp>
        <p:nvSpPr>
          <p:cNvPr id="107" name="Shape 107"/>
          <p:cNvSpPr>
            <a:spLocks noGrp="1"/>
          </p:cNvSpPr>
          <p:nvPr>
            <p:ph type="title"/>
          </p:nvPr>
        </p:nvSpPr>
        <p:spPr>
          <a:xfrm>
            <a:off x="1369219" y="0"/>
            <a:ext cx="7043209" cy="2823105"/>
          </a:xfrm>
          <a:prstGeom prst="rect">
            <a:avLst/>
          </a:prstGeom>
        </p:spPr>
        <p:txBody>
          <a:bodyPr anchor="ctr"/>
          <a:lstStyle>
            <a:lvl1pPr>
              <a:defRPr sz="5400">
                <a:ln w="3175">
                  <a:solidFill>
                    <a:srgbClr val="0808EB">
                      <a:alpha val="75000"/>
                    </a:srgbClr>
                  </a:solidFill>
                </a:ln>
              </a:defRPr>
            </a:lvl1pPr>
          </a:lstStyle>
          <a:p>
            <a:r>
              <a:t>Title Text</a:t>
            </a:r>
          </a:p>
        </p:txBody>
      </p:sp>
      <p:sp>
        <p:nvSpPr>
          <p:cNvPr id="108" name="Shape 108"/>
          <p:cNvSpPr>
            <a:spLocks noGrp="1"/>
          </p:cNvSpPr>
          <p:nvPr>
            <p:ph type="body" sz="half" idx="1"/>
          </p:nvPr>
        </p:nvSpPr>
        <p:spPr>
          <a:xfrm>
            <a:off x="1368955" y="4344987"/>
            <a:ext cx="7043209" cy="2176166"/>
          </a:xfrm>
          <a:prstGeom prst="rect">
            <a:avLst/>
          </a:prstGeom>
        </p:spPr>
        <p:txBody>
          <a:bodyPr/>
          <a:lstStyle>
            <a:lvl1pPr marL="0" indent="0">
              <a:spcBef>
                <a:spcPts val="0"/>
              </a:spcBef>
              <a:buSzTx/>
              <a:buNone/>
            </a:lvl1pPr>
            <a:lvl2pPr marL="0" indent="457181">
              <a:spcBef>
                <a:spcPts val="0"/>
              </a:spcBef>
              <a:buSzTx/>
              <a:buNone/>
            </a:lvl2pPr>
            <a:lvl3pPr marL="0" indent="914362">
              <a:spcBef>
                <a:spcPts val="0"/>
              </a:spcBef>
              <a:buSzTx/>
              <a:buNone/>
            </a:lvl3pPr>
            <a:lvl4pPr marL="0" indent="1371544">
              <a:spcBef>
                <a:spcPts val="0"/>
              </a:spcBef>
              <a:buSzTx/>
              <a:buNone/>
            </a:lvl4pPr>
            <a:lvl5pPr marL="0" indent="1828726">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9" name="Shape 10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6" name="Shape 1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Use for slides with Software Code">
    <p:bg>
      <p:bgPr>
        <a:solidFill>
          <a:srgbClr val="FFFFFF"/>
        </a:solidFill>
        <a:effectLst/>
      </p:bgPr>
    </p:bg>
    <p:spTree>
      <p:nvGrpSpPr>
        <p:cNvPr id="1" name=""/>
        <p:cNvGrpSpPr/>
        <p:nvPr/>
      </p:nvGrpSpPr>
      <p:grpSpPr>
        <a:xfrm>
          <a:off x="0" y="0"/>
          <a:ext cx="0" cy="0"/>
          <a:chOff x="0" y="0"/>
          <a:chExt cx="0" cy="0"/>
        </a:xfrm>
      </p:grpSpPr>
      <p:pic>
        <p:nvPicPr>
          <p:cNvPr id="123" name="image4.png" descr="white rectangle.png"/>
          <p:cNvPicPr>
            <a:picLocks noChangeAspect="1"/>
          </p:cNvPicPr>
          <p:nvPr/>
        </p:nvPicPr>
        <p:blipFill>
          <a:blip r:embed="rId2">
            <a:extLst/>
          </a:blip>
          <a:srcRect b="10452"/>
          <a:stretch>
            <a:fillRect/>
          </a:stretch>
        </p:blipFill>
        <p:spPr>
          <a:xfrm>
            <a:off x="0" y="1299706"/>
            <a:ext cx="9144000" cy="5558295"/>
          </a:xfrm>
          <a:prstGeom prst="rect">
            <a:avLst/>
          </a:prstGeom>
          <a:ln w="12700">
            <a:miter lim="400000"/>
          </a:ln>
        </p:spPr>
      </p:pic>
      <p:sp>
        <p:nvSpPr>
          <p:cNvPr id="124" name="Shape 124"/>
          <p:cNvSpPr>
            <a:spLocks noGrp="1"/>
          </p:cNvSpPr>
          <p:nvPr>
            <p:ph type="title"/>
          </p:nvPr>
        </p:nvSpPr>
        <p:spPr>
          <a:xfrm>
            <a:off x="381000" y="230188"/>
            <a:ext cx="8382000" cy="1674813"/>
          </a:xfrm>
          <a:prstGeom prst="rect">
            <a:avLst/>
          </a:prstGeom>
        </p:spPr>
        <p:txBody>
          <a:bodyPr/>
          <a:lstStyle>
            <a:lvl1pPr>
              <a:defRPr>
                <a:ln w="3174">
                  <a:solidFill>
                    <a:srgbClr val="FFFFFF">
                      <a:alpha val="75000"/>
                    </a:srgbClr>
                  </a:solidFill>
                </a:ln>
                <a:solidFill>
                  <a:srgbClr val="000000"/>
                </a:solidFill>
              </a:defRPr>
            </a:lvl1pPr>
          </a:lstStyle>
          <a:p>
            <a:r>
              <a:t>Title Text</a:t>
            </a:r>
          </a:p>
        </p:txBody>
      </p:sp>
      <p:sp>
        <p:nvSpPr>
          <p:cNvPr id="125" name="Shape 125"/>
          <p:cNvSpPr>
            <a:spLocks noGrp="1"/>
          </p:cNvSpPr>
          <p:nvPr>
            <p:ph type="body" idx="1"/>
          </p:nvPr>
        </p:nvSpPr>
        <p:spPr>
          <a:xfrm>
            <a:off x="722312" y="1905000"/>
            <a:ext cx="8040690" cy="3653492"/>
          </a:xfrm>
          <a:prstGeom prst="rect">
            <a:avLst/>
          </a:prstGeom>
        </p:spPr>
        <p:txBody>
          <a:bodyPr/>
          <a:lstStyle>
            <a:lvl1pPr marL="0" indent="0">
              <a:buSzTx/>
              <a:buNone/>
              <a:defRPr sz="3000" b="1">
                <a:solidFill>
                  <a:srgbClr val="000000"/>
                </a:solidFill>
                <a:latin typeface="Courier New"/>
                <a:ea typeface="Courier New"/>
                <a:cs typeface="Courier New"/>
                <a:sym typeface="Courier New"/>
              </a:defRPr>
            </a:lvl1pPr>
            <a:lvl2pPr marL="0" indent="377017">
              <a:buSzTx/>
              <a:buNone/>
              <a:defRPr sz="3000" b="1">
                <a:solidFill>
                  <a:srgbClr val="000000"/>
                </a:solidFill>
                <a:latin typeface="Courier New"/>
                <a:ea typeface="Courier New"/>
                <a:cs typeface="Courier New"/>
                <a:sym typeface="Courier New"/>
              </a:defRPr>
            </a:lvl2pPr>
            <a:lvl3pPr marL="0" indent="754032">
              <a:buSzTx/>
              <a:buNone/>
              <a:defRPr sz="3000" b="1">
                <a:solidFill>
                  <a:srgbClr val="000000"/>
                </a:solidFill>
                <a:latin typeface="Courier New"/>
                <a:ea typeface="Courier New"/>
                <a:cs typeface="Courier New"/>
                <a:sym typeface="Courier New"/>
              </a:defRPr>
            </a:lvl3pPr>
            <a:lvl4pPr marL="0" indent="1094008">
              <a:buSzTx/>
              <a:buNone/>
              <a:defRPr sz="3000" b="1">
                <a:solidFill>
                  <a:srgbClr val="000000"/>
                </a:solidFill>
                <a:latin typeface="Courier New"/>
                <a:ea typeface="Courier New"/>
                <a:cs typeface="Courier New"/>
                <a:sym typeface="Courier New"/>
              </a:defRPr>
            </a:lvl4pPr>
            <a:lvl5pPr marL="0" indent="1426046">
              <a:buSzTx/>
              <a:buNone/>
              <a:defRPr sz="3000" b="1">
                <a:solidFill>
                  <a:srgbClr val="000000"/>
                </a:solidFill>
                <a:latin typeface="Courier New"/>
                <a:ea typeface="Courier New"/>
                <a:cs typeface="Courier New"/>
                <a:sym typeface="Courier New"/>
              </a:defRPr>
            </a:lvl5pPr>
          </a:lstStyle>
          <a:p>
            <a:r>
              <a:t>Body Level One</a:t>
            </a:r>
          </a:p>
          <a:p>
            <a:pPr lvl="1"/>
            <a:r>
              <a:t>Body Level Two</a:t>
            </a:r>
          </a:p>
          <a:p>
            <a:pPr lvl="2"/>
            <a:r>
              <a:t>Body Level Three</a:t>
            </a:r>
          </a:p>
          <a:p>
            <a:pPr lvl="3"/>
            <a:r>
              <a:t>Body Level Four</a:t>
            </a:r>
          </a:p>
          <a:p>
            <a:pPr lvl="4"/>
            <a:r>
              <a:t>Body Level Five</a:t>
            </a:r>
          </a:p>
        </p:txBody>
      </p:sp>
      <p:sp>
        <p:nvSpPr>
          <p:cNvPr id="126" name="Shape 1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81000" y="230188"/>
            <a:ext cx="8382000" cy="13700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buBlip>
                <a:blip r:embed="rId23"/>
              </a:buBlip>
            </a:lvl1pPr>
            <a:lvl2pPr>
              <a:buBlip>
                <a:blip r:embed="rId24"/>
              </a:buBlip>
            </a:lvl2pPr>
            <a:lvl3pPr>
              <a:buBlip>
                <a:blip r:embed="rId24"/>
              </a:buBlip>
            </a:lvl3pPr>
            <a:lvl4pPr>
              <a:buBlip>
                <a:blip r:embed="rId24"/>
              </a:buBlip>
            </a:lvl4pPr>
            <a:lvl5pPr>
              <a:buBlip>
                <a:blip r:embed="rId24"/>
              </a:buBlip>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hape 4"/>
          <p:cNvSpPr>
            <a:spLocks noGrp="1"/>
          </p:cNvSpPr>
          <p:nvPr>
            <p:ph type="sldNum" sz="quarter" idx="2"/>
          </p:nvPr>
        </p:nvSpPr>
        <p:spPr>
          <a:xfrm>
            <a:off x="6553200" y="6217851"/>
            <a:ext cx="2133600" cy="276999"/>
          </a:xfrm>
          <a:prstGeom prst="rect">
            <a:avLst/>
          </a:prstGeom>
          <a:ln w="12700">
            <a:miter lim="400000"/>
          </a:ln>
        </p:spPr>
        <p:txBody>
          <a:bodyPr lIns="45719" rIns="45719" anchor="ctr">
            <a:spAutoFit/>
          </a:bodyPr>
          <a:lstStyle>
            <a:lvl1pPr algn="r">
              <a:defRPr sz="1200" b="0" i="0">
                <a:solidFill>
                  <a:srgbClr val="FFFFFF"/>
                </a:solidFill>
                <a:latin typeface="Helvetica Regular" charset="0"/>
                <a:ea typeface="Helvetica Regular" charset="0"/>
                <a:cs typeface="Helvetica Regular" charset="0"/>
              </a:defRPr>
            </a:lvl1pPr>
          </a:lstStyle>
          <a:p>
            <a:fld id="{86CB4B4D-7CA3-9044-876B-883B54F8677D}" type="slidenum">
              <a:rPr lang="uk-UA" smtClean="0"/>
              <a:pPr/>
              <a:t>‹#›</a:t>
            </a:fld>
            <a:endParaRPr lang="uk-UA"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6"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70" r:id="rId16"/>
    <p:sldLayoutId id="2147483671" r:id="rId17"/>
    <p:sldLayoutId id="2147483672" r:id="rId18"/>
    <p:sldLayoutId id="2147483673" r:id="rId19"/>
    <p:sldLayoutId id="2147483674" r:id="rId20"/>
    <p:sldLayoutId id="2147483676" r:id="rId21"/>
  </p:sldLayoutIdLst>
  <p:transition spd="med"/>
  <p:txStyles>
    <p:titleStyle>
      <a:lvl1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Helvetica Regular" charset="0"/>
          <a:ea typeface="Helvetica Regular" charset="0"/>
          <a:cs typeface="Helvetica Regular" charset="0"/>
          <a:sym typeface="Calibri"/>
        </a:defRPr>
      </a:lvl1pPr>
      <a:lvl2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Calibri"/>
          <a:ea typeface="Calibri"/>
          <a:cs typeface="Calibri"/>
          <a:sym typeface="Calibri"/>
        </a:defRPr>
      </a:lvl2pPr>
      <a:lvl3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Calibri"/>
          <a:ea typeface="Calibri"/>
          <a:cs typeface="Calibri"/>
          <a:sym typeface="Calibri"/>
        </a:defRPr>
      </a:lvl3pPr>
      <a:lvl4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Calibri"/>
          <a:ea typeface="Calibri"/>
          <a:cs typeface="Calibri"/>
          <a:sym typeface="Calibri"/>
        </a:defRPr>
      </a:lvl4pPr>
      <a:lvl5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Calibri"/>
          <a:ea typeface="Calibri"/>
          <a:cs typeface="Calibri"/>
          <a:sym typeface="Calibri"/>
        </a:defRPr>
      </a:lvl5pPr>
      <a:lvl6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Calibri"/>
          <a:ea typeface="Calibri"/>
          <a:cs typeface="Calibri"/>
          <a:sym typeface="Calibri"/>
        </a:defRPr>
      </a:lvl6pPr>
      <a:lvl7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Calibri"/>
          <a:ea typeface="Calibri"/>
          <a:cs typeface="Calibri"/>
          <a:sym typeface="Calibri"/>
        </a:defRPr>
      </a:lvl7pPr>
      <a:lvl8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Calibri"/>
          <a:ea typeface="Calibri"/>
          <a:cs typeface="Calibri"/>
          <a:sym typeface="Calibri"/>
        </a:defRPr>
      </a:lvl8pPr>
      <a:lvl9pPr marL="0" marR="0" indent="0" algn="l" defTabSz="914362" latinLnBrk="0">
        <a:lnSpc>
          <a:spcPct val="90000"/>
        </a:lnSpc>
        <a:spcBef>
          <a:spcPts val="0"/>
        </a:spcBef>
        <a:spcAft>
          <a:spcPts val="0"/>
        </a:spcAft>
        <a:buClrTx/>
        <a:buSzTx/>
        <a:buFontTx/>
        <a:buNone/>
        <a:tabLst/>
        <a:defRPr sz="4800" b="0" i="0" u="none" strike="noStrike" cap="none" spc="-150" baseline="0">
          <a:ln w="3174">
            <a:solidFill>
              <a:srgbClr val="0808EB">
                <a:alpha val="75000"/>
              </a:srgbClr>
            </a:solidFill>
          </a:ln>
          <a:solidFill>
            <a:srgbClr val="FFFFFF"/>
          </a:solidFill>
          <a:effectLst>
            <a:outerShdw blurRad="114300" dir="2700000" rotWithShape="0">
              <a:srgbClr val="000000">
                <a:alpha val="51000"/>
              </a:srgbClr>
            </a:outerShdw>
          </a:effectLst>
          <a:uFillTx/>
          <a:latin typeface="Calibri"/>
          <a:ea typeface="Calibri"/>
          <a:cs typeface="Calibri"/>
          <a:sym typeface="Calibri"/>
        </a:defRPr>
      </a:lvl9pPr>
    </p:titleStyle>
    <p:bodyStyle>
      <a:lvl1pPr marL="396875" marR="0" indent="-396875" algn="l" defTabSz="914362" rtl="0" latinLnBrk="0">
        <a:lnSpc>
          <a:spcPct val="90000"/>
        </a:lnSpc>
        <a:spcBef>
          <a:spcPts val="700"/>
        </a:spcBef>
        <a:spcAft>
          <a:spcPts val="0"/>
        </a:spcAft>
        <a:buClrTx/>
        <a:buSzPct val="100000"/>
        <a:buFontTx/>
        <a:buBlip>
          <a:blip r:embed="rId23"/>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1pPr>
      <a:lvl2pPr marL="971096" marR="0" indent="-453571" algn="l" defTabSz="914362" rtl="0" latinLnBrk="0">
        <a:lnSpc>
          <a:spcPct val="90000"/>
        </a:lnSpc>
        <a:spcBef>
          <a:spcPts val="700"/>
        </a:spcBef>
        <a:spcAft>
          <a:spcPts val="0"/>
        </a:spcAft>
        <a:buClrTx/>
        <a:buSzPct val="100000"/>
        <a:buFontTx/>
        <a:buBlip>
          <a:blip r:embed="rId24"/>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2pPr>
      <a:lvl3pPr marL="1373717" marR="0" indent="-459317" algn="l" defTabSz="914362" rtl="0" latinLnBrk="0">
        <a:lnSpc>
          <a:spcPct val="90000"/>
        </a:lnSpc>
        <a:spcBef>
          <a:spcPts val="700"/>
        </a:spcBef>
        <a:spcAft>
          <a:spcPts val="0"/>
        </a:spcAft>
        <a:buClrTx/>
        <a:buSzPct val="100000"/>
        <a:buFontTx/>
        <a:buBlip>
          <a:blip r:embed="rId24"/>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3pPr>
      <a:lvl4pPr marL="1720321" marR="0" indent="-461433" algn="l" defTabSz="914362" rtl="0" latinLnBrk="0">
        <a:lnSpc>
          <a:spcPct val="90000"/>
        </a:lnSpc>
        <a:spcBef>
          <a:spcPts val="700"/>
        </a:spcBef>
        <a:spcAft>
          <a:spcPts val="0"/>
        </a:spcAft>
        <a:buClrTx/>
        <a:buSzPct val="100000"/>
        <a:buFontTx/>
        <a:buBlip>
          <a:blip r:embed="rId24"/>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4pPr>
      <a:lvl5pPr marL="2053696" marR="0" indent="-448733" algn="l" defTabSz="914362" rtl="0" latinLnBrk="0">
        <a:lnSpc>
          <a:spcPct val="90000"/>
        </a:lnSpc>
        <a:spcBef>
          <a:spcPts val="700"/>
        </a:spcBef>
        <a:spcAft>
          <a:spcPts val="0"/>
        </a:spcAft>
        <a:buClrTx/>
        <a:buSzPct val="100000"/>
        <a:buFontTx/>
        <a:buBlip>
          <a:blip r:embed="rId24"/>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5pPr>
      <a:lvl6pPr marL="2651653"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6pPr>
      <a:lvl7pPr marL="3108835"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7pPr>
      <a:lvl8pPr marL="3566017"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8pPr>
      <a:lvl9pPr marL="4023199"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3" y="182174"/>
            <a:ext cx="8993967" cy="5271247"/>
          </a:xfrm>
          <a:prstGeom prst="rect">
            <a:avLst/>
          </a:prstGeom>
        </p:spPr>
      </p:pic>
      <p:sp>
        <p:nvSpPr>
          <p:cNvPr id="250" name="Shape 250"/>
          <p:cNvSpPr>
            <a:spLocks noGrp="1"/>
          </p:cNvSpPr>
          <p:nvPr>
            <p:ph type="body" sz="quarter" idx="1"/>
          </p:nvPr>
        </p:nvSpPr>
        <p:spPr>
          <a:xfrm>
            <a:off x="816322" y="2368025"/>
            <a:ext cx="6849398" cy="1653989"/>
          </a:xfrm>
          <a:prstGeom prst="rect">
            <a:avLst/>
          </a:prstGeom>
        </p:spPr>
        <p:txBody>
          <a:bodyPr>
            <a:noAutofit/>
          </a:bodyPr>
          <a:lstStyle>
            <a:lvl1pPr>
              <a:defRPr sz="3600">
                <a:latin typeface="+mn-lt"/>
                <a:ea typeface="+mn-ea"/>
                <a:cs typeface="+mn-cs"/>
                <a:sym typeface="Helvetica"/>
              </a:defRPr>
            </a:lvl1pPr>
          </a:lstStyle>
          <a:p>
            <a:pPr algn="r"/>
            <a:r>
              <a:rPr lang="en-US" sz="4800" dirty="0">
                <a:latin typeface="Gill Sans"/>
                <a:ea typeface="Gill Sans" charset="0"/>
                <a:cs typeface="Gill Sans" charset="0"/>
              </a:rPr>
              <a:t>Dusty Starbursts and Quasars - Past and Future</a:t>
            </a:r>
            <a:endParaRPr sz="4800" dirty="0">
              <a:latin typeface="Gill Sans"/>
              <a:ea typeface="Gill Sans" charset="0"/>
              <a:cs typeface="Gill Sans" charset="0"/>
            </a:endParaRPr>
          </a:p>
        </p:txBody>
      </p:sp>
      <p:sp>
        <p:nvSpPr>
          <p:cNvPr id="3" name="Rectangle 2"/>
          <p:cNvSpPr/>
          <p:nvPr/>
        </p:nvSpPr>
        <p:spPr>
          <a:xfrm>
            <a:off x="2829071" y="4437758"/>
            <a:ext cx="4836649" cy="1015663"/>
          </a:xfrm>
          <a:prstGeom prst="rect">
            <a:avLst/>
          </a:prstGeom>
        </p:spPr>
        <p:txBody>
          <a:bodyPr wrap="square">
            <a:spAutoFit/>
          </a:bodyPr>
          <a:lstStyle/>
          <a:p>
            <a:r>
              <a:rPr lang="en-US" sz="2000" dirty="0" smtClean="0">
                <a:solidFill>
                  <a:srgbClr val="FFFFFF"/>
                </a:solidFill>
                <a:latin typeface="Gill Sans"/>
              </a:rPr>
              <a:t>How the </a:t>
            </a:r>
            <a:r>
              <a:rPr lang="en-US" sz="2000" dirty="0" err="1" smtClean="0">
                <a:solidFill>
                  <a:srgbClr val="FFFFFF"/>
                </a:solidFill>
                <a:latin typeface="Gill Sans"/>
              </a:rPr>
              <a:t>InfraRed</a:t>
            </a:r>
            <a:r>
              <a:rPr lang="en-US" sz="2000" dirty="0" smtClean="0">
                <a:solidFill>
                  <a:srgbClr val="FFFFFF"/>
                </a:solidFill>
                <a:latin typeface="Gill Sans"/>
              </a:rPr>
              <a:t> Spectrograph revolutionized our understanding of galaxy assembly across the history of the Universe</a:t>
            </a:r>
            <a:endParaRPr lang="en-US" sz="2000" dirty="0">
              <a:solidFill>
                <a:srgbClr val="FFFFFF"/>
              </a:solidFill>
              <a:latin typeface="Gill Sans"/>
              <a:ea typeface="Gill Sans" charset="0"/>
              <a:cs typeface="Gill Sans" charset="0"/>
            </a:endParaRPr>
          </a:p>
        </p:txBody>
      </p:sp>
      <p:sp>
        <p:nvSpPr>
          <p:cNvPr id="4" name="TextBox 3"/>
          <p:cNvSpPr txBox="1"/>
          <p:nvPr/>
        </p:nvSpPr>
        <p:spPr>
          <a:xfrm>
            <a:off x="2941320" y="5684520"/>
            <a:ext cx="201168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FF"/>
                </a:solidFill>
                <a:effectLst/>
                <a:uFillTx/>
                <a:latin typeface="Calibri"/>
                <a:ea typeface="Calibri"/>
                <a:cs typeface="Calibri"/>
                <a:sym typeface="Calibri"/>
              </a:rPr>
              <a:t>Duncan Farrah</a:t>
            </a:r>
          </a:p>
          <a:p>
            <a:pPr marL="0" marR="0" indent="0" algn="r" defTabSz="914400" rtl="0" fontAlgn="auto" latinLnBrk="0" hangingPunct="0">
              <a:lnSpc>
                <a:spcPct val="100000"/>
              </a:lnSpc>
              <a:spcBef>
                <a:spcPts val="0"/>
              </a:spcBef>
              <a:spcAft>
                <a:spcPts val="0"/>
              </a:spcAft>
              <a:buClrTx/>
              <a:buSzTx/>
              <a:buFontTx/>
              <a:buNone/>
              <a:tabLst/>
            </a:pPr>
            <a:r>
              <a:rPr lang="en-US" dirty="0" smtClean="0">
                <a:solidFill>
                  <a:srgbClr val="FFFFFF"/>
                </a:solidFill>
              </a:rPr>
              <a:t>Virginia Tech</a:t>
            </a:r>
            <a:endParaRPr kumimoji="0" lang="en-US" sz="1800" b="0" i="0" u="none" strike="noStrike" cap="none" spc="0" normalizeH="0" baseline="0" dirty="0">
              <a:ln>
                <a:noFill/>
              </a:ln>
              <a:solidFill>
                <a:srgbClr val="FFFFFF"/>
              </a:solidFill>
              <a:effectLst/>
              <a:uFillTx/>
              <a:latin typeface="Calibri"/>
              <a:ea typeface="Calibri"/>
              <a:cs typeface="Calibri"/>
              <a:sym typeface="Calibri"/>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 y="0"/>
            <a:ext cx="776430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FFFFFF"/>
                </a:solidFill>
                <a:effectLst/>
                <a:uFillTx/>
                <a:latin typeface="Gill Sans" charset="0"/>
                <a:ea typeface="Gill Sans" charset="0"/>
                <a:cs typeface="Gill Sans" charset="0"/>
                <a:sym typeface="Calibri"/>
              </a:rPr>
              <a:t>What did the</a:t>
            </a:r>
            <a:r>
              <a:rPr kumimoji="0" lang="en-US" sz="3200" b="0" i="0" u="none" strike="noStrike" cap="none" spc="0" normalizeH="0" dirty="0" smtClean="0">
                <a:ln>
                  <a:noFill/>
                </a:ln>
                <a:solidFill>
                  <a:srgbClr val="FFFFFF"/>
                </a:solidFill>
                <a:effectLst/>
                <a:uFillTx/>
                <a:latin typeface="Gill Sans" charset="0"/>
                <a:ea typeface="Gill Sans" charset="0"/>
                <a:cs typeface="Gill Sans" charset="0"/>
                <a:sym typeface="Calibri"/>
              </a:rPr>
              <a:t> IRS</a:t>
            </a:r>
            <a:r>
              <a:rPr kumimoji="0" lang="en-US" sz="3200" b="0" i="0" u="none" strike="noStrike" cap="none" spc="0" normalizeH="0" baseline="0" dirty="0" smtClean="0">
                <a:ln>
                  <a:noFill/>
                </a:ln>
                <a:solidFill>
                  <a:srgbClr val="FFFFFF"/>
                </a:solidFill>
                <a:effectLst/>
                <a:uFillTx/>
                <a:latin typeface="Gill Sans" charset="0"/>
                <a:ea typeface="Gill Sans" charset="0"/>
                <a:cs typeface="Gill Sans" charset="0"/>
                <a:sym typeface="Calibri"/>
              </a:rPr>
              <a:t> do for extragalactic science?</a:t>
            </a:r>
            <a:endParaRPr kumimoji="0" lang="en-US" sz="3200" b="0" i="0" u="none" strike="noStrike" cap="none" spc="0" normalizeH="0" baseline="0" dirty="0">
              <a:ln>
                <a:noFill/>
              </a:ln>
              <a:solidFill>
                <a:srgbClr val="FFFFFF"/>
              </a:solidFill>
              <a:effectLst/>
              <a:uFillTx/>
              <a:latin typeface="Gill Sans" charset="0"/>
              <a:ea typeface="Gill Sans" charset="0"/>
              <a:cs typeface="Gill Sans" charset="0"/>
              <a:sym typeface="Calibri"/>
            </a:endParaRPr>
          </a:p>
        </p:txBody>
      </p:sp>
      <p:sp>
        <p:nvSpPr>
          <p:cNvPr id="5" name="TextBox 4"/>
          <p:cNvSpPr txBox="1"/>
          <p:nvPr/>
        </p:nvSpPr>
        <p:spPr>
          <a:xfrm>
            <a:off x="350520" y="468506"/>
            <a:ext cx="8336280" cy="6247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detection of several new</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mid-infrared features </a:t>
            </a:r>
            <a:r>
              <a:rPr kumimoji="0" lang="mr-IN" sz="1600" b="0" i="0" u="none" strike="noStrike" cap="none" spc="0" normalizeH="0" dirty="0" smtClean="0">
                <a:ln>
                  <a:noFill/>
                </a:ln>
                <a:solidFill>
                  <a:srgbClr val="FFFFFF"/>
                </a:solidFill>
                <a:effectLst/>
                <a:uFillTx/>
                <a:latin typeface="Calibri" charset="0"/>
                <a:ea typeface="Calibri" charset="0"/>
                <a:cs typeface="Calibri" charset="0"/>
                <a:sym typeface="Calibri"/>
              </a:rPr>
              <a:t>–</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crystalline silicates, ices, some faint fine-structure lines, other hydrocarbons</a:t>
            </a:r>
            <a:endParaRPr lang="en-US" sz="16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Development of the</a:t>
            </a: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 first comprehensive suite of obscured</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a:t>
            </a: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power source diagnostics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first robust characterization of candidate `primeval’ galaxies in the local Universe</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Evidence for low level, but important, star formation in some Early-type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first systematic study of mid infrared power source as a function of luminosity in local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Deep </a:t>
            </a:r>
            <a:r>
              <a:rPr lang="en-US" sz="1600" i="1" dirty="0" smtClean="0">
                <a:solidFill>
                  <a:srgbClr val="FFFFFF"/>
                </a:solidFill>
                <a:latin typeface="Calibri" charset="0"/>
                <a:ea typeface="Calibri" charset="0"/>
                <a:cs typeface="Calibri" charset="0"/>
              </a:rPr>
              <a:t>imaging</a:t>
            </a:r>
            <a:r>
              <a:rPr lang="en-US" sz="1600" dirty="0" smtClean="0">
                <a:solidFill>
                  <a:srgbClr val="FFFFFF"/>
                </a:solidFill>
                <a:latin typeface="Calibri" charset="0"/>
                <a:ea typeface="Calibri" charset="0"/>
                <a:cs typeface="Calibri" charset="0"/>
              </a:rPr>
              <a:t> observations of treasury extragalactic survey fields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first comprehensive mid-infrared spectral maps of low-redshift systems</a:t>
            </a:r>
            <a:endParaRPr lang="en-US" sz="16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first accurate characterization of 24 and 70 micron sources found by MIPS across a wide range in redshift</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detection of dust in absorbers along quasar sightlines</a:t>
            </a:r>
            <a:endParaRPr lang="en-US" sz="16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exploration of `normal’ dusty galaxies outside the local Universe</a:t>
            </a:r>
            <a:endParaRPr lang="en-US" sz="16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mid-infrared</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spectroscopic detection of sources at z&gt;5</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FFFFFF"/>
                </a:solidFill>
                <a:latin typeface="Calibri" charset="0"/>
                <a:ea typeface="Calibri" charset="0"/>
                <a:cs typeface="Calibri" charset="0"/>
              </a:rPr>
              <a:t>The evolution of silicate dust in active galaxies</a:t>
            </a:r>
            <a:endPar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first reliable studies of the obscured power source in high redshift galaxies</a:t>
            </a:r>
            <a:endParaRPr lang="en-US" sz="1600" baseline="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An expansive archive of observations that is still actively mined</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today</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FFFFFF"/>
                </a:solidFill>
                <a:latin typeface="Calibri" charset="0"/>
                <a:ea typeface="Calibri" charset="0"/>
                <a:cs typeface="Calibri" charset="0"/>
              </a:rPr>
              <a:t>The first unambiguous view of the power sources in </a:t>
            </a:r>
            <a:r>
              <a:rPr lang="en-US" sz="1600" baseline="0" dirty="0" err="1" smtClean="0">
                <a:solidFill>
                  <a:srgbClr val="FFFFFF"/>
                </a:solidFill>
                <a:latin typeface="Calibri" charset="0"/>
                <a:ea typeface="Calibri" charset="0"/>
                <a:cs typeface="Calibri" charset="0"/>
              </a:rPr>
              <a:t>ultraluminous</a:t>
            </a:r>
            <a:r>
              <a:rPr lang="en-US" sz="1600" baseline="0" dirty="0" smtClean="0">
                <a:solidFill>
                  <a:srgbClr val="FFFFFF"/>
                </a:solidFill>
                <a:latin typeface="Calibri" charset="0"/>
                <a:ea typeface="Calibri" charset="0"/>
                <a:cs typeface="Calibri" charset="0"/>
              </a:rPr>
              <a:t> infrared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Strong support for (some flavor of) AGN unified schemes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FFFFFF"/>
                </a:solidFill>
                <a:latin typeface="Calibri" charset="0"/>
                <a:ea typeface="Calibri" charset="0"/>
                <a:cs typeface="Calibri" charset="0"/>
              </a:rPr>
              <a:t>The first evidence for correlation/decoupling of star formation rates and AGN properties in some classes of quasar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Evidence that star-formation in galaxies may change systematically with redshift</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FFFFFF"/>
                </a:solidFill>
                <a:latin typeface="Calibri" charset="0"/>
                <a:ea typeface="Calibri" charset="0"/>
                <a:cs typeface="Calibri" charset="0"/>
              </a:rPr>
              <a:t>Evidence</a:t>
            </a:r>
            <a:r>
              <a:rPr lang="en-US" sz="1600" dirty="0" smtClean="0">
                <a:solidFill>
                  <a:srgbClr val="FFFFFF"/>
                </a:solidFill>
                <a:latin typeface="Calibri" charset="0"/>
                <a:ea typeface="Calibri" charset="0"/>
                <a:cs typeface="Calibri" charset="0"/>
              </a:rPr>
              <a:t> that SMGs are not pure starbursts, but instead a heterogeneous population that harbors large amounts of cold dust</a:t>
            </a:r>
            <a:endParaRPr lang="en-US" sz="1600" baseline="0" dirty="0" smtClean="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The first robust evidence for star formation quenching in other classes of AGN</a:t>
            </a:r>
            <a:endParaRPr kumimoji="0" lang="en-US" sz="1600" b="0" i="0" u="none" strike="noStrike" cap="none" spc="0" normalizeH="0" baseline="0" dirty="0">
              <a:ln>
                <a:noFill/>
              </a:ln>
              <a:solidFill>
                <a:srgbClr val="FFFFFF"/>
              </a:solidFill>
              <a:effectLst/>
              <a:uFillTx/>
              <a:latin typeface="Calibri" charset="0"/>
              <a:ea typeface="Calibri" charset="0"/>
              <a:cs typeface="Calibri" charset="0"/>
              <a:sym typeface="Calibri"/>
            </a:endParaRPr>
          </a:p>
        </p:txBody>
      </p:sp>
    </p:spTree>
    <p:extLst>
      <p:ext uri="{BB962C8B-B14F-4D97-AF65-F5344CB8AC3E}">
        <p14:creationId xmlns:p14="http://schemas.microsoft.com/office/powerpoint/2010/main" val="1543663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1" y="-335280"/>
            <a:ext cx="5044235" cy="7604760"/>
          </a:xfrm>
          <a:prstGeom prst="rect">
            <a:avLst/>
          </a:prstGeom>
        </p:spPr>
      </p:pic>
      <p:sp>
        <p:nvSpPr>
          <p:cNvPr id="5" name="Rectangle 4"/>
          <p:cNvSpPr/>
          <p:nvPr/>
        </p:nvSpPr>
        <p:spPr>
          <a:xfrm>
            <a:off x="4434840" y="0"/>
            <a:ext cx="4709160" cy="6858000"/>
          </a:xfrm>
          <a:prstGeom prst="rect">
            <a:avLst/>
          </a:prstGeom>
          <a:solidFill>
            <a:schemeClr val="bg1"/>
          </a:solidFill>
          <a:ln w="54999" cap="flat">
            <a:noFill/>
            <a:prstDash val="solid"/>
            <a:bevel/>
          </a:ln>
          <a:effectLst>
            <a:outerShdw blurRad="63500" dist="38100" dir="5400000" rotWithShape="0">
              <a:srgbClr val="000000">
                <a:alpha val="4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TextBox 6"/>
          <p:cNvSpPr txBox="1"/>
          <p:nvPr/>
        </p:nvSpPr>
        <p:spPr>
          <a:xfrm>
            <a:off x="4511040" y="58847"/>
            <a:ext cx="4556760" cy="6740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2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detection of several new</a:t>
            </a:r>
            <a:r>
              <a:rPr kumimoji="0" lang="en-US" sz="1200" b="0" i="0" u="none" strike="noStrike" cap="none" spc="0" normalizeH="0" dirty="0" smtClean="0">
                <a:ln>
                  <a:noFill/>
                </a:ln>
                <a:solidFill>
                  <a:srgbClr val="FFFFFF"/>
                </a:solidFill>
                <a:effectLst/>
                <a:uFillTx/>
                <a:latin typeface="Calibri" charset="0"/>
                <a:ea typeface="Calibri" charset="0"/>
                <a:cs typeface="Calibri" charset="0"/>
                <a:sym typeface="Calibri"/>
              </a:rPr>
              <a:t> mid-infrared features </a:t>
            </a:r>
            <a:r>
              <a:rPr kumimoji="0" lang="mr-IN" sz="1200" b="0" i="0" u="none" strike="noStrike" cap="none" spc="0" normalizeH="0" dirty="0" smtClean="0">
                <a:ln>
                  <a:noFill/>
                </a:ln>
                <a:solidFill>
                  <a:srgbClr val="FFFFFF"/>
                </a:solidFill>
                <a:effectLst/>
                <a:uFillTx/>
                <a:latin typeface="Calibri" charset="0"/>
                <a:ea typeface="Calibri" charset="0"/>
                <a:cs typeface="Calibri" charset="0"/>
                <a:sym typeface="Calibri"/>
              </a:rPr>
              <a:t>–</a:t>
            </a:r>
            <a:r>
              <a:rPr kumimoji="0" lang="en-US" sz="1200" b="0" i="0" u="none" strike="noStrike" cap="none" spc="0" normalizeH="0" dirty="0" smtClean="0">
                <a:ln>
                  <a:noFill/>
                </a:ln>
                <a:solidFill>
                  <a:srgbClr val="FFFFFF"/>
                </a:solidFill>
                <a:effectLst/>
                <a:uFillTx/>
                <a:latin typeface="Calibri" charset="0"/>
                <a:ea typeface="Calibri" charset="0"/>
                <a:cs typeface="Calibri" charset="0"/>
                <a:sym typeface="Calibri"/>
              </a:rPr>
              <a:t> crystalline silicates, ices, some faint fine-structure lines, other hydrocarbons</a:t>
            </a:r>
            <a:endParaRPr lang="en-US" sz="12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Development of the</a:t>
            </a:r>
            <a:r>
              <a:rPr kumimoji="0" lang="en-US" sz="1200" b="0" i="0" u="none" strike="noStrike" cap="none" spc="0" normalizeH="0" baseline="0" dirty="0" smtClean="0">
                <a:ln>
                  <a:noFill/>
                </a:ln>
                <a:solidFill>
                  <a:srgbClr val="FFFFFF"/>
                </a:solidFill>
                <a:effectLst/>
                <a:uFillTx/>
                <a:latin typeface="Calibri" charset="0"/>
                <a:ea typeface="Calibri" charset="0"/>
                <a:cs typeface="Calibri" charset="0"/>
                <a:sym typeface="Calibri"/>
              </a:rPr>
              <a:t> first comprehensive suite of obscured</a:t>
            </a:r>
            <a:r>
              <a:rPr kumimoji="0" lang="en-US" sz="1200" b="0" i="0" u="none" strike="noStrike" cap="none" spc="0" normalizeH="0" dirty="0" smtClean="0">
                <a:ln>
                  <a:noFill/>
                </a:ln>
                <a:solidFill>
                  <a:srgbClr val="FFFFFF"/>
                </a:solidFill>
                <a:effectLst/>
                <a:uFillTx/>
                <a:latin typeface="Calibri" charset="0"/>
                <a:ea typeface="Calibri" charset="0"/>
                <a:cs typeface="Calibri" charset="0"/>
                <a:sym typeface="Calibri"/>
              </a:rPr>
              <a:t> </a:t>
            </a:r>
            <a:r>
              <a:rPr kumimoji="0" lang="en-US" sz="1200" b="0" i="0" u="none" strike="noStrike" cap="none" spc="0" normalizeH="0" baseline="0" dirty="0" smtClean="0">
                <a:ln>
                  <a:noFill/>
                </a:ln>
                <a:solidFill>
                  <a:srgbClr val="FFFFFF"/>
                </a:solidFill>
                <a:effectLst/>
                <a:uFillTx/>
                <a:latin typeface="Calibri" charset="0"/>
                <a:ea typeface="Calibri" charset="0"/>
                <a:cs typeface="Calibri" charset="0"/>
                <a:sym typeface="Calibri"/>
              </a:rPr>
              <a:t>power source diagnostics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The first robust characterization of candidate `primeval’ galaxies in the local Universe</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Evidence for low level, but important, star formation in some Early-type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The first systematic study of mid infrared power source as a function of luminosity in local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Deep </a:t>
            </a:r>
            <a:r>
              <a:rPr lang="en-US" sz="1200" i="1" dirty="0" smtClean="0">
                <a:solidFill>
                  <a:srgbClr val="FFFFFF"/>
                </a:solidFill>
                <a:latin typeface="Calibri" charset="0"/>
                <a:ea typeface="Calibri" charset="0"/>
                <a:cs typeface="Calibri" charset="0"/>
              </a:rPr>
              <a:t>imaging</a:t>
            </a:r>
            <a:r>
              <a:rPr lang="en-US" sz="1200" dirty="0" smtClean="0">
                <a:solidFill>
                  <a:srgbClr val="FFFFFF"/>
                </a:solidFill>
                <a:latin typeface="Calibri" charset="0"/>
                <a:ea typeface="Calibri" charset="0"/>
                <a:cs typeface="Calibri" charset="0"/>
              </a:rPr>
              <a:t> observations of treasury extragalactic survey fields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The first comprehensive mid-infrared spectral maps of low-redshift systems</a:t>
            </a:r>
            <a:endParaRPr lang="en-US" sz="12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The first accurate characterization of 24 and 70 micron sources found by MIPS across a wide range in redshift</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The detection of dust in absorbers along quasar sightlines</a:t>
            </a:r>
            <a:endParaRPr lang="en-US" sz="12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2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exploration of `normal’ dusty galaxies outside the local Universe</a:t>
            </a:r>
            <a:endParaRPr lang="en-US" sz="12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2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mid-infrared</a:t>
            </a:r>
            <a:r>
              <a:rPr kumimoji="0" lang="en-US" sz="1200" b="0" i="0" u="none" strike="noStrike" cap="none" spc="0" normalizeH="0" dirty="0" smtClean="0">
                <a:ln>
                  <a:noFill/>
                </a:ln>
                <a:solidFill>
                  <a:srgbClr val="FFFFFF"/>
                </a:solidFill>
                <a:effectLst/>
                <a:uFillTx/>
                <a:latin typeface="Calibri" charset="0"/>
                <a:ea typeface="Calibri" charset="0"/>
                <a:cs typeface="Calibri" charset="0"/>
                <a:sym typeface="Calibri"/>
              </a:rPr>
              <a:t> spectroscopic detection of sources at z&gt;5</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baseline="0" dirty="0" smtClean="0">
                <a:solidFill>
                  <a:srgbClr val="FFFFFF"/>
                </a:solidFill>
                <a:latin typeface="Calibri" charset="0"/>
                <a:ea typeface="Calibri" charset="0"/>
                <a:cs typeface="Calibri" charset="0"/>
              </a:rPr>
              <a:t>The evolution of silicate dust in active galaxies</a:t>
            </a:r>
            <a:endParaRPr kumimoji="0" lang="en-US" sz="1200" b="0" i="0" u="none" strike="noStrike" cap="none" spc="0" normalizeH="0" baseline="0" dirty="0" smtClean="0">
              <a:ln>
                <a:noFill/>
              </a:ln>
              <a:solidFill>
                <a:srgbClr val="FFFFFF"/>
              </a:solidFill>
              <a:effectLst/>
              <a:uFillTx/>
              <a:latin typeface="Calibri" charset="0"/>
              <a:ea typeface="Calibri" charset="0"/>
              <a:cs typeface="Calibri" charset="0"/>
              <a:sym typeface="Calibri"/>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2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a:t>
            </a:r>
            <a:r>
              <a:rPr kumimoji="0" lang="en-US" sz="1200" b="0" i="0" u="none" strike="noStrike" cap="none" spc="0" normalizeH="0" dirty="0" smtClean="0">
                <a:ln>
                  <a:noFill/>
                </a:ln>
                <a:solidFill>
                  <a:srgbClr val="FFFFFF"/>
                </a:solidFill>
                <a:effectLst/>
                <a:uFillTx/>
                <a:latin typeface="Calibri" charset="0"/>
                <a:ea typeface="Calibri" charset="0"/>
                <a:cs typeface="Calibri" charset="0"/>
                <a:sym typeface="Calibri"/>
              </a:rPr>
              <a:t> first reliable studies of the obscured power source in high redshift galaxies</a:t>
            </a:r>
            <a:endParaRPr lang="en-US" sz="1200" baseline="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200" b="0" i="0" u="none" strike="noStrike" cap="none" spc="0" normalizeH="0" baseline="0" dirty="0" smtClean="0">
                <a:ln>
                  <a:noFill/>
                </a:ln>
                <a:solidFill>
                  <a:srgbClr val="FFFFFF"/>
                </a:solidFill>
                <a:effectLst/>
                <a:uFillTx/>
                <a:latin typeface="Calibri" charset="0"/>
                <a:ea typeface="Calibri" charset="0"/>
                <a:cs typeface="Calibri" charset="0"/>
                <a:sym typeface="Calibri"/>
              </a:rPr>
              <a:t>An expansive archive of observations that is still actively mined</a:t>
            </a:r>
            <a:r>
              <a:rPr kumimoji="0" lang="en-US" sz="1200" b="0" i="0" u="none" strike="noStrike" cap="none" spc="0" normalizeH="0" dirty="0" smtClean="0">
                <a:ln>
                  <a:noFill/>
                </a:ln>
                <a:solidFill>
                  <a:srgbClr val="FFFFFF"/>
                </a:solidFill>
                <a:effectLst/>
                <a:uFillTx/>
                <a:latin typeface="Calibri" charset="0"/>
                <a:ea typeface="Calibri" charset="0"/>
                <a:cs typeface="Calibri" charset="0"/>
                <a:sym typeface="Calibri"/>
              </a:rPr>
              <a:t> today</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baseline="0" dirty="0" smtClean="0">
                <a:solidFill>
                  <a:srgbClr val="FFFFFF"/>
                </a:solidFill>
                <a:latin typeface="Calibri" charset="0"/>
                <a:ea typeface="Calibri" charset="0"/>
                <a:cs typeface="Calibri" charset="0"/>
              </a:rPr>
              <a:t>The first unambiguous view of the power sources in </a:t>
            </a:r>
            <a:r>
              <a:rPr lang="en-US" sz="1200" baseline="0" dirty="0" err="1" smtClean="0">
                <a:solidFill>
                  <a:srgbClr val="FFFFFF"/>
                </a:solidFill>
                <a:latin typeface="Calibri" charset="0"/>
                <a:ea typeface="Calibri" charset="0"/>
                <a:cs typeface="Calibri" charset="0"/>
              </a:rPr>
              <a:t>ultraluminous</a:t>
            </a:r>
            <a:r>
              <a:rPr lang="en-US" sz="1200" baseline="0" dirty="0" smtClean="0">
                <a:solidFill>
                  <a:srgbClr val="FFFFFF"/>
                </a:solidFill>
                <a:latin typeface="Calibri" charset="0"/>
                <a:ea typeface="Calibri" charset="0"/>
                <a:cs typeface="Calibri" charset="0"/>
              </a:rPr>
              <a:t> infrared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200" b="0" i="0" u="none" strike="noStrike" cap="none" spc="0" normalizeH="0" dirty="0" smtClean="0">
                <a:ln>
                  <a:noFill/>
                </a:ln>
                <a:solidFill>
                  <a:srgbClr val="FFFFFF"/>
                </a:solidFill>
                <a:effectLst/>
                <a:uFillTx/>
                <a:latin typeface="Calibri" charset="0"/>
                <a:ea typeface="Calibri" charset="0"/>
                <a:cs typeface="Calibri" charset="0"/>
                <a:sym typeface="Calibri"/>
              </a:rPr>
              <a:t>Strong support for (some flavor of) AGN unified schemes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baseline="0" dirty="0" smtClean="0">
                <a:solidFill>
                  <a:srgbClr val="FFFFFF"/>
                </a:solidFill>
                <a:latin typeface="Calibri" charset="0"/>
                <a:ea typeface="Calibri" charset="0"/>
                <a:cs typeface="Calibri" charset="0"/>
              </a:rPr>
              <a:t>The first evidence for correlation/decoupling of star formation rates and AGN properties in some classes of quasar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dirty="0" smtClean="0">
                <a:solidFill>
                  <a:srgbClr val="FFFFFF"/>
                </a:solidFill>
                <a:latin typeface="Calibri" charset="0"/>
                <a:ea typeface="Calibri" charset="0"/>
                <a:cs typeface="Calibri" charset="0"/>
              </a:rPr>
              <a:t>Evidence that star-formation in galaxies may change systematically with redshift</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200" baseline="0" dirty="0" smtClean="0">
                <a:solidFill>
                  <a:srgbClr val="FFFFFF"/>
                </a:solidFill>
                <a:latin typeface="Calibri" charset="0"/>
                <a:ea typeface="Calibri" charset="0"/>
                <a:cs typeface="Calibri" charset="0"/>
              </a:rPr>
              <a:t>Evidence</a:t>
            </a:r>
            <a:r>
              <a:rPr lang="en-US" sz="1200" dirty="0" smtClean="0">
                <a:solidFill>
                  <a:srgbClr val="FFFFFF"/>
                </a:solidFill>
                <a:latin typeface="Calibri" charset="0"/>
                <a:ea typeface="Calibri" charset="0"/>
                <a:cs typeface="Calibri" charset="0"/>
              </a:rPr>
              <a:t> that SMGs are not pure starbursts, but instead a heterogeneous population that harbors large amounts of cold dust</a:t>
            </a:r>
            <a:endParaRPr lang="en-US" sz="1200" baseline="0" dirty="0" smtClean="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200" b="0" i="0" u="none" strike="noStrike" cap="none" spc="0" normalizeH="0" dirty="0" smtClean="0">
                <a:ln>
                  <a:noFill/>
                </a:ln>
                <a:solidFill>
                  <a:srgbClr val="FFFFFF"/>
                </a:solidFill>
                <a:effectLst/>
                <a:uFillTx/>
                <a:latin typeface="Calibri" charset="0"/>
                <a:ea typeface="Calibri" charset="0"/>
                <a:cs typeface="Calibri" charset="0"/>
                <a:sym typeface="Calibri"/>
              </a:rPr>
              <a:t>The first robust evidence for star formation quenching in other classes of AGN</a:t>
            </a:r>
            <a:endParaRPr kumimoji="0" lang="en-US" sz="1200" b="0" i="0" u="none" strike="noStrike" cap="none" spc="0" normalizeH="0" baseline="0" dirty="0">
              <a:ln>
                <a:noFill/>
              </a:ln>
              <a:solidFill>
                <a:srgbClr val="FFFFFF"/>
              </a:solidFill>
              <a:effectLst/>
              <a:uFillTx/>
              <a:latin typeface="Calibri" charset="0"/>
              <a:ea typeface="Calibri" charset="0"/>
              <a:cs typeface="Calibri" charset="0"/>
              <a:sym typeface="Calibri"/>
            </a:endParaRPr>
          </a:p>
        </p:txBody>
      </p:sp>
    </p:spTree>
    <p:extLst>
      <p:ext uri="{BB962C8B-B14F-4D97-AF65-F5344CB8AC3E}">
        <p14:creationId xmlns:p14="http://schemas.microsoft.com/office/powerpoint/2010/main" val="13623114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19" y="960120"/>
            <a:ext cx="3936081" cy="52425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1" y="1023832"/>
            <a:ext cx="5323199" cy="3761527"/>
          </a:xfrm>
          <a:prstGeom prst="rect">
            <a:avLst/>
          </a:prstGeom>
        </p:spPr>
      </p:pic>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Low-redshift star-forming galaxies</a:t>
            </a:r>
            <a:endParaRPr sz="3200" dirty="0">
              <a:solidFill>
                <a:schemeClr val="bg1"/>
              </a:solidFill>
              <a:latin typeface="Gill Sans"/>
              <a:ea typeface="Gill Sans" charset="0"/>
              <a:cs typeface="Gill Sans" charset="0"/>
            </a:endParaRPr>
          </a:p>
        </p:txBody>
      </p:sp>
      <p:sp>
        <p:nvSpPr>
          <p:cNvPr id="3" name="TextBox 2"/>
          <p:cNvSpPr txBox="1"/>
          <p:nvPr/>
        </p:nvSpPr>
        <p:spPr>
          <a:xfrm>
            <a:off x="333124" y="4668946"/>
            <a:ext cx="530987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t>S</a:t>
            </a:r>
            <a:r>
              <a:rPr lang="en-US" sz="2400" dirty="0" smtClean="0"/>
              <a:t>trong PAHS and varying Silicate absorption </a:t>
            </a:r>
          </a:p>
          <a:p>
            <a:pPr marL="0" marR="0" indent="0" algn="l" defTabSz="914400" rtl="0" fontAlgn="auto" latinLnBrk="0" hangingPunct="0">
              <a:lnSpc>
                <a:spcPct val="100000"/>
              </a:lnSpc>
              <a:spcBef>
                <a:spcPts val="0"/>
              </a:spcBef>
              <a:spcAft>
                <a:spcPts val="0"/>
              </a:spcAft>
              <a:buClrTx/>
              <a:buSzTx/>
              <a:buFontTx/>
              <a:buNone/>
              <a:tabLst/>
            </a:pPr>
            <a:endParaRPr lang="en-US" sz="2400" dirty="0"/>
          </a:p>
          <a:p>
            <a:pPr marL="0" marR="0" indent="0" algn="l" defTabSz="914400" rtl="0" fontAlgn="auto" latinLnBrk="0" hangingPunct="0">
              <a:lnSpc>
                <a:spcPct val="100000"/>
              </a:lnSpc>
              <a:spcBef>
                <a:spcPts val="0"/>
              </a:spcBef>
              <a:spcAft>
                <a:spcPts val="0"/>
              </a:spcAft>
              <a:buClrTx/>
              <a:buSzTx/>
              <a:buFontTx/>
              <a:buNone/>
              <a:tabLst/>
            </a:pPr>
            <a:r>
              <a:rPr lang="en-US" sz="2400" dirty="0" smtClean="0"/>
              <a:t>PAH luminosity, but not E</a:t>
            </a:r>
            <a:r>
              <a:rPr kumimoji="0" lang="en-US" sz="2400" b="0" i="0" u="none" strike="noStrike" cap="none" spc="0" normalizeH="0" baseline="0" dirty="0" smtClean="0">
                <a:ln>
                  <a:noFill/>
                </a:ln>
                <a:solidFill>
                  <a:srgbClr val="000000"/>
                </a:solidFill>
                <a:effectLst/>
                <a:uFillTx/>
                <a:sym typeface="Calibri"/>
              </a:rPr>
              <a:t>W,</a:t>
            </a:r>
            <a:r>
              <a:rPr kumimoji="0" lang="en-US" sz="2400" b="0" i="0" u="none" strike="noStrike" cap="none" spc="0" normalizeH="0" dirty="0" smtClean="0">
                <a:ln>
                  <a:noFill/>
                </a:ln>
                <a:solidFill>
                  <a:srgbClr val="000000"/>
                </a:solidFill>
                <a:effectLst/>
                <a:uFillTx/>
                <a:sym typeface="Calibri"/>
              </a:rPr>
              <a:t> correlates with total infrared luminosity </a:t>
            </a:r>
            <a:endParaRPr kumimoji="0" lang="en-US" sz="2400" b="0" i="0" u="none" strike="noStrike" cap="none" spc="0" normalizeH="0" baseline="0" dirty="0">
              <a:ln>
                <a:noFill/>
              </a:ln>
              <a:solidFill>
                <a:srgbClr val="000000"/>
              </a:solidFill>
              <a:effectLst/>
              <a:uFillTx/>
              <a:sym typeface="Calibri"/>
            </a:endParaRPr>
          </a:p>
        </p:txBody>
      </p:sp>
      <p:sp>
        <p:nvSpPr>
          <p:cNvPr id="5" name="TextBox 4"/>
          <p:cNvSpPr txBox="1"/>
          <p:nvPr/>
        </p:nvSpPr>
        <p:spPr>
          <a:xfrm>
            <a:off x="6873240" y="6202680"/>
            <a:ext cx="16873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FF0000"/>
                </a:solidFill>
                <a:effectLst/>
                <a:uFillTx/>
                <a:latin typeface="Calibri"/>
                <a:ea typeface="Calibri"/>
                <a:cs typeface="Calibri"/>
                <a:sym typeface="Calibri"/>
              </a:rPr>
              <a:t>Brandl</a:t>
            </a: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 et al 2006</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sp>
        <p:nvSpPr>
          <p:cNvPr id="6" name="Rectangle 5"/>
          <p:cNvSpPr/>
          <p:nvPr/>
        </p:nvSpPr>
        <p:spPr>
          <a:xfrm>
            <a:off x="2703650" y="3581400"/>
            <a:ext cx="2380951" cy="461665"/>
          </a:xfrm>
          <a:prstGeom prst="rect">
            <a:avLst/>
          </a:prstGeom>
        </p:spPr>
        <p:txBody>
          <a:bodyPr wrap="square">
            <a:spAutoFit/>
          </a:bodyPr>
          <a:lstStyle/>
          <a:p>
            <a:r>
              <a:rPr lang="en-US" sz="1200" dirty="0"/>
              <a:t>The dotted line is the ISO spectrum of M82  for comparison</a:t>
            </a:r>
          </a:p>
        </p:txBody>
      </p:sp>
    </p:spTree>
    <p:extLst>
      <p:ext uri="{BB962C8B-B14F-4D97-AF65-F5344CB8AC3E}">
        <p14:creationId xmlns:p14="http://schemas.microsoft.com/office/powerpoint/2010/main" val="121086646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Low-redshift star-forming galaxies</a:t>
            </a:r>
            <a:endParaRPr sz="3200" dirty="0">
              <a:solidFill>
                <a:schemeClr val="bg1"/>
              </a:solidFill>
              <a:latin typeface="Gill Sans"/>
              <a:ea typeface="Gill Sans" charset="0"/>
              <a:cs typeface="Gill Sans"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720" y="960120"/>
            <a:ext cx="5017770" cy="5734594"/>
          </a:xfrm>
          <a:prstGeom prst="rect">
            <a:avLst/>
          </a:prstGeom>
        </p:spPr>
      </p:pic>
      <p:sp>
        <p:nvSpPr>
          <p:cNvPr id="3" name="TextBox 2"/>
          <p:cNvSpPr txBox="1"/>
          <p:nvPr/>
        </p:nvSpPr>
        <p:spPr>
          <a:xfrm>
            <a:off x="7182522" y="304800"/>
            <a:ext cx="16167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Smith et al 2006</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sp>
        <p:nvSpPr>
          <p:cNvPr id="4" name="TextBox 3"/>
          <p:cNvSpPr txBox="1"/>
          <p:nvPr/>
        </p:nvSpPr>
        <p:spPr>
          <a:xfrm>
            <a:off x="450744" y="1871455"/>
            <a:ext cx="2971799"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Calibri"/>
              </a:rPr>
              <a:t>PAHs:</a:t>
            </a:r>
          </a:p>
          <a:p>
            <a:pPr marL="0" marR="0" indent="0" algn="l" defTabSz="914400" rtl="0" fontAlgn="auto" latinLnBrk="0" hangingPunct="0">
              <a:lnSpc>
                <a:spcPct val="100000"/>
              </a:lnSpc>
              <a:spcBef>
                <a:spcPts val="0"/>
              </a:spcBef>
              <a:spcAft>
                <a:spcPts val="0"/>
              </a:spcAft>
              <a:buClrTx/>
              <a:buSzTx/>
              <a:buFontTx/>
              <a:buNone/>
              <a:tabLst/>
            </a:pPr>
            <a:endParaRPr lang="en-US" sz="2400" dirty="0"/>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Calibri"/>
              </a:rPr>
              <a:t>Vary in strength</a:t>
            </a:r>
            <a:r>
              <a:rPr kumimoji="0" lang="en-US" sz="2400" b="0" i="0" u="none" strike="noStrike" cap="none" spc="0" normalizeH="0" dirty="0" smtClean="0">
                <a:ln>
                  <a:noFill/>
                </a:ln>
                <a:solidFill>
                  <a:srgbClr val="000000"/>
                </a:solidFill>
                <a:effectLst/>
                <a:uFillTx/>
                <a:sym typeface="Calibri"/>
              </a:rPr>
              <a:t>  significantly from system to system</a:t>
            </a:r>
          </a:p>
          <a:p>
            <a:pPr marL="0" marR="0" indent="0" algn="l" defTabSz="914400" rtl="0" fontAlgn="auto" latinLnBrk="0" hangingPunct="0">
              <a:lnSpc>
                <a:spcPct val="100000"/>
              </a:lnSpc>
              <a:spcBef>
                <a:spcPts val="0"/>
              </a:spcBef>
              <a:spcAft>
                <a:spcPts val="0"/>
              </a:spcAft>
              <a:buClrTx/>
              <a:buSzTx/>
              <a:buFontTx/>
              <a:buNone/>
              <a:tabLst/>
            </a:pPr>
            <a:endParaRPr lang="en-US" sz="2400" baseline="0" dirty="0"/>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dirty="0" smtClean="0">
                <a:ln>
                  <a:noFill/>
                </a:ln>
                <a:solidFill>
                  <a:srgbClr val="000000"/>
                </a:solidFill>
                <a:effectLst/>
                <a:uFillTx/>
                <a:sym typeface="Calibri"/>
              </a:rPr>
              <a:t>Are suppressed in low metallicity and low-luminosity AGN environments</a:t>
            </a:r>
            <a:endParaRPr kumimoji="0" lang="en-US" sz="24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129984473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823" y="0"/>
            <a:ext cx="5264051" cy="6858000"/>
          </a:xfrm>
          <a:prstGeom prst="rect">
            <a:avLst/>
          </a:prstGeom>
        </p:spPr>
      </p:pic>
      <p:sp>
        <p:nvSpPr>
          <p:cNvPr id="250" name="Shape 250"/>
          <p:cNvSpPr>
            <a:spLocks noGrp="1"/>
          </p:cNvSpPr>
          <p:nvPr>
            <p:ph type="body" sz="quarter" idx="1"/>
          </p:nvPr>
        </p:nvSpPr>
        <p:spPr>
          <a:xfrm>
            <a:off x="333124" y="417305"/>
            <a:ext cx="3141596"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Low-redshift star-forming galaxies</a:t>
            </a:r>
            <a:endParaRPr sz="3200" dirty="0">
              <a:solidFill>
                <a:schemeClr val="bg1"/>
              </a:solidFill>
              <a:latin typeface="Gill Sans"/>
              <a:ea typeface="Gill Sans" charset="0"/>
              <a:cs typeface="Gill Sans" charset="0"/>
            </a:endParaRPr>
          </a:p>
        </p:txBody>
      </p:sp>
      <p:sp>
        <p:nvSpPr>
          <p:cNvPr id="4" name="TextBox 3"/>
          <p:cNvSpPr txBox="1"/>
          <p:nvPr/>
        </p:nvSpPr>
        <p:spPr>
          <a:xfrm>
            <a:off x="328823" y="2148840"/>
            <a:ext cx="3429000"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Calibri"/>
              </a:rPr>
              <a:t>At high resolution:</a:t>
            </a:r>
          </a:p>
          <a:p>
            <a:pPr marL="0" marR="0" indent="0" algn="l" defTabSz="914400" rtl="0" fontAlgn="auto" latinLnBrk="0" hangingPunct="0">
              <a:lnSpc>
                <a:spcPct val="100000"/>
              </a:lnSpc>
              <a:spcBef>
                <a:spcPts val="0"/>
              </a:spcBef>
              <a:spcAft>
                <a:spcPts val="0"/>
              </a:spcAft>
              <a:buClrTx/>
              <a:buSzTx/>
              <a:buFontTx/>
              <a:buNone/>
              <a:tabLst/>
            </a:pPr>
            <a:endParaRPr lang="en-US" sz="2400" dirty="0"/>
          </a:p>
          <a:p>
            <a:pPr marL="342900" marR="0" indent="-342900" algn="l" defTabSz="914400" rtl="0" fontAlgn="auto" latinLnBrk="0" hangingPunct="0">
              <a:lnSpc>
                <a:spcPct val="100000"/>
              </a:lnSpc>
              <a:spcBef>
                <a:spcPts val="0"/>
              </a:spcBef>
              <a:spcAft>
                <a:spcPts val="0"/>
              </a:spcAft>
              <a:buClrTx/>
              <a:buSzTx/>
              <a:buFont typeface="Arial" charset="0"/>
              <a:buChar char="•"/>
              <a:tabLst/>
            </a:pPr>
            <a:r>
              <a:rPr kumimoji="0" lang="en-US" sz="2400" b="0" i="0" u="none" strike="noStrike" cap="none" spc="0" normalizeH="0" baseline="0" dirty="0" smtClean="0">
                <a:ln>
                  <a:noFill/>
                </a:ln>
                <a:solidFill>
                  <a:srgbClr val="000000"/>
                </a:solidFill>
                <a:effectLst/>
                <a:uFillTx/>
                <a:sym typeface="Calibri"/>
              </a:rPr>
              <a:t>Prominent</a:t>
            </a:r>
            <a:r>
              <a:rPr kumimoji="0" lang="en-US" sz="2400" b="0" i="0" u="none" strike="noStrike" cap="none" spc="0" normalizeH="0" dirty="0" smtClean="0">
                <a:ln>
                  <a:noFill/>
                </a:ln>
                <a:solidFill>
                  <a:srgbClr val="000000"/>
                </a:solidFill>
                <a:effectLst/>
                <a:uFillTx/>
                <a:sym typeface="Calibri"/>
              </a:rPr>
              <a:t> fine-structure lines</a:t>
            </a:r>
            <a:endParaRPr lang="en-US" sz="2400" baseline="0" dirty="0"/>
          </a:p>
          <a:p>
            <a:pPr marL="342900" marR="0" indent="-342900" algn="l" defTabSz="914400" rtl="0" fontAlgn="auto" latinLnBrk="0" hangingPunct="0">
              <a:lnSpc>
                <a:spcPct val="100000"/>
              </a:lnSpc>
              <a:spcBef>
                <a:spcPts val="0"/>
              </a:spcBef>
              <a:spcAft>
                <a:spcPts val="0"/>
              </a:spcAft>
              <a:buClrTx/>
              <a:buSzTx/>
              <a:buFont typeface="Arial" charset="0"/>
              <a:buChar char="•"/>
              <a:tabLst/>
            </a:pPr>
            <a:r>
              <a:rPr lang="en-US" sz="2400" dirty="0"/>
              <a:t>W</a:t>
            </a:r>
            <a:r>
              <a:rPr kumimoji="0" lang="en-US" sz="2400" b="0" i="0" u="none" strike="noStrike" cap="none" spc="0" normalizeH="0" dirty="0" smtClean="0">
                <a:ln>
                  <a:noFill/>
                </a:ln>
                <a:solidFill>
                  <a:srgbClr val="000000"/>
                </a:solidFill>
                <a:effectLst/>
                <a:uFillTx/>
                <a:sym typeface="Calibri"/>
              </a:rPr>
              <a:t>eak hydrocarbon features</a:t>
            </a:r>
            <a:endParaRPr lang="en-US" sz="2400" dirty="0"/>
          </a:p>
          <a:p>
            <a:pPr marL="342900" marR="0" indent="-342900" algn="l" defTabSz="914400" rtl="0" fontAlgn="auto" latinLnBrk="0" hangingPunct="0">
              <a:lnSpc>
                <a:spcPct val="100000"/>
              </a:lnSpc>
              <a:spcBef>
                <a:spcPts val="0"/>
              </a:spcBef>
              <a:spcAft>
                <a:spcPts val="0"/>
              </a:spcAft>
              <a:buClrTx/>
              <a:buSzTx/>
              <a:buFont typeface="Arial" charset="0"/>
              <a:buChar char="•"/>
              <a:tabLst/>
            </a:pPr>
            <a:r>
              <a:rPr kumimoji="0" lang="en-US" sz="2400" b="0" i="0" u="none" strike="noStrike" cap="none" spc="0" normalizeH="0" dirty="0" smtClean="0">
                <a:ln>
                  <a:noFill/>
                </a:ln>
                <a:solidFill>
                  <a:srgbClr val="000000"/>
                </a:solidFill>
                <a:effectLst/>
                <a:uFillTx/>
                <a:sym typeface="Calibri"/>
              </a:rPr>
              <a:t>Some unidentified emission &amp; absorption features</a:t>
            </a:r>
          </a:p>
        </p:txBody>
      </p:sp>
      <p:sp>
        <p:nvSpPr>
          <p:cNvPr id="5" name="TextBox 4"/>
          <p:cNvSpPr txBox="1"/>
          <p:nvPr/>
        </p:nvSpPr>
        <p:spPr>
          <a:xfrm>
            <a:off x="563881" y="5958334"/>
            <a:ext cx="2370199"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Bernard-Salas et al 2009</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(Hunt et al 10, </a:t>
            </a:r>
            <a:r>
              <a:rPr lang="en-US" sz="1400" dirty="0" err="1" smtClean="0">
                <a:solidFill>
                  <a:srgbClr val="FF0000"/>
                </a:solidFill>
              </a:rPr>
              <a:t>Treyer</a:t>
            </a:r>
            <a:r>
              <a:rPr lang="en-US" sz="1400" dirty="0" smtClean="0">
                <a:solidFill>
                  <a:srgbClr val="FF0000"/>
                </a:solidFill>
              </a:rPr>
              <a:t> et al 10)</a:t>
            </a:r>
            <a:endParaRPr kumimoji="0" lang="en-US" sz="1400" b="0" i="0" u="none" strike="noStrike" cap="none" spc="0" normalizeH="0" baseline="0" dirty="0">
              <a:ln>
                <a:noFill/>
              </a:ln>
              <a:solidFill>
                <a:srgbClr val="FF0000"/>
              </a:solidFill>
              <a:effectLst/>
              <a:uFillTx/>
              <a:sym typeface="Calibri"/>
            </a:endParaRPr>
          </a:p>
        </p:txBody>
      </p:sp>
    </p:spTree>
    <p:extLst>
      <p:ext uri="{BB962C8B-B14F-4D97-AF65-F5344CB8AC3E}">
        <p14:creationId xmlns:p14="http://schemas.microsoft.com/office/powerpoint/2010/main" val="13930340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5394959" y="402065"/>
            <a:ext cx="3424699" cy="542815"/>
          </a:xfrm>
          <a:prstGeom prst="rect">
            <a:avLst/>
          </a:prstGeom>
        </p:spPr>
        <p:txBody>
          <a:bodyPr>
            <a:noAutofit/>
          </a:bodyPr>
          <a:lstStyle>
            <a:lvl1pPr>
              <a:defRPr sz="3600">
                <a:latin typeface="+mn-lt"/>
                <a:ea typeface="+mn-ea"/>
                <a:cs typeface="+mn-cs"/>
                <a:sym typeface="Helvetica"/>
              </a:defRPr>
            </a:lvl1pPr>
          </a:lstStyle>
          <a:p>
            <a:pPr algn="r"/>
            <a:r>
              <a:rPr lang="en-US" sz="3200" dirty="0" smtClean="0">
                <a:solidFill>
                  <a:schemeClr val="bg1"/>
                </a:solidFill>
                <a:latin typeface="Gill Sans"/>
                <a:ea typeface="Gill Sans" charset="0"/>
                <a:cs typeface="Gill Sans" charset="0"/>
              </a:rPr>
              <a:t>Early-type galaxies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3465"/>
            <a:ext cx="4220817" cy="535842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816" y="2306459"/>
            <a:ext cx="4704340" cy="2025106"/>
          </a:xfrm>
          <a:prstGeom prst="rect">
            <a:avLst/>
          </a:prstGeom>
        </p:spPr>
      </p:pic>
      <p:sp>
        <p:nvSpPr>
          <p:cNvPr id="4" name="TextBox 3"/>
          <p:cNvSpPr txBox="1"/>
          <p:nvPr/>
        </p:nvSpPr>
        <p:spPr>
          <a:xfrm>
            <a:off x="212697" y="5546904"/>
            <a:ext cx="4008119"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Calibri"/>
                <a:ea typeface="Calibri"/>
                <a:cs typeface="Calibri"/>
                <a:sym typeface="Calibri"/>
              </a:rPr>
              <a:t>Most are quiescent, with a broad Silicate</a:t>
            </a:r>
            <a:r>
              <a:rPr kumimoji="0" lang="en-US" sz="2400" b="0" i="0" u="none" strike="noStrike" cap="none" spc="0" normalizeH="0" dirty="0" smtClean="0">
                <a:ln>
                  <a:noFill/>
                </a:ln>
                <a:solidFill>
                  <a:srgbClr val="000000"/>
                </a:solidFill>
                <a:effectLst/>
                <a:uFillTx/>
                <a:latin typeface="Calibri"/>
                <a:ea typeface="Calibri"/>
                <a:cs typeface="Calibri"/>
                <a:sym typeface="Calibri"/>
              </a:rPr>
              <a:t> feature consistent with a stellar origin</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TextBox 4"/>
          <p:cNvSpPr txBox="1"/>
          <p:nvPr/>
        </p:nvSpPr>
        <p:spPr>
          <a:xfrm>
            <a:off x="5065149" y="4532126"/>
            <a:ext cx="356615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Calibri"/>
                <a:ea typeface="Calibri"/>
                <a:cs typeface="Calibri"/>
                <a:sym typeface="Calibri"/>
              </a:rPr>
              <a:t>However, about 25% show signs of activity </a:t>
            </a:r>
            <a:r>
              <a:rPr kumimoji="0" lang="mr-IN" sz="2400" b="0" i="0" u="none" strike="noStrike" cap="none" spc="0" normalizeH="0" baseline="0" dirty="0" smtClean="0">
                <a:ln>
                  <a:noFill/>
                </a:ln>
                <a:solidFill>
                  <a:srgbClr val="000000"/>
                </a:solidFill>
                <a:effectLst/>
                <a:uFillTx/>
                <a:latin typeface="Calibri"/>
                <a:ea typeface="Calibri"/>
                <a:cs typeface="Calibri"/>
                <a:sym typeface="Calibri"/>
              </a:rPr>
              <a:t>–</a:t>
            </a:r>
            <a:r>
              <a:rPr kumimoji="0" lang="en-US" sz="2400" b="0" i="0" u="none" strike="noStrike" cap="none" spc="0" normalizeH="0" baseline="0" dirty="0" smtClean="0">
                <a:ln>
                  <a:noFill/>
                </a:ln>
                <a:solidFill>
                  <a:srgbClr val="000000"/>
                </a:solidFill>
                <a:effectLst/>
                <a:uFillTx/>
                <a:latin typeface="Calibri"/>
                <a:ea typeface="Calibri"/>
                <a:cs typeface="Calibri"/>
                <a:sym typeface="Calibri"/>
              </a:rPr>
              <a:t> star formation and/or</a:t>
            </a:r>
            <a:r>
              <a:rPr kumimoji="0" lang="en-US" sz="2400" b="0" i="0" u="none" strike="noStrike" cap="none" spc="0" normalizeH="0" dirty="0" smtClean="0">
                <a:ln>
                  <a:noFill/>
                </a:ln>
                <a:solidFill>
                  <a:srgbClr val="000000"/>
                </a:solidFill>
                <a:effectLst/>
                <a:uFillTx/>
                <a:latin typeface="Calibri"/>
                <a:ea typeface="Calibri"/>
                <a:cs typeface="Calibri"/>
                <a:sym typeface="Calibri"/>
              </a:rPr>
              <a:t> AGN</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6" name="TextBox 5"/>
          <p:cNvSpPr txBox="1"/>
          <p:nvPr/>
        </p:nvSpPr>
        <p:spPr>
          <a:xfrm>
            <a:off x="5394959" y="1302505"/>
            <a:ext cx="293766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FF0000"/>
                </a:solidFill>
                <a:effectLst/>
                <a:uFillTx/>
                <a:latin typeface="Calibri"/>
                <a:ea typeface="Calibri"/>
                <a:cs typeface="Calibri"/>
                <a:sym typeface="Calibri"/>
              </a:rPr>
              <a:t>Panuzzo</a:t>
            </a: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 et al 2006</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(Kaneda et al 10, 11, Appleton et al 14)</a:t>
            </a:r>
            <a:endParaRPr kumimoji="0" lang="en-US" sz="1400" b="0" i="0" u="none" strike="noStrike" cap="none" spc="0" normalizeH="0" baseline="0" dirty="0">
              <a:ln>
                <a:noFill/>
              </a:ln>
              <a:solidFill>
                <a:srgbClr val="FF0000"/>
              </a:solidFill>
              <a:effectLst/>
              <a:uFillTx/>
              <a:sym typeface="Calibri"/>
            </a:endParaRPr>
          </a:p>
        </p:txBody>
      </p:sp>
    </p:spTree>
    <p:extLst>
      <p:ext uri="{BB962C8B-B14F-4D97-AF65-F5344CB8AC3E}">
        <p14:creationId xmlns:p14="http://schemas.microsoft.com/office/powerpoint/2010/main" val="25071823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2917"/>
            <a:ext cx="6617434" cy="4879763"/>
          </a:xfrm>
          <a:prstGeom prst="rect">
            <a:avLst/>
          </a:prstGeom>
        </p:spPr>
      </p:pic>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Blue Compact Dwarfs</a:t>
            </a:r>
            <a:endParaRPr sz="3200" dirty="0">
              <a:solidFill>
                <a:schemeClr val="bg1"/>
              </a:solidFill>
              <a:latin typeface="Gill Sans"/>
              <a:ea typeface="Gill Sans" charset="0"/>
              <a:cs typeface="Gill Sans" charset="0"/>
            </a:endParaRPr>
          </a:p>
        </p:txBody>
      </p:sp>
      <p:sp>
        <p:nvSpPr>
          <p:cNvPr id="2" name="Rectangle 1"/>
          <p:cNvSpPr/>
          <p:nvPr/>
        </p:nvSpPr>
        <p:spPr>
          <a:xfrm>
            <a:off x="6522720" y="960120"/>
            <a:ext cx="2343822" cy="5632311"/>
          </a:xfrm>
          <a:prstGeom prst="rect">
            <a:avLst/>
          </a:prstGeom>
        </p:spPr>
        <p:txBody>
          <a:bodyPr wrap="square">
            <a:spAutoFit/>
          </a:bodyPr>
          <a:lstStyle/>
          <a:p>
            <a:r>
              <a:rPr lang="en-US" dirty="0" smtClean="0">
                <a:solidFill>
                  <a:schemeClr val="bg1"/>
                </a:solidFill>
              </a:rPr>
              <a:t>SBS 0335-052 </a:t>
            </a:r>
            <a:r>
              <a:rPr lang="en-US" dirty="0">
                <a:solidFill>
                  <a:schemeClr val="bg1"/>
                </a:solidFill>
              </a:rPr>
              <a:t>is a blue compact dwarf galaxy </a:t>
            </a:r>
            <a:r>
              <a:rPr lang="en-US" dirty="0" smtClean="0">
                <a:solidFill>
                  <a:schemeClr val="bg1"/>
                </a:solidFill>
              </a:rPr>
              <a:t>with </a:t>
            </a:r>
            <a:r>
              <a:rPr lang="en-US" dirty="0">
                <a:solidFill>
                  <a:schemeClr val="bg1"/>
                </a:solidFill>
              </a:rPr>
              <a:t>one of the  lowest known </a:t>
            </a:r>
            <a:r>
              <a:rPr lang="en-US" dirty="0" smtClean="0">
                <a:solidFill>
                  <a:schemeClr val="bg1"/>
                </a:solidFill>
              </a:rPr>
              <a:t>metallicities (less than 5% of Solar)</a:t>
            </a:r>
          </a:p>
          <a:p>
            <a:endParaRPr lang="en-US" dirty="0">
              <a:solidFill>
                <a:schemeClr val="bg1"/>
              </a:solidFill>
            </a:endParaRPr>
          </a:p>
          <a:p>
            <a:r>
              <a:rPr lang="en-US" dirty="0" smtClean="0">
                <a:solidFill>
                  <a:schemeClr val="bg1"/>
                </a:solidFill>
              </a:rPr>
              <a:t>It is an excellent template of the primeval galaxies at z&gt;6 that may have </a:t>
            </a:r>
            <a:r>
              <a:rPr lang="en-US" dirty="0" err="1" smtClean="0">
                <a:solidFill>
                  <a:schemeClr val="bg1"/>
                </a:solidFill>
              </a:rPr>
              <a:t>reionized</a:t>
            </a:r>
            <a:r>
              <a:rPr lang="en-US" dirty="0" smtClean="0">
                <a:solidFill>
                  <a:schemeClr val="bg1"/>
                </a:solidFill>
              </a:rPr>
              <a:t> the Universe</a:t>
            </a:r>
          </a:p>
          <a:p>
            <a:endParaRPr lang="en-US" dirty="0">
              <a:solidFill>
                <a:schemeClr val="bg1"/>
              </a:solidFill>
            </a:endParaRPr>
          </a:p>
          <a:p>
            <a:r>
              <a:rPr lang="en-US" dirty="0" smtClean="0">
                <a:solidFill>
                  <a:schemeClr val="bg1"/>
                </a:solidFill>
              </a:rPr>
              <a:t>The IRS spectrum shows silicate </a:t>
            </a:r>
            <a:r>
              <a:rPr lang="en-US" dirty="0">
                <a:solidFill>
                  <a:schemeClr val="bg1"/>
                </a:solidFill>
              </a:rPr>
              <a:t>absorption  features, emission lines of [SIV] and [</a:t>
            </a:r>
            <a:r>
              <a:rPr lang="en-US" dirty="0" err="1">
                <a:solidFill>
                  <a:schemeClr val="bg1"/>
                </a:solidFill>
              </a:rPr>
              <a:t>NeIII</a:t>
            </a:r>
            <a:r>
              <a:rPr lang="en-US" dirty="0">
                <a:solidFill>
                  <a:schemeClr val="bg1"/>
                </a:solidFill>
              </a:rPr>
              <a:t>], and puts strong upper  limits on the PAH emission features.</a:t>
            </a:r>
          </a:p>
        </p:txBody>
      </p:sp>
      <p:sp>
        <p:nvSpPr>
          <p:cNvPr id="4" name="TextBox 3"/>
          <p:cNvSpPr txBox="1"/>
          <p:nvPr/>
        </p:nvSpPr>
        <p:spPr>
          <a:xfrm>
            <a:off x="6732652" y="417305"/>
            <a:ext cx="166487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Houck et al 2004</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spTree>
    <p:extLst>
      <p:ext uri="{BB962C8B-B14F-4D97-AF65-F5344CB8AC3E}">
        <p14:creationId xmlns:p14="http://schemas.microsoft.com/office/powerpoint/2010/main" val="97429000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Blue Compact Dwarfs</a:t>
            </a:r>
            <a:endParaRPr sz="3200" dirty="0">
              <a:solidFill>
                <a:schemeClr val="bg1"/>
              </a:solidFill>
              <a:latin typeface="Gill Sans"/>
              <a:ea typeface="Gill Sans" charset="0"/>
              <a:cs typeface="Gill Sans" charset="0"/>
            </a:endParaRPr>
          </a:p>
        </p:txBody>
      </p:sp>
      <p:sp>
        <p:nvSpPr>
          <p:cNvPr id="2" name="Rectangle 1"/>
          <p:cNvSpPr/>
          <p:nvPr/>
        </p:nvSpPr>
        <p:spPr>
          <a:xfrm>
            <a:off x="333124" y="1154847"/>
            <a:ext cx="3720716" cy="4708981"/>
          </a:xfrm>
          <a:prstGeom prst="rect">
            <a:avLst/>
          </a:prstGeom>
        </p:spPr>
        <p:txBody>
          <a:bodyPr wrap="square">
            <a:spAutoFit/>
          </a:bodyPr>
          <a:lstStyle/>
          <a:p>
            <a:r>
              <a:rPr lang="en-US" sz="2000" dirty="0" smtClean="0">
                <a:solidFill>
                  <a:schemeClr val="bg1"/>
                </a:solidFill>
              </a:rPr>
              <a:t>Larger samples:</a:t>
            </a:r>
          </a:p>
          <a:p>
            <a:endParaRPr lang="en-US" sz="2000" dirty="0">
              <a:solidFill>
                <a:schemeClr val="bg1"/>
              </a:solidFill>
            </a:endParaRPr>
          </a:p>
          <a:p>
            <a:pPr marL="285750" indent="-285750">
              <a:buFont typeface="Arial" charset="0"/>
              <a:buChar char="•"/>
            </a:pPr>
            <a:r>
              <a:rPr lang="en-US" sz="2000" dirty="0" smtClean="0">
                <a:solidFill>
                  <a:schemeClr val="bg1"/>
                </a:solidFill>
              </a:rPr>
              <a:t>PAH EWs are </a:t>
            </a:r>
            <a:r>
              <a:rPr lang="en-US" sz="2000" dirty="0">
                <a:solidFill>
                  <a:schemeClr val="bg1"/>
                </a:solidFill>
              </a:rPr>
              <a:t>weaker in BCDs than in typical </a:t>
            </a:r>
            <a:r>
              <a:rPr lang="en-US" sz="2000" dirty="0" smtClean="0">
                <a:solidFill>
                  <a:schemeClr val="bg1"/>
                </a:solidFill>
              </a:rPr>
              <a:t>starbursts </a:t>
            </a:r>
            <a:endParaRPr lang="en-US" sz="2000" dirty="0">
              <a:solidFill>
                <a:schemeClr val="bg1"/>
              </a:solidFill>
            </a:endParaRPr>
          </a:p>
          <a:p>
            <a:pPr marL="285750" indent="-285750">
              <a:buFont typeface="Arial" charset="0"/>
              <a:buChar char="•"/>
            </a:pPr>
            <a:r>
              <a:rPr lang="en-US" sz="2000" dirty="0" smtClean="0">
                <a:solidFill>
                  <a:schemeClr val="bg1"/>
                </a:solidFill>
              </a:rPr>
              <a:t>[</a:t>
            </a:r>
            <a:r>
              <a:rPr lang="en-US" sz="2000" dirty="0" err="1" smtClean="0">
                <a:solidFill>
                  <a:schemeClr val="bg1"/>
                </a:solidFill>
              </a:rPr>
              <a:t>NeIII</a:t>
            </a:r>
            <a:r>
              <a:rPr lang="en-US" sz="2000" dirty="0">
                <a:solidFill>
                  <a:schemeClr val="bg1"/>
                </a:solidFill>
              </a:rPr>
              <a:t>]/[</a:t>
            </a:r>
            <a:r>
              <a:rPr lang="en-US" sz="2000" dirty="0" err="1">
                <a:solidFill>
                  <a:schemeClr val="bg1"/>
                </a:solidFill>
              </a:rPr>
              <a:t>NeII</a:t>
            </a:r>
            <a:r>
              <a:rPr lang="en-US" sz="2000" dirty="0" smtClean="0">
                <a:solidFill>
                  <a:schemeClr val="bg1"/>
                </a:solidFill>
              </a:rPr>
              <a:t>] </a:t>
            </a:r>
            <a:r>
              <a:rPr lang="en-US" sz="2000" dirty="0">
                <a:solidFill>
                  <a:schemeClr val="bg1"/>
                </a:solidFill>
              </a:rPr>
              <a:t>has  a weak anti-correlation </a:t>
            </a:r>
            <a:r>
              <a:rPr lang="en-US" sz="2000" dirty="0" smtClean="0">
                <a:solidFill>
                  <a:schemeClr val="bg1"/>
                </a:solidFill>
              </a:rPr>
              <a:t>with </a:t>
            </a:r>
            <a:r>
              <a:rPr lang="en-US" sz="2000" dirty="0">
                <a:solidFill>
                  <a:schemeClr val="bg1"/>
                </a:solidFill>
              </a:rPr>
              <a:t>PAH EW. </a:t>
            </a:r>
          </a:p>
          <a:p>
            <a:pPr marL="285750" indent="-285750">
              <a:buFont typeface="Arial" charset="0"/>
              <a:buChar char="•"/>
            </a:pPr>
            <a:r>
              <a:rPr lang="en-US" sz="2000" dirty="0">
                <a:solidFill>
                  <a:schemeClr val="bg1"/>
                </a:solidFill>
              </a:rPr>
              <a:t>S</a:t>
            </a:r>
            <a:r>
              <a:rPr lang="en-US" sz="2000" dirty="0" smtClean="0">
                <a:solidFill>
                  <a:schemeClr val="bg1"/>
                </a:solidFill>
              </a:rPr>
              <a:t>tronger anti-correlation between </a:t>
            </a:r>
            <a:r>
              <a:rPr lang="en-US" sz="2000" dirty="0">
                <a:solidFill>
                  <a:schemeClr val="bg1"/>
                </a:solidFill>
              </a:rPr>
              <a:t>PAH EW and the product of </a:t>
            </a:r>
            <a:r>
              <a:rPr lang="en-US" sz="2000" dirty="0" smtClean="0">
                <a:solidFill>
                  <a:schemeClr val="bg1"/>
                </a:solidFill>
              </a:rPr>
              <a:t> </a:t>
            </a:r>
            <a:r>
              <a:rPr lang="en-US" sz="2000" dirty="0">
                <a:solidFill>
                  <a:schemeClr val="bg1"/>
                </a:solidFill>
              </a:rPr>
              <a:t>[</a:t>
            </a:r>
            <a:r>
              <a:rPr lang="en-US" sz="2000" dirty="0" err="1">
                <a:solidFill>
                  <a:schemeClr val="bg1"/>
                </a:solidFill>
              </a:rPr>
              <a:t>NeIII</a:t>
            </a:r>
            <a:r>
              <a:rPr lang="en-US" sz="2000" dirty="0">
                <a:solidFill>
                  <a:schemeClr val="bg1"/>
                </a:solidFill>
              </a:rPr>
              <a:t>]/[</a:t>
            </a:r>
            <a:r>
              <a:rPr lang="en-US" sz="2000" dirty="0" err="1">
                <a:solidFill>
                  <a:schemeClr val="bg1"/>
                </a:solidFill>
              </a:rPr>
              <a:t>NeII</a:t>
            </a:r>
            <a:r>
              <a:rPr lang="en-US" sz="2000" dirty="0" smtClean="0">
                <a:solidFill>
                  <a:schemeClr val="bg1"/>
                </a:solidFill>
              </a:rPr>
              <a:t>] </a:t>
            </a:r>
            <a:r>
              <a:rPr lang="en-US" sz="2000" dirty="0">
                <a:solidFill>
                  <a:schemeClr val="bg1"/>
                </a:solidFill>
              </a:rPr>
              <a:t>and the UV luminosity density divided by </a:t>
            </a:r>
            <a:r>
              <a:rPr lang="en-US" sz="2000" dirty="0" smtClean="0">
                <a:solidFill>
                  <a:schemeClr val="bg1"/>
                </a:solidFill>
              </a:rPr>
              <a:t>the </a:t>
            </a:r>
            <a:r>
              <a:rPr lang="en-US" sz="2000" dirty="0">
                <a:solidFill>
                  <a:schemeClr val="bg1"/>
                </a:solidFill>
              </a:rPr>
              <a:t>metallicity. </a:t>
            </a:r>
            <a:r>
              <a:rPr lang="en-US" sz="2000" dirty="0" smtClean="0">
                <a:solidFill>
                  <a:schemeClr val="bg1"/>
                </a:solidFill>
              </a:rPr>
              <a:t> </a:t>
            </a:r>
            <a:endParaRPr lang="en-US" sz="2000" dirty="0">
              <a:solidFill>
                <a:schemeClr val="bg1"/>
              </a:solidFill>
            </a:endParaRPr>
          </a:p>
          <a:p>
            <a:pPr marL="285750" indent="-285750">
              <a:buFont typeface="Arial" charset="0"/>
              <a:buChar char="•"/>
            </a:pPr>
            <a:r>
              <a:rPr lang="en-US" sz="2000" b="1" dirty="0" smtClean="0">
                <a:solidFill>
                  <a:schemeClr val="bg1"/>
                </a:solidFill>
              </a:rPr>
              <a:t>PAH </a:t>
            </a:r>
            <a:r>
              <a:rPr lang="en-US" sz="2000" b="1" dirty="0">
                <a:solidFill>
                  <a:schemeClr val="bg1"/>
                </a:solidFill>
              </a:rPr>
              <a:t>EW in metal-poor </a:t>
            </a:r>
            <a:r>
              <a:rPr lang="en-US" sz="2000" b="1" dirty="0" smtClean="0">
                <a:solidFill>
                  <a:schemeClr val="bg1"/>
                </a:solidFill>
              </a:rPr>
              <a:t>high-excitation </a:t>
            </a:r>
            <a:r>
              <a:rPr lang="en-US" sz="2000" b="1" dirty="0">
                <a:solidFill>
                  <a:schemeClr val="bg1"/>
                </a:solidFill>
              </a:rPr>
              <a:t>environments is determined </a:t>
            </a:r>
            <a:r>
              <a:rPr lang="en-US" sz="2000" b="1" dirty="0" smtClean="0">
                <a:solidFill>
                  <a:schemeClr val="bg1"/>
                </a:solidFill>
              </a:rPr>
              <a:t>by </a:t>
            </a:r>
            <a:r>
              <a:rPr lang="en-US" sz="2000" b="1" dirty="0">
                <a:solidFill>
                  <a:schemeClr val="bg1"/>
                </a:solidFill>
              </a:rPr>
              <a:t>PAH formation </a:t>
            </a:r>
            <a:r>
              <a:rPr lang="en-US" sz="2000" b="1" dirty="0" smtClean="0">
                <a:solidFill>
                  <a:schemeClr val="bg1"/>
                </a:solidFill>
              </a:rPr>
              <a:t>and </a:t>
            </a:r>
            <a:r>
              <a:rPr lang="en-US" sz="2000" b="1" dirty="0">
                <a:solidFill>
                  <a:schemeClr val="bg1"/>
                </a:solidFill>
              </a:rPr>
              <a:t>destruction </a:t>
            </a:r>
            <a:r>
              <a:rPr lang="en-US" sz="2000" b="1" dirty="0" smtClean="0">
                <a:solidFill>
                  <a:schemeClr val="bg1"/>
                </a:solidFill>
              </a:rPr>
              <a:t>effects</a:t>
            </a:r>
            <a:endParaRPr lang="en-US" sz="2000" b="1" dirty="0">
              <a:solidFill>
                <a:schemeClr val="bg1"/>
              </a:solidFill>
            </a:endParaRPr>
          </a:p>
        </p:txBody>
      </p:sp>
      <p:sp>
        <p:nvSpPr>
          <p:cNvPr id="4" name="TextBox 3"/>
          <p:cNvSpPr txBox="1"/>
          <p:nvPr/>
        </p:nvSpPr>
        <p:spPr>
          <a:xfrm>
            <a:off x="6098251" y="6140829"/>
            <a:ext cx="140198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Wu et al 2005</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a:t>
            </a:r>
            <a:r>
              <a:rPr lang="en-US" sz="1400" dirty="0" err="1" smtClean="0">
                <a:solidFill>
                  <a:srgbClr val="FF0000"/>
                </a:solidFill>
              </a:rPr>
              <a:t>Hao</a:t>
            </a:r>
            <a:r>
              <a:rPr lang="en-US" sz="1400" dirty="0" smtClean="0">
                <a:solidFill>
                  <a:srgbClr val="FF0000"/>
                </a:solidFill>
              </a:rPr>
              <a:t> et al 09)</a:t>
            </a:r>
            <a:endParaRPr kumimoji="0" lang="en-US" sz="1400" b="0" i="0" u="none" strike="noStrike" cap="none" spc="0" normalizeH="0" baseline="0" dirty="0">
              <a:ln>
                <a:noFill/>
              </a:ln>
              <a:solidFill>
                <a:srgbClr val="FF0000"/>
              </a:solidFill>
              <a:effectLst/>
              <a:uFillTx/>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840" y="417304"/>
            <a:ext cx="5020610" cy="5727431"/>
          </a:xfrm>
          <a:prstGeom prst="rect">
            <a:avLst/>
          </a:prstGeom>
        </p:spPr>
      </p:pic>
    </p:spTree>
    <p:extLst>
      <p:ext uri="{BB962C8B-B14F-4D97-AF65-F5344CB8AC3E}">
        <p14:creationId xmlns:p14="http://schemas.microsoft.com/office/powerpoint/2010/main" val="97543824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362" y="3029188"/>
            <a:ext cx="4393638" cy="31383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362" y="34051"/>
            <a:ext cx="4393638" cy="3138313"/>
          </a:xfrm>
          <a:prstGeom prst="rect">
            <a:avLst/>
          </a:prstGeom>
        </p:spPr>
      </p:pic>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a:solidFill>
                  <a:schemeClr val="bg1"/>
                </a:solidFill>
                <a:latin typeface="Gill Sans"/>
                <a:ea typeface="Gill Sans" charset="0"/>
                <a:cs typeface="Gill Sans" charset="0"/>
              </a:rPr>
              <a:t>L</a:t>
            </a:r>
            <a:r>
              <a:rPr lang="en-US" sz="3200" dirty="0" smtClean="0">
                <a:solidFill>
                  <a:schemeClr val="bg1"/>
                </a:solidFill>
                <a:latin typeface="Gill Sans"/>
                <a:ea typeface="Gill Sans" charset="0"/>
                <a:cs typeface="Gill Sans" charset="0"/>
              </a:rPr>
              <a:t>uminous Infrared Galaxies</a:t>
            </a:r>
            <a:endParaRPr sz="3200" dirty="0">
              <a:solidFill>
                <a:schemeClr val="bg1"/>
              </a:solidFill>
              <a:latin typeface="Gill Sans"/>
              <a:ea typeface="Gill Sans" charset="0"/>
              <a:cs typeface="Gill Sans" charset="0"/>
            </a:endParaRPr>
          </a:p>
        </p:txBody>
      </p:sp>
      <p:sp>
        <p:nvSpPr>
          <p:cNvPr id="3" name="TextBox 2"/>
          <p:cNvSpPr txBox="1"/>
          <p:nvPr/>
        </p:nvSpPr>
        <p:spPr>
          <a:xfrm>
            <a:off x="4427005" y="5844336"/>
            <a:ext cx="406167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FF0000"/>
                </a:solidFill>
                <a:effectLst/>
                <a:uFillTx/>
                <a:latin typeface="Calibri"/>
                <a:ea typeface="Calibri"/>
                <a:cs typeface="Calibri"/>
                <a:sym typeface="Calibri"/>
              </a:rPr>
              <a:t>Petric</a:t>
            </a: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 et al 2011</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a:t>
            </a:r>
            <a:r>
              <a:rPr lang="en-US" sz="1400" dirty="0" err="1" smtClean="0">
                <a:solidFill>
                  <a:srgbClr val="FF0000"/>
                </a:solidFill>
              </a:rPr>
              <a:t>Brandl</a:t>
            </a:r>
            <a:r>
              <a:rPr lang="en-US" sz="1400" dirty="0" smtClean="0">
                <a:solidFill>
                  <a:srgbClr val="FF0000"/>
                </a:solidFill>
              </a:rPr>
              <a:t> et al 09, Willett et al 11, Donahue et al 11, </a:t>
            </a:r>
            <a:r>
              <a:rPr lang="en-US" sz="1400" dirty="0" err="1" smtClean="0">
                <a:solidFill>
                  <a:srgbClr val="FF0000"/>
                </a:solidFill>
              </a:rPr>
              <a:t>Inami</a:t>
            </a:r>
            <a:r>
              <a:rPr lang="en-US" sz="1400" dirty="0" smtClean="0">
                <a:solidFill>
                  <a:srgbClr val="FF0000"/>
                </a:solidFill>
              </a:rPr>
              <a:t> et al 13)</a:t>
            </a:r>
            <a:endParaRPr kumimoji="0" lang="en-US" sz="1400" b="0" i="0" u="none" strike="noStrike" cap="none" spc="0" normalizeH="0" baseline="0" dirty="0">
              <a:ln>
                <a:noFill/>
              </a:ln>
              <a:solidFill>
                <a:srgbClr val="FF0000"/>
              </a:solidFill>
              <a:effectLst/>
              <a:uFillTx/>
              <a:sym typeface="Calibri"/>
            </a:endParaRPr>
          </a:p>
        </p:txBody>
      </p:sp>
      <p:sp>
        <p:nvSpPr>
          <p:cNvPr id="7" name="Rectangle 6"/>
          <p:cNvSpPr/>
          <p:nvPr/>
        </p:nvSpPr>
        <p:spPr>
          <a:xfrm>
            <a:off x="333123" y="1329451"/>
            <a:ext cx="4093881" cy="4401205"/>
          </a:xfrm>
          <a:prstGeom prst="rect">
            <a:avLst/>
          </a:prstGeom>
        </p:spPr>
        <p:txBody>
          <a:bodyPr wrap="square">
            <a:spAutoFit/>
          </a:bodyPr>
          <a:lstStyle/>
          <a:p>
            <a:r>
              <a:rPr lang="en-US" sz="2000" dirty="0"/>
              <a:t>18% of all LIRGs contain an </a:t>
            </a:r>
            <a:r>
              <a:rPr lang="en-US" sz="2000" dirty="0" smtClean="0"/>
              <a:t>AGN </a:t>
            </a:r>
          </a:p>
          <a:p>
            <a:endParaRPr lang="en-US" sz="2000" dirty="0"/>
          </a:p>
          <a:p>
            <a:r>
              <a:rPr lang="en-US" sz="2000" dirty="0" smtClean="0"/>
              <a:t>In </a:t>
            </a:r>
            <a:r>
              <a:rPr lang="en-US" sz="2000" dirty="0"/>
              <a:t>10% of </a:t>
            </a:r>
            <a:r>
              <a:rPr lang="en-US" sz="2000" dirty="0" smtClean="0"/>
              <a:t>sources </a:t>
            </a:r>
            <a:r>
              <a:rPr lang="en-US" sz="2000" dirty="0"/>
              <a:t>the AGN contributes more than 50% of the total IR luminosity </a:t>
            </a:r>
            <a:endParaRPr lang="en-US" sz="2000" dirty="0" smtClean="0"/>
          </a:p>
          <a:p>
            <a:endParaRPr lang="en-US" sz="2000" dirty="0"/>
          </a:p>
          <a:p>
            <a:r>
              <a:rPr lang="en-US" sz="2000" dirty="0" smtClean="0"/>
              <a:t>LIRGs </a:t>
            </a:r>
            <a:r>
              <a:rPr lang="en-US" sz="2000" dirty="0"/>
              <a:t>with an AGN </a:t>
            </a:r>
            <a:r>
              <a:rPr lang="en-US" sz="2000" dirty="0" smtClean="0"/>
              <a:t>resemble </a:t>
            </a:r>
            <a:r>
              <a:rPr lang="en-US" sz="2000" dirty="0"/>
              <a:t>sources without an AGN, but </a:t>
            </a:r>
            <a:r>
              <a:rPr lang="en-US" sz="2000" dirty="0" smtClean="0"/>
              <a:t>with </a:t>
            </a:r>
            <a:r>
              <a:rPr lang="en-US" sz="2000" dirty="0"/>
              <a:t>lower PAH emission </a:t>
            </a:r>
            <a:r>
              <a:rPr lang="en-US" sz="2000" dirty="0" smtClean="0"/>
              <a:t>and </a:t>
            </a:r>
            <a:r>
              <a:rPr lang="en-US" sz="2000" dirty="0"/>
              <a:t>flatter MIR </a:t>
            </a:r>
            <a:r>
              <a:rPr lang="en-US" sz="2000" dirty="0" smtClean="0"/>
              <a:t>continua</a:t>
            </a:r>
          </a:p>
          <a:p>
            <a:endParaRPr lang="en-US" sz="2000" dirty="0"/>
          </a:p>
          <a:p>
            <a:r>
              <a:rPr lang="en-US" sz="2000" dirty="0" smtClean="0"/>
              <a:t>LIRGs with an AGN </a:t>
            </a:r>
            <a:r>
              <a:rPr lang="en-US" sz="2000" dirty="0"/>
              <a:t>have higher IR luminosities, warmer MIR colors and are found in interacting systems more often than pure </a:t>
            </a:r>
            <a:r>
              <a:rPr lang="en-US" sz="2000" dirty="0" smtClean="0"/>
              <a:t>starburst </a:t>
            </a:r>
            <a:r>
              <a:rPr lang="en-US" sz="2000" dirty="0"/>
              <a:t>LIRGs</a:t>
            </a:r>
          </a:p>
        </p:txBody>
      </p:sp>
    </p:spTree>
    <p:extLst>
      <p:ext uri="{BB962C8B-B14F-4D97-AF65-F5344CB8AC3E}">
        <p14:creationId xmlns:p14="http://schemas.microsoft.com/office/powerpoint/2010/main" val="134176768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1" y="0"/>
            <a:ext cx="4112614" cy="7311314"/>
          </a:xfrm>
          <a:prstGeom prst="rect">
            <a:avLst/>
          </a:prstGeom>
        </p:spPr>
      </p:pic>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a:solidFill>
                  <a:schemeClr val="bg1"/>
                </a:solidFill>
                <a:latin typeface="Gill Sans"/>
                <a:ea typeface="Gill Sans" charset="0"/>
                <a:cs typeface="Gill Sans" charset="0"/>
              </a:rPr>
              <a:t>L</a:t>
            </a:r>
            <a:r>
              <a:rPr lang="en-US" sz="3200" dirty="0" smtClean="0">
                <a:solidFill>
                  <a:schemeClr val="bg1"/>
                </a:solidFill>
                <a:latin typeface="Gill Sans"/>
                <a:ea typeface="Gill Sans" charset="0"/>
                <a:cs typeface="Gill Sans" charset="0"/>
              </a:rPr>
              <a:t>uminous Infrared Galaxies</a:t>
            </a:r>
            <a:endParaRPr sz="3200" dirty="0">
              <a:solidFill>
                <a:schemeClr val="bg1"/>
              </a:solidFill>
              <a:latin typeface="Gill Sans"/>
              <a:ea typeface="Gill Sans" charset="0"/>
              <a:cs typeface="Gill Sans" charset="0"/>
            </a:endParaRPr>
          </a:p>
        </p:txBody>
      </p:sp>
      <p:sp>
        <p:nvSpPr>
          <p:cNvPr id="3" name="TextBox 2"/>
          <p:cNvSpPr txBox="1"/>
          <p:nvPr/>
        </p:nvSpPr>
        <p:spPr>
          <a:xfrm>
            <a:off x="1071282" y="6223098"/>
            <a:ext cx="191174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FF0000"/>
                </a:solidFill>
                <a:effectLst/>
                <a:uFillTx/>
                <a:latin typeface="Calibri"/>
                <a:ea typeface="Calibri"/>
                <a:cs typeface="Calibri"/>
                <a:sym typeface="Calibri"/>
              </a:rPr>
              <a:t>Stierwalt</a:t>
            </a: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 et al 2014</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sp>
        <p:nvSpPr>
          <p:cNvPr id="7" name="Rectangle 6"/>
          <p:cNvSpPr/>
          <p:nvPr/>
        </p:nvSpPr>
        <p:spPr>
          <a:xfrm>
            <a:off x="333123" y="1329451"/>
            <a:ext cx="3918837" cy="4708981"/>
          </a:xfrm>
          <a:prstGeom prst="rect">
            <a:avLst/>
          </a:prstGeom>
        </p:spPr>
        <p:txBody>
          <a:bodyPr wrap="square">
            <a:spAutoFit/>
          </a:bodyPr>
          <a:lstStyle/>
          <a:p>
            <a:r>
              <a:rPr lang="en-US" sz="2000" dirty="0" smtClean="0"/>
              <a:t>Later studies:</a:t>
            </a:r>
          </a:p>
          <a:p>
            <a:endParaRPr lang="en-US" sz="2000" dirty="0"/>
          </a:p>
          <a:p>
            <a:pPr marL="342900" indent="-342900">
              <a:buFont typeface="Arial" charset="0"/>
              <a:buChar char="•"/>
            </a:pPr>
            <a:r>
              <a:rPr lang="en-US" sz="2000" dirty="0" smtClean="0"/>
              <a:t>LIRGs are remarkably consistent in their mid-infrared spectral properties</a:t>
            </a:r>
            <a:endParaRPr lang="en-US" sz="2000" dirty="0"/>
          </a:p>
          <a:p>
            <a:pPr marL="342900" indent="-342900">
              <a:buFont typeface="Arial" charset="0"/>
              <a:buChar char="•"/>
            </a:pPr>
            <a:r>
              <a:rPr lang="en-US" sz="2000" dirty="0" smtClean="0"/>
              <a:t>Lower 6.2um EW correlates with greater dispersion in spectral shape</a:t>
            </a:r>
            <a:endParaRPr lang="en-US" sz="2000" dirty="0"/>
          </a:p>
          <a:p>
            <a:pPr marL="342900" indent="-342900">
              <a:buFont typeface="Arial" charset="0"/>
              <a:buChar char="•"/>
            </a:pPr>
            <a:r>
              <a:rPr lang="en-US" sz="2000" dirty="0" smtClean="0"/>
              <a:t>Crystalline silicates are present in the extremely obscured LIRGs</a:t>
            </a:r>
            <a:endParaRPr lang="en-US" sz="2000" dirty="0"/>
          </a:p>
          <a:p>
            <a:pPr marL="342900" indent="-342900">
              <a:buFont typeface="Arial" charset="0"/>
              <a:buChar char="•"/>
            </a:pPr>
            <a:r>
              <a:rPr lang="en-US" sz="2000" dirty="0" smtClean="0"/>
              <a:t>Ices are present over a range in obscurations</a:t>
            </a:r>
            <a:endParaRPr lang="en-US" sz="2000" dirty="0"/>
          </a:p>
          <a:p>
            <a:pPr marL="342900" indent="-342900">
              <a:buFont typeface="Arial" charset="0"/>
              <a:buChar char="•"/>
            </a:pPr>
            <a:r>
              <a:rPr lang="en-US" sz="2000" dirty="0" smtClean="0"/>
              <a:t>A small fraction of LIRGs may have molecular Hydrogen heated by shocks, or AGN</a:t>
            </a:r>
            <a:endParaRPr lang="en-US" sz="2000" dirty="0"/>
          </a:p>
        </p:txBody>
      </p:sp>
    </p:spTree>
    <p:extLst>
      <p:ext uri="{BB962C8B-B14F-4D97-AF65-F5344CB8AC3E}">
        <p14:creationId xmlns:p14="http://schemas.microsoft.com/office/powerpoint/2010/main" val="163763974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08" y="379938"/>
            <a:ext cx="8715952" cy="5729367"/>
          </a:xfrm>
          <a:prstGeom prst="rect">
            <a:avLst/>
          </a:prstGeom>
        </p:spPr>
      </p:pic>
      <p:sp>
        <p:nvSpPr>
          <p:cNvPr id="4" name="TextBox 3"/>
          <p:cNvSpPr txBox="1"/>
          <p:nvPr/>
        </p:nvSpPr>
        <p:spPr>
          <a:xfrm>
            <a:off x="1387128" y="10606"/>
            <a:ext cx="655291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FFFFFF"/>
                </a:solidFill>
                <a:effectLst/>
                <a:uFillTx/>
                <a:latin typeface="Gill Sans" charset="0"/>
                <a:ea typeface="Gill Sans" charset="0"/>
                <a:cs typeface="Gill Sans" charset="0"/>
                <a:sym typeface="Calibri"/>
              </a:rPr>
              <a:t>Setting the scene </a:t>
            </a:r>
          </a:p>
        </p:txBody>
      </p:sp>
      <p:sp>
        <p:nvSpPr>
          <p:cNvPr id="3" name="Rectangle 2"/>
          <p:cNvSpPr/>
          <p:nvPr/>
        </p:nvSpPr>
        <p:spPr>
          <a:xfrm>
            <a:off x="1387128" y="5562751"/>
            <a:ext cx="6689652" cy="646331"/>
          </a:xfrm>
          <a:prstGeom prst="rect">
            <a:avLst/>
          </a:prstGeom>
        </p:spPr>
        <p:txBody>
          <a:bodyPr wrap="none">
            <a:spAutoFit/>
          </a:bodyPr>
          <a:lstStyle/>
          <a:p>
            <a:pPr algn="ctr"/>
            <a:r>
              <a:rPr lang="en-US" sz="3600" dirty="0">
                <a:solidFill>
                  <a:srgbClr val="FFFFFF"/>
                </a:solidFill>
                <a:latin typeface="Gill Sans" charset="0"/>
                <a:ea typeface="Gill Sans" charset="0"/>
                <a:cs typeface="Gill Sans" charset="0"/>
              </a:rPr>
              <a:t>Why study starbursts and quasars?</a:t>
            </a:r>
          </a:p>
        </p:txBody>
      </p:sp>
      <p:sp>
        <p:nvSpPr>
          <p:cNvPr id="5" name="TextBox 4"/>
          <p:cNvSpPr txBox="1"/>
          <p:nvPr/>
        </p:nvSpPr>
        <p:spPr>
          <a:xfrm>
            <a:off x="6852724" y="6308860"/>
            <a:ext cx="217463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smtClean="0">
                <a:ln>
                  <a:noFill/>
                </a:ln>
                <a:solidFill>
                  <a:schemeClr val="accent1">
                    <a:lumMod val="60000"/>
                    <a:lumOff val="40000"/>
                  </a:schemeClr>
                </a:solidFill>
                <a:effectLst/>
                <a:uFillTx/>
                <a:latin typeface="+mn-lt"/>
                <a:ea typeface="Calibri"/>
                <a:cs typeface="Calibri"/>
                <a:sym typeface="Calibri"/>
              </a:rPr>
              <a:t>Image </a:t>
            </a:r>
            <a:r>
              <a:rPr kumimoji="0" lang="en-US" sz="1200" b="0" i="0" u="none" strike="noStrike" cap="none" spc="0" normalizeH="0" baseline="0" dirty="0" smtClean="0">
                <a:ln>
                  <a:noFill/>
                </a:ln>
                <a:solidFill>
                  <a:schemeClr val="accent1">
                    <a:lumMod val="60000"/>
                    <a:lumOff val="40000"/>
                  </a:schemeClr>
                </a:solidFill>
                <a:effectLst/>
                <a:uFillTx/>
                <a:latin typeface="+mn-lt"/>
                <a:ea typeface="Calibri"/>
                <a:cs typeface="Calibri"/>
                <a:sym typeface="Calibri"/>
              </a:rPr>
              <a:t>credit: John </a:t>
            </a:r>
            <a:r>
              <a:rPr kumimoji="0" lang="en-US" sz="1200" b="0" i="0" u="none" strike="noStrike" cap="none" spc="0" normalizeH="0" baseline="0" dirty="0" err="1" smtClean="0">
                <a:ln>
                  <a:noFill/>
                </a:ln>
                <a:solidFill>
                  <a:schemeClr val="accent1">
                    <a:lumMod val="60000"/>
                    <a:lumOff val="40000"/>
                  </a:schemeClr>
                </a:solidFill>
                <a:effectLst/>
                <a:uFillTx/>
                <a:latin typeface="+mn-lt"/>
                <a:ea typeface="Calibri"/>
                <a:cs typeface="Calibri"/>
                <a:sym typeface="Calibri"/>
              </a:rPr>
              <a:t>Kormendy</a:t>
            </a:r>
            <a:endParaRPr kumimoji="0" lang="en-US" sz="1200" b="0" i="0" u="none" strike="noStrike" cap="none" spc="0" normalizeH="0" baseline="0" dirty="0">
              <a:ln>
                <a:noFill/>
              </a:ln>
              <a:solidFill>
                <a:schemeClr val="accent1">
                  <a:lumMod val="60000"/>
                  <a:lumOff val="40000"/>
                </a:schemeClr>
              </a:solidFill>
              <a:effectLst/>
              <a:uFillTx/>
              <a:latin typeface="+mn-lt"/>
              <a:ea typeface="Calibri"/>
              <a:cs typeface="Calibri"/>
              <a:sym typeface="Calibri"/>
            </a:endParaRPr>
          </a:p>
        </p:txBody>
      </p:sp>
    </p:spTree>
    <p:extLst>
      <p:ext uri="{BB962C8B-B14F-4D97-AF65-F5344CB8AC3E}">
        <p14:creationId xmlns:p14="http://schemas.microsoft.com/office/powerpoint/2010/main" val="204157269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440" y="934184"/>
            <a:ext cx="5120640" cy="5803392"/>
          </a:xfrm>
          <a:prstGeom prst="rect">
            <a:avLst/>
          </a:prstGeom>
        </p:spPr>
      </p:pic>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err="1" smtClean="0">
                <a:solidFill>
                  <a:schemeClr val="bg1"/>
                </a:solidFill>
                <a:latin typeface="Gill Sans"/>
                <a:ea typeface="Gill Sans" charset="0"/>
                <a:cs typeface="Gill Sans" charset="0"/>
              </a:rPr>
              <a:t>Ultraluminous</a:t>
            </a:r>
            <a:r>
              <a:rPr lang="en-US" sz="3200" dirty="0" smtClean="0">
                <a:solidFill>
                  <a:schemeClr val="bg1"/>
                </a:solidFill>
                <a:latin typeface="Gill Sans"/>
                <a:ea typeface="Gill Sans" charset="0"/>
                <a:cs typeface="Gill Sans" charset="0"/>
              </a:rPr>
              <a:t> Infrared Galaxies</a:t>
            </a:r>
            <a:endParaRPr sz="3200" dirty="0">
              <a:solidFill>
                <a:schemeClr val="bg1"/>
              </a:solidFill>
              <a:latin typeface="Gill Sans"/>
              <a:ea typeface="Gill Sans" charset="0"/>
              <a:cs typeface="Gill Sans" charset="0"/>
            </a:endParaRPr>
          </a:p>
        </p:txBody>
      </p:sp>
      <p:sp>
        <p:nvSpPr>
          <p:cNvPr id="3" name="TextBox 2"/>
          <p:cNvSpPr txBox="1"/>
          <p:nvPr/>
        </p:nvSpPr>
        <p:spPr>
          <a:xfrm>
            <a:off x="5892447" y="214081"/>
            <a:ext cx="2998599"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FF0000"/>
                </a:solidFill>
                <a:effectLst/>
                <a:uFillTx/>
                <a:latin typeface="Calibri"/>
                <a:ea typeface="Calibri"/>
                <a:cs typeface="Calibri"/>
                <a:sym typeface="Calibri"/>
              </a:rPr>
              <a:t>Armus</a:t>
            </a: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 et al</a:t>
            </a:r>
            <a:r>
              <a:rPr kumimoji="0" lang="en-US" sz="1800" b="0" i="0" u="none" strike="noStrike" cap="none" spc="0" normalizeH="0" dirty="0" smtClean="0">
                <a:ln>
                  <a:noFill/>
                </a:ln>
                <a:solidFill>
                  <a:srgbClr val="FF0000"/>
                </a:solidFill>
                <a:effectLst/>
                <a:uFillTx/>
                <a:latin typeface="Calibri"/>
                <a:ea typeface="Calibri"/>
                <a:cs typeface="Calibri"/>
                <a:sym typeface="Calibri"/>
              </a:rPr>
              <a:t> 07, Farrah et al 07</a:t>
            </a:r>
          </a:p>
          <a:p>
            <a:pPr marL="0" marR="0" indent="0" algn="l" defTabSz="914400" rtl="0" fontAlgn="auto" latinLnBrk="0" hangingPunct="0">
              <a:lnSpc>
                <a:spcPct val="100000"/>
              </a:lnSpc>
              <a:spcBef>
                <a:spcPts val="0"/>
              </a:spcBef>
              <a:spcAft>
                <a:spcPts val="0"/>
              </a:spcAft>
              <a:buClrTx/>
              <a:buSzTx/>
              <a:buFontTx/>
              <a:buNone/>
              <a:tabLst/>
            </a:pPr>
            <a:r>
              <a:rPr lang="en-US" sz="1200" baseline="0" dirty="0" smtClean="0">
                <a:solidFill>
                  <a:srgbClr val="FF0000"/>
                </a:solidFill>
              </a:rPr>
              <a:t>(Spoon et al 09, </a:t>
            </a:r>
            <a:r>
              <a:rPr lang="en-US" sz="1200" baseline="0" dirty="0" err="1" smtClean="0">
                <a:solidFill>
                  <a:srgbClr val="FF0000"/>
                </a:solidFill>
              </a:rPr>
              <a:t>Imanishi</a:t>
            </a:r>
            <a:r>
              <a:rPr lang="en-US" sz="1200" baseline="0" dirty="0" smtClean="0">
                <a:solidFill>
                  <a:srgbClr val="FF0000"/>
                </a:solidFill>
              </a:rPr>
              <a:t> et al</a:t>
            </a:r>
            <a:r>
              <a:rPr lang="en-US" sz="1200" dirty="0" smtClean="0">
                <a:solidFill>
                  <a:srgbClr val="FF0000"/>
                </a:solidFill>
              </a:rPr>
              <a:t> 10, </a:t>
            </a:r>
            <a:r>
              <a:rPr lang="en-US" sz="1200" baseline="0" dirty="0" smtClean="0">
                <a:solidFill>
                  <a:srgbClr val="FF0000"/>
                </a:solidFill>
              </a:rPr>
              <a:t>Wang et al 11, Ruiz et al 13, Hurley et al 14)</a:t>
            </a:r>
            <a:endParaRPr kumimoji="0" lang="en-US" sz="1200" b="0" i="0" u="none" strike="noStrike" cap="none" spc="0" normalizeH="0" baseline="0" dirty="0">
              <a:ln>
                <a:noFill/>
              </a:ln>
              <a:solidFill>
                <a:srgbClr val="FF0000"/>
              </a:solidFill>
              <a:effectLst/>
              <a:uFillTx/>
              <a:sym typeface="Calibri"/>
            </a:endParaRPr>
          </a:p>
        </p:txBody>
      </p:sp>
      <p:sp>
        <p:nvSpPr>
          <p:cNvPr id="4" name="Rectangle 3"/>
          <p:cNvSpPr/>
          <p:nvPr/>
        </p:nvSpPr>
        <p:spPr>
          <a:xfrm>
            <a:off x="333124" y="1727690"/>
            <a:ext cx="3568316" cy="4154984"/>
          </a:xfrm>
          <a:prstGeom prst="rect">
            <a:avLst/>
          </a:prstGeom>
        </p:spPr>
        <p:txBody>
          <a:bodyPr wrap="square">
            <a:spAutoFit/>
          </a:bodyPr>
          <a:lstStyle/>
          <a:p>
            <a:pPr marL="342900" indent="-342900">
              <a:buFont typeface="Arial" charset="0"/>
              <a:buChar char="•"/>
            </a:pPr>
            <a:r>
              <a:rPr lang="en-US" sz="2400" dirty="0" smtClean="0"/>
              <a:t>Wide diversity in spectral features</a:t>
            </a:r>
            <a:endParaRPr lang="en-US" sz="2400" dirty="0"/>
          </a:p>
          <a:p>
            <a:pPr marL="342900" indent="-342900">
              <a:buFont typeface="Arial" charset="0"/>
              <a:buChar char="•"/>
            </a:pPr>
            <a:r>
              <a:rPr lang="en-US" sz="2400" dirty="0" smtClean="0"/>
              <a:t>PAHs range from strong to weak/absent</a:t>
            </a:r>
            <a:endParaRPr lang="en-US" sz="2400" dirty="0"/>
          </a:p>
          <a:p>
            <a:pPr marL="342900" indent="-342900">
              <a:buFont typeface="Arial" charset="0"/>
              <a:buChar char="•"/>
            </a:pPr>
            <a:r>
              <a:rPr lang="en-US" sz="2400" dirty="0" smtClean="0"/>
              <a:t>Silicates from deep absorption to mild emission</a:t>
            </a:r>
            <a:endParaRPr lang="en-US" sz="2400" dirty="0"/>
          </a:p>
          <a:p>
            <a:pPr marL="342900" indent="-342900">
              <a:buFont typeface="Arial" charset="0"/>
              <a:buChar char="•"/>
            </a:pPr>
            <a:r>
              <a:rPr lang="en-US" sz="2400" dirty="0" smtClean="0"/>
              <a:t>Wide range in continuum shapes</a:t>
            </a:r>
            <a:endParaRPr lang="en-US" sz="2400" dirty="0"/>
          </a:p>
          <a:p>
            <a:pPr marL="342900" indent="-342900">
              <a:buFont typeface="Arial" charset="0"/>
              <a:buChar char="•"/>
            </a:pPr>
            <a:r>
              <a:rPr lang="en-US" sz="2400" dirty="0" smtClean="0"/>
              <a:t>A plethora of fine-structure lines</a:t>
            </a:r>
            <a:endParaRPr lang="en-US" sz="2400" dirty="0"/>
          </a:p>
        </p:txBody>
      </p:sp>
    </p:spTree>
    <p:extLst>
      <p:ext uri="{BB962C8B-B14F-4D97-AF65-F5344CB8AC3E}">
        <p14:creationId xmlns:p14="http://schemas.microsoft.com/office/powerpoint/2010/main" val="96477634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err="1" smtClean="0">
                <a:solidFill>
                  <a:schemeClr val="bg1"/>
                </a:solidFill>
                <a:latin typeface="Gill Sans"/>
                <a:ea typeface="Gill Sans" charset="0"/>
                <a:cs typeface="Gill Sans" charset="0"/>
              </a:rPr>
              <a:t>Ultraluminous</a:t>
            </a:r>
            <a:r>
              <a:rPr lang="en-US" sz="3200" dirty="0" smtClean="0">
                <a:solidFill>
                  <a:schemeClr val="bg1"/>
                </a:solidFill>
                <a:latin typeface="Gill Sans"/>
                <a:ea typeface="Gill Sans" charset="0"/>
                <a:cs typeface="Gill Sans" charset="0"/>
              </a:rPr>
              <a:t> Infrared Galaxies</a:t>
            </a:r>
            <a:endParaRPr sz="3200" dirty="0">
              <a:solidFill>
                <a:schemeClr val="bg1"/>
              </a:solidFill>
              <a:latin typeface="Gill Sans"/>
              <a:ea typeface="Gill Sans" charset="0"/>
              <a:cs typeface="Gill Sans" charset="0"/>
            </a:endParaRPr>
          </a:p>
        </p:txBody>
      </p:sp>
      <p:sp>
        <p:nvSpPr>
          <p:cNvPr id="3" name="TextBox 2"/>
          <p:cNvSpPr txBox="1"/>
          <p:nvPr/>
        </p:nvSpPr>
        <p:spPr>
          <a:xfrm>
            <a:off x="6766560" y="504047"/>
            <a:ext cx="13522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Desai et al</a:t>
            </a:r>
            <a:r>
              <a:rPr kumimoji="0" lang="en-US" sz="1800" b="0" i="0" u="none" strike="noStrike" cap="none" spc="0" normalizeH="0" dirty="0" smtClean="0">
                <a:ln>
                  <a:noFill/>
                </a:ln>
                <a:solidFill>
                  <a:srgbClr val="FF0000"/>
                </a:solidFill>
                <a:effectLst/>
                <a:uFillTx/>
                <a:latin typeface="Calibri"/>
                <a:ea typeface="Calibri"/>
                <a:cs typeface="Calibri"/>
                <a:sym typeface="Calibri"/>
              </a:rPr>
              <a:t> 07</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sp>
        <p:nvSpPr>
          <p:cNvPr id="4" name="Rectangle 3"/>
          <p:cNvSpPr/>
          <p:nvPr/>
        </p:nvSpPr>
        <p:spPr>
          <a:xfrm>
            <a:off x="226444" y="1432560"/>
            <a:ext cx="3126356" cy="4708981"/>
          </a:xfrm>
          <a:prstGeom prst="rect">
            <a:avLst/>
          </a:prstGeom>
        </p:spPr>
        <p:txBody>
          <a:bodyPr wrap="square">
            <a:spAutoFit/>
          </a:bodyPr>
          <a:lstStyle/>
          <a:p>
            <a:pPr marL="285750" indent="-285750">
              <a:buFont typeface="Arial" charset="0"/>
              <a:buChar char="•"/>
            </a:pPr>
            <a:r>
              <a:rPr lang="en-US" sz="2000" dirty="0"/>
              <a:t>PAH </a:t>
            </a:r>
            <a:r>
              <a:rPr lang="en-US" sz="2000" dirty="0" smtClean="0"/>
              <a:t>EWs span </a:t>
            </a:r>
            <a:r>
              <a:rPr lang="en-US" sz="2000" dirty="0"/>
              <a:t>more than 2 orders of </a:t>
            </a:r>
            <a:r>
              <a:rPr lang="en-US" sz="2000" dirty="0" smtClean="0"/>
              <a:t>magnitude </a:t>
            </a:r>
            <a:endParaRPr lang="en-US" sz="2000" dirty="0"/>
          </a:p>
          <a:p>
            <a:pPr marL="285750" indent="-285750">
              <a:buFont typeface="Arial" charset="0"/>
              <a:buChar char="•"/>
            </a:pPr>
            <a:r>
              <a:rPr lang="en-US" sz="2000" dirty="0" smtClean="0"/>
              <a:t>ULIRGs </a:t>
            </a:r>
            <a:r>
              <a:rPr lang="en-US" sz="2000" dirty="0"/>
              <a:t>with </a:t>
            </a:r>
            <a:r>
              <a:rPr lang="en-US" sz="2000" dirty="0" smtClean="0"/>
              <a:t>HII </a:t>
            </a:r>
            <a:r>
              <a:rPr lang="en-US" sz="2000" dirty="0"/>
              <a:t>optical spectra or steep </a:t>
            </a:r>
            <a:r>
              <a:rPr lang="en-US" sz="2000" dirty="0" smtClean="0"/>
              <a:t>FIR </a:t>
            </a:r>
            <a:r>
              <a:rPr lang="en-US" sz="2000" dirty="0"/>
              <a:t>spectral </a:t>
            </a:r>
            <a:r>
              <a:rPr lang="en-US" sz="2000" dirty="0" smtClean="0"/>
              <a:t>slopes </a:t>
            </a:r>
            <a:r>
              <a:rPr lang="en-US" sz="2000" dirty="0"/>
              <a:t>have </a:t>
            </a:r>
            <a:r>
              <a:rPr lang="en-US" sz="2000" dirty="0" smtClean="0"/>
              <a:t>PAH EWs </a:t>
            </a:r>
            <a:r>
              <a:rPr lang="en-US" sz="2000" dirty="0"/>
              <a:t>half that of lower luminosity </a:t>
            </a:r>
            <a:r>
              <a:rPr lang="en-US" sz="2000" dirty="0" smtClean="0"/>
              <a:t>starbursts</a:t>
            </a:r>
          </a:p>
          <a:p>
            <a:pPr marL="285750" indent="-285750">
              <a:buFont typeface="Arial" charset="0"/>
              <a:buChar char="•"/>
            </a:pPr>
            <a:r>
              <a:rPr lang="en-US" sz="2000" dirty="0"/>
              <a:t>F</a:t>
            </a:r>
            <a:r>
              <a:rPr lang="en-US" sz="2000" dirty="0" smtClean="0"/>
              <a:t>ar-infrared </a:t>
            </a:r>
            <a:r>
              <a:rPr lang="en-US" sz="2000" dirty="0"/>
              <a:t>spectral slope is </a:t>
            </a:r>
            <a:r>
              <a:rPr lang="en-US" sz="2000" dirty="0" smtClean="0"/>
              <a:t>correlated </a:t>
            </a:r>
            <a:r>
              <a:rPr lang="en-US" sz="2000" dirty="0"/>
              <a:t>with PAH EW, but not with silicate optical </a:t>
            </a:r>
            <a:r>
              <a:rPr lang="en-US" sz="2000" dirty="0" smtClean="0"/>
              <a:t>depth</a:t>
            </a:r>
          </a:p>
          <a:p>
            <a:pPr marL="285750" indent="-285750">
              <a:buFont typeface="Arial" charset="0"/>
              <a:buChar char="•"/>
            </a:pPr>
            <a:r>
              <a:rPr lang="en-US" sz="2000" dirty="0" smtClean="0"/>
              <a:t>High-redshift sources have </a:t>
            </a:r>
            <a:r>
              <a:rPr lang="en-US" sz="2000" dirty="0"/>
              <a:t>a much larger range in PAH EW </a:t>
            </a:r>
            <a:r>
              <a:rPr lang="en-US" sz="2000" dirty="0" smtClean="0"/>
              <a:t>than </a:t>
            </a:r>
            <a:r>
              <a:rPr lang="en-US" sz="2000" dirty="0"/>
              <a:t>in local </a:t>
            </a:r>
            <a:r>
              <a:rPr lang="en-US" sz="2000" dirty="0" smtClean="0"/>
              <a:t>ULIRGs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1" y="1539239"/>
            <a:ext cx="5478342" cy="4846523"/>
          </a:xfrm>
          <a:prstGeom prst="rect">
            <a:avLst/>
          </a:prstGeom>
        </p:spPr>
      </p:pic>
    </p:spTree>
    <p:extLst>
      <p:ext uri="{BB962C8B-B14F-4D97-AF65-F5344CB8AC3E}">
        <p14:creationId xmlns:p14="http://schemas.microsoft.com/office/powerpoint/2010/main" val="902171075"/>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err="1" smtClean="0">
                <a:solidFill>
                  <a:schemeClr val="bg1"/>
                </a:solidFill>
                <a:latin typeface="Gill Sans"/>
                <a:ea typeface="Gill Sans" charset="0"/>
                <a:cs typeface="Gill Sans" charset="0"/>
              </a:rPr>
              <a:t>Ultraluminous</a:t>
            </a:r>
            <a:r>
              <a:rPr lang="en-US" sz="3200" dirty="0" smtClean="0">
                <a:solidFill>
                  <a:schemeClr val="bg1"/>
                </a:solidFill>
                <a:latin typeface="Gill Sans"/>
                <a:ea typeface="Gill Sans" charset="0"/>
                <a:cs typeface="Gill Sans" charset="0"/>
              </a:rPr>
              <a:t> Infrared Galaxies</a:t>
            </a:r>
            <a:endParaRPr sz="3200" dirty="0">
              <a:solidFill>
                <a:schemeClr val="bg1"/>
              </a:solidFill>
              <a:latin typeface="Gill Sans"/>
              <a:ea typeface="Gill Sans" charset="0"/>
              <a:cs typeface="Gill Sans"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840" y="960120"/>
            <a:ext cx="4541520" cy="5515179"/>
          </a:xfrm>
          <a:prstGeom prst="rect">
            <a:avLst/>
          </a:prstGeom>
        </p:spPr>
      </p:pic>
      <p:sp>
        <p:nvSpPr>
          <p:cNvPr id="3" name="TextBox 2"/>
          <p:cNvSpPr txBox="1"/>
          <p:nvPr/>
        </p:nvSpPr>
        <p:spPr>
          <a:xfrm>
            <a:off x="7182522" y="417305"/>
            <a:ext cx="15302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FF0000"/>
                </a:solidFill>
                <a:effectLst/>
                <a:uFillTx/>
                <a:latin typeface="Calibri"/>
                <a:ea typeface="Calibri"/>
                <a:cs typeface="Calibri"/>
                <a:sym typeface="Calibri"/>
              </a:rPr>
              <a:t>Nardini</a:t>
            </a: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 et al 09</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sp>
        <p:nvSpPr>
          <p:cNvPr id="4" name="Rectangle 3"/>
          <p:cNvSpPr/>
          <p:nvPr/>
        </p:nvSpPr>
        <p:spPr>
          <a:xfrm>
            <a:off x="502920" y="1880090"/>
            <a:ext cx="3444240" cy="4093428"/>
          </a:xfrm>
          <a:prstGeom prst="rect">
            <a:avLst/>
          </a:prstGeom>
        </p:spPr>
        <p:txBody>
          <a:bodyPr wrap="square">
            <a:spAutoFit/>
          </a:bodyPr>
          <a:lstStyle/>
          <a:p>
            <a:r>
              <a:rPr lang="en-US" sz="2000" dirty="0" smtClean="0"/>
              <a:t>5-8um spectral decomposition:</a:t>
            </a:r>
          </a:p>
          <a:p>
            <a:endParaRPr lang="en-US" sz="2000" dirty="0"/>
          </a:p>
          <a:p>
            <a:r>
              <a:rPr lang="en-US" sz="2000" dirty="0" smtClean="0"/>
              <a:t>AGNs </a:t>
            </a:r>
            <a:r>
              <a:rPr lang="en-US" sz="2000" dirty="0"/>
              <a:t>are </a:t>
            </a:r>
            <a:r>
              <a:rPr lang="en-US" sz="2000" dirty="0" smtClean="0"/>
              <a:t>30 times brighter </a:t>
            </a:r>
            <a:r>
              <a:rPr lang="en-US" sz="2000" dirty="0"/>
              <a:t>at </a:t>
            </a:r>
            <a:r>
              <a:rPr lang="en-US" sz="2000" dirty="0" smtClean="0"/>
              <a:t>6um </a:t>
            </a:r>
            <a:r>
              <a:rPr lang="en-US" sz="2000" dirty="0"/>
              <a:t>than starbursts with the same bolometric </a:t>
            </a:r>
            <a:r>
              <a:rPr lang="en-US" sz="2000" dirty="0" smtClean="0"/>
              <a:t>luminosity</a:t>
            </a:r>
          </a:p>
          <a:p>
            <a:endParaRPr lang="en-US" sz="2000" dirty="0"/>
          </a:p>
          <a:p>
            <a:r>
              <a:rPr lang="en-US" sz="2000" dirty="0" smtClean="0"/>
              <a:t>Star </a:t>
            </a:r>
            <a:r>
              <a:rPr lang="en-US" sz="2000" dirty="0"/>
              <a:t>formation events are confirmed as the dominant power </a:t>
            </a:r>
            <a:r>
              <a:rPr lang="en-US" sz="2000" dirty="0" smtClean="0"/>
              <a:t>source for </a:t>
            </a:r>
            <a:r>
              <a:rPr lang="en-US" sz="2000" dirty="0"/>
              <a:t>extreme infrared </a:t>
            </a:r>
            <a:r>
              <a:rPr lang="en-US" sz="2000" dirty="0" smtClean="0"/>
              <a:t>activity</a:t>
            </a:r>
          </a:p>
          <a:p>
            <a:endParaRPr lang="en-US" sz="2000" dirty="0"/>
          </a:p>
          <a:p>
            <a:r>
              <a:rPr lang="en-US" sz="2000" dirty="0" smtClean="0"/>
              <a:t>Nonetheless </a:t>
            </a:r>
            <a:r>
              <a:rPr lang="en-US" sz="2000" dirty="0"/>
              <a:t>an AGN </a:t>
            </a:r>
            <a:r>
              <a:rPr lang="en-US" sz="2000" dirty="0" smtClean="0"/>
              <a:t>is present </a:t>
            </a:r>
            <a:r>
              <a:rPr lang="en-US" sz="2000" dirty="0"/>
              <a:t>in the majority </a:t>
            </a:r>
            <a:r>
              <a:rPr lang="en-US" sz="2000" dirty="0" smtClean="0"/>
              <a:t> of </a:t>
            </a:r>
            <a:r>
              <a:rPr lang="en-US" sz="2000" dirty="0"/>
              <a:t>sources.</a:t>
            </a:r>
          </a:p>
        </p:txBody>
      </p:sp>
    </p:spTree>
    <p:extLst>
      <p:ext uri="{BB962C8B-B14F-4D97-AF65-F5344CB8AC3E}">
        <p14:creationId xmlns:p14="http://schemas.microsoft.com/office/powerpoint/2010/main" val="1437003701"/>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err="1" smtClean="0">
                <a:solidFill>
                  <a:schemeClr val="bg1"/>
                </a:solidFill>
                <a:latin typeface="Gill Sans"/>
                <a:ea typeface="Gill Sans" charset="0"/>
                <a:cs typeface="Gill Sans" charset="0"/>
              </a:rPr>
              <a:t>Ultraluminous</a:t>
            </a:r>
            <a:r>
              <a:rPr lang="en-US" sz="3200" dirty="0" smtClean="0">
                <a:solidFill>
                  <a:schemeClr val="bg1"/>
                </a:solidFill>
                <a:latin typeface="Gill Sans"/>
                <a:ea typeface="Gill Sans" charset="0"/>
                <a:cs typeface="Gill Sans" charset="0"/>
              </a:rPr>
              <a:t> Infrared Galaxies</a:t>
            </a:r>
            <a:endParaRPr sz="3200" dirty="0">
              <a:solidFill>
                <a:schemeClr val="bg1"/>
              </a:solidFill>
              <a:latin typeface="Gill Sans"/>
              <a:ea typeface="Gill Sans" charset="0"/>
              <a:cs typeface="Gill Sans" charset="0"/>
            </a:endParaRPr>
          </a:p>
        </p:txBody>
      </p:sp>
      <p:sp>
        <p:nvSpPr>
          <p:cNvPr id="3" name="TextBox 2"/>
          <p:cNvSpPr txBox="1"/>
          <p:nvPr/>
        </p:nvSpPr>
        <p:spPr>
          <a:xfrm>
            <a:off x="7438020" y="417305"/>
            <a:ext cx="143404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Spoon et al</a:t>
            </a:r>
            <a:r>
              <a:rPr kumimoji="0" lang="en-US" sz="1800" b="0" i="0" u="none" strike="noStrike" cap="none" spc="0" normalizeH="0" dirty="0" smtClean="0">
                <a:ln>
                  <a:noFill/>
                </a:ln>
                <a:solidFill>
                  <a:srgbClr val="FF0000"/>
                </a:solidFill>
                <a:effectLst/>
                <a:uFillTx/>
                <a:latin typeface="Calibri"/>
                <a:ea typeface="Calibri"/>
                <a:cs typeface="Calibri"/>
                <a:sym typeface="Calibri"/>
              </a:rPr>
              <a:t> 07</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sp>
        <p:nvSpPr>
          <p:cNvPr id="4" name="Rectangle 3"/>
          <p:cNvSpPr/>
          <p:nvPr/>
        </p:nvSpPr>
        <p:spPr>
          <a:xfrm>
            <a:off x="7182522" y="2900956"/>
            <a:ext cx="1945042" cy="1938992"/>
          </a:xfrm>
          <a:prstGeom prst="rect">
            <a:avLst/>
          </a:prstGeom>
        </p:spPr>
        <p:txBody>
          <a:bodyPr wrap="square">
            <a:spAutoFit/>
          </a:bodyPr>
          <a:lstStyle/>
          <a:p>
            <a:r>
              <a:rPr lang="en-US" sz="2000" dirty="0" smtClean="0"/>
              <a:t>Evolutionary pathways and classifications based on mid-infrared </a:t>
            </a:r>
            <a:r>
              <a:rPr lang="en-US" sz="2000" smtClean="0"/>
              <a:t>spectral features</a:t>
            </a:r>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8403"/>
            <a:ext cx="7056120" cy="5210517"/>
          </a:xfrm>
          <a:prstGeom prst="rect">
            <a:avLst/>
          </a:prstGeom>
        </p:spPr>
      </p:pic>
    </p:spTree>
    <p:extLst>
      <p:ext uri="{BB962C8B-B14F-4D97-AF65-F5344CB8AC3E}">
        <p14:creationId xmlns:p14="http://schemas.microsoft.com/office/powerpoint/2010/main" val="160032814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p:nvPr/>
        </p:nvPicPr>
        <p:blipFill>
          <a:blip r:embed="rId3"/>
          <a:stretch>
            <a:fillRect/>
          </a:stretch>
        </p:blipFill>
        <p:spPr>
          <a:xfrm>
            <a:off x="569" y="1165268"/>
            <a:ext cx="8501433" cy="4768953"/>
          </a:xfrm>
          <a:prstGeom prst="rect">
            <a:avLst/>
          </a:prstGeom>
        </p:spPr>
      </p:pic>
      <p:sp>
        <p:nvSpPr>
          <p:cNvPr id="2" name="TextBox 1"/>
          <p:cNvSpPr txBox="1"/>
          <p:nvPr/>
        </p:nvSpPr>
        <p:spPr>
          <a:xfrm>
            <a:off x="6923794" y="447785"/>
            <a:ext cx="2170521" cy="1077218"/>
          </a:xfrm>
          <a:prstGeom prst="rect">
            <a:avLst/>
          </a:prstGeom>
          <a:noFill/>
        </p:spPr>
        <p:txBody>
          <a:bodyPr wrap="square" rtlCol="0">
            <a:spAutoFit/>
          </a:bodyPr>
          <a:lstStyle/>
          <a:p>
            <a:r>
              <a:rPr lang="en-US" sz="1600" dirty="0" smtClean="0">
                <a:solidFill>
                  <a:srgbClr val="FFFFFF"/>
                </a:solidFill>
                <a:latin typeface="+mn-lt"/>
              </a:rPr>
              <a:t>Using IRS spectra to determine evolutionary pathways</a:t>
            </a:r>
            <a:endParaRPr lang="en-US" sz="1600" dirty="0">
              <a:solidFill>
                <a:srgbClr val="FFFFFF"/>
              </a:solidFill>
              <a:latin typeface="+mn-lt"/>
            </a:endParaRPr>
          </a:p>
        </p:txBody>
      </p:sp>
      <p:sp>
        <p:nvSpPr>
          <p:cNvPr id="3" name="TextBox 2"/>
          <p:cNvSpPr txBox="1"/>
          <p:nvPr/>
        </p:nvSpPr>
        <p:spPr>
          <a:xfrm>
            <a:off x="4990632" y="3621711"/>
            <a:ext cx="3866325" cy="1631216"/>
          </a:xfrm>
          <a:prstGeom prst="rect">
            <a:avLst/>
          </a:prstGeom>
          <a:noFill/>
        </p:spPr>
        <p:txBody>
          <a:bodyPr wrap="square" rtlCol="0">
            <a:spAutoFit/>
          </a:bodyPr>
          <a:lstStyle/>
          <a:p>
            <a:r>
              <a:rPr lang="en-US" sz="2000" dirty="0" smtClean="0">
                <a:solidFill>
                  <a:srgbClr val="FFFFFF"/>
                </a:solidFill>
                <a:latin typeface="+mn-lt"/>
              </a:rPr>
              <a:t>Two possible end points </a:t>
            </a:r>
            <a:endParaRPr lang="en-US" sz="2000" dirty="0">
              <a:solidFill>
                <a:srgbClr val="FFFFFF"/>
              </a:solidFill>
              <a:latin typeface="+mn-lt"/>
            </a:endParaRPr>
          </a:p>
          <a:p>
            <a:pPr marL="342900" indent="-342900">
              <a:buFont typeface="Arial" charset="0"/>
              <a:buChar char="•"/>
            </a:pPr>
            <a:r>
              <a:rPr lang="en-US" sz="2000" dirty="0" smtClean="0">
                <a:solidFill>
                  <a:srgbClr val="FFFFFF"/>
                </a:solidFill>
                <a:latin typeface="+mn-lt"/>
              </a:rPr>
              <a:t>a luminous, unobscured AGN</a:t>
            </a:r>
          </a:p>
          <a:p>
            <a:pPr marL="342900" indent="-342900">
              <a:buFont typeface="Arial" charset="0"/>
              <a:buChar char="•"/>
            </a:pPr>
            <a:r>
              <a:rPr lang="en-US" sz="2000" dirty="0" smtClean="0">
                <a:solidFill>
                  <a:srgbClr val="FFFFFF"/>
                </a:solidFill>
                <a:latin typeface="+mn-lt"/>
              </a:rPr>
              <a:t>a less luminous, dusty AGN</a:t>
            </a:r>
          </a:p>
          <a:p>
            <a:r>
              <a:rPr lang="en-US" sz="2000" dirty="0" smtClean="0">
                <a:solidFill>
                  <a:srgbClr val="FFFFFF"/>
                </a:solidFill>
                <a:latin typeface="+mn-lt"/>
              </a:rPr>
              <a:t>both ending in a quiescent system</a:t>
            </a:r>
            <a:endParaRPr lang="en-US" sz="2000" dirty="0">
              <a:solidFill>
                <a:srgbClr val="FFFFFF"/>
              </a:solidFill>
              <a:latin typeface="+mn-lt"/>
            </a:endParaRPr>
          </a:p>
        </p:txBody>
      </p:sp>
      <p:sp>
        <p:nvSpPr>
          <p:cNvPr id="4" name="TextBox 3"/>
          <p:cNvSpPr txBox="1"/>
          <p:nvPr/>
        </p:nvSpPr>
        <p:spPr>
          <a:xfrm>
            <a:off x="3882576" y="6081304"/>
            <a:ext cx="2842289" cy="483209"/>
          </a:xfrm>
          <a:prstGeom prst="rect">
            <a:avLst/>
          </a:prstGeom>
          <a:noFill/>
        </p:spPr>
        <p:txBody>
          <a:bodyPr wrap="square" rtlCol="0">
            <a:spAutoFit/>
          </a:bodyPr>
          <a:lstStyle/>
          <a:p>
            <a:r>
              <a:rPr lang="en-US" sz="1270" b="1" i="1" dirty="0" err="1">
                <a:solidFill>
                  <a:srgbClr val="FFFFFF"/>
                </a:solidFill>
              </a:rPr>
              <a:t>Colour</a:t>
            </a:r>
            <a:r>
              <a:rPr lang="en-US" sz="1270" b="1" i="1" dirty="0">
                <a:solidFill>
                  <a:srgbClr val="FFFFFF"/>
                </a:solidFill>
              </a:rPr>
              <a:t>-coding is by </a:t>
            </a:r>
            <a:r>
              <a:rPr lang="en-US" sz="1270" b="1" i="1" dirty="0" smtClean="0">
                <a:solidFill>
                  <a:srgbClr val="FFFFFF"/>
                </a:solidFill>
              </a:rPr>
              <a:t>PAH 11.2um EW, </a:t>
            </a:r>
            <a:r>
              <a:rPr lang="en-US" sz="1270" b="1" i="1" dirty="0">
                <a:solidFill>
                  <a:srgbClr val="FFFFFF"/>
                </a:solidFill>
              </a:rPr>
              <a:t>from low (red) to high (blue)</a:t>
            </a:r>
          </a:p>
        </p:txBody>
      </p:sp>
      <p:sp>
        <p:nvSpPr>
          <p:cNvPr id="7" name="Shape 250"/>
          <p:cNvSpPr txBox="1">
            <a:spLocks/>
          </p:cNvSpPr>
          <p:nvPr/>
        </p:nvSpPr>
        <p:spPr>
          <a:xfrm>
            <a:off x="326552" y="447785"/>
            <a:ext cx="6849398" cy="542815"/>
          </a:xfrm>
          <a:prstGeom prst="rect">
            <a:avLst/>
          </a:prstGeom>
        </p:spPr>
        <p:txBody>
          <a:bodyPr>
            <a:noAutofit/>
          </a:bodyPr>
          <a:lstStyle>
            <a:lvl1pPr marL="396875" marR="0" indent="-396875" algn="l" defTabSz="914362" rtl="0" latinLnBrk="0">
              <a:lnSpc>
                <a:spcPct val="90000"/>
              </a:lnSpc>
              <a:spcBef>
                <a:spcPts val="700"/>
              </a:spcBef>
              <a:spcAft>
                <a:spcPts val="0"/>
              </a:spcAft>
              <a:buClrTx/>
              <a:buSzPct val="100000"/>
              <a:buFontTx/>
              <a:buBlip>
                <a:blip r:embed="rId4"/>
              </a:buBlip>
              <a:tabLst/>
              <a:defRPr sz="3600" b="0" i="0" u="none" strike="noStrike" cap="none" spc="0" baseline="0">
                <a:ln>
                  <a:noFill/>
                </a:ln>
                <a:solidFill>
                  <a:srgbClr val="FFFFFF"/>
                </a:solidFill>
                <a:uFillTx/>
                <a:latin typeface="+mn-lt"/>
                <a:ea typeface="+mn-ea"/>
                <a:cs typeface="+mn-cs"/>
                <a:sym typeface="Helvetica"/>
              </a:defRPr>
            </a:lvl1pPr>
            <a:lvl2pPr marL="971096" marR="0" indent="-453571" algn="l" defTabSz="914362" rtl="0" latinLnBrk="0">
              <a:lnSpc>
                <a:spcPct val="90000"/>
              </a:lnSpc>
              <a:spcBef>
                <a:spcPts val="700"/>
              </a:spcBef>
              <a:spcAft>
                <a:spcPts val="0"/>
              </a:spcAft>
              <a:buClrTx/>
              <a:buSzPct val="100000"/>
              <a:buFontTx/>
              <a:buBlip>
                <a:blip r:embed="rId5"/>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2pPr>
            <a:lvl3pPr marL="1373717" marR="0" indent="-459317" algn="l" defTabSz="914362" rtl="0" latinLnBrk="0">
              <a:lnSpc>
                <a:spcPct val="90000"/>
              </a:lnSpc>
              <a:spcBef>
                <a:spcPts val="700"/>
              </a:spcBef>
              <a:spcAft>
                <a:spcPts val="0"/>
              </a:spcAft>
              <a:buClrTx/>
              <a:buSzPct val="100000"/>
              <a:buFontTx/>
              <a:buBlip>
                <a:blip r:embed="rId5"/>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3pPr>
            <a:lvl4pPr marL="1720321" marR="0" indent="-461433" algn="l" defTabSz="914362" rtl="0" latinLnBrk="0">
              <a:lnSpc>
                <a:spcPct val="90000"/>
              </a:lnSpc>
              <a:spcBef>
                <a:spcPts val="700"/>
              </a:spcBef>
              <a:spcAft>
                <a:spcPts val="0"/>
              </a:spcAft>
              <a:buClrTx/>
              <a:buSzPct val="100000"/>
              <a:buFontTx/>
              <a:buBlip>
                <a:blip r:embed="rId5"/>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4pPr>
            <a:lvl5pPr marL="2053696" marR="0" indent="-448733" algn="l" defTabSz="914362" rtl="0" latinLnBrk="0">
              <a:lnSpc>
                <a:spcPct val="90000"/>
              </a:lnSpc>
              <a:spcBef>
                <a:spcPts val="700"/>
              </a:spcBef>
              <a:spcAft>
                <a:spcPts val="0"/>
              </a:spcAft>
              <a:buClrTx/>
              <a:buSzPct val="100000"/>
              <a:buFontTx/>
              <a:buBlip>
                <a:blip r:embed="rId5"/>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5pPr>
            <a:lvl6pPr marL="2651653"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6pPr>
            <a:lvl7pPr marL="3108835"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7pPr>
            <a:lvl8pPr marL="3566017"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8pPr>
            <a:lvl9pPr marL="4023199"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9pPr>
          </a:lstStyle>
          <a:p>
            <a:pPr marL="0" indent="0" hangingPunct="1">
              <a:buNone/>
            </a:pPr>
            <a:r>
              <a:rPr lang="en-US" sz="3200" smtClean="0">
                <a:latin typeface="Gill Sans"/>
                <a:ea typeface="Gill Sans" charset="0"/>
                <a:cs typeface="Gill Sans" charset="0"/>
              </a:rPr>
              <a:t>Ultraluminous</a:t>
            </a:r>
            <a:r>
              <a:rPr lang="en-US" sz="3200" dirty="0" smtClean="0">
                <a:latin typeface="Gill Sans"/>
                <a:ea typeface="Gill Sans" charset="0"/>
                <a:cs typeface="Gill Sans" charset="0"/>
              </a:rPr>
              <a:t> Infrared Galaxies</a:t>
            </a:r>
            <a:endParaRPr lang="en-US" sz="3200" dirty="0">
              <a:latin typeface="Gill Sans"/>
              <a:ea typeface="Gill Sans" charset="0"/>
              <a:cs typeface="Gill Sans" charset="0"/>
            </a:endParaRPr>
          </a:p>
        </p:txBody>
      </p:sp>
      <p:sp>
        <p:nvSpPr>
          <p:cNvPr id="5" name="TextBox 4"/>
          <p:cNvSpPr txBox="1"/>
          <p:nvPr/>
        </p:nvSpPr>
        <p:spPr>
          <a:xfrm>
            <a:off x="7084863" y="5638433"/>
            <a:ext cx="14709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Calibri"/>
                <a:ea typeface="Calibri"/>
                <a:cs typeface="Calibri"/>
                <a:sym typeface="Calibri"/>
              </a:rPr>
              <a:t>Farrah et al 09</a:t>
            </a:r>
            <a:endParaRPr kumimoji="0" lang="en-US" sz="1800" b="1" i="0" u="none" strike="noStrike" cap="none" spc="0" normalizeH="0" baseline="0" dirty="0">
              <a:ln>
                <a:noFill/>
              </a:ln>
              <a:solidFill>
                <a:srgbClr val="FF0000"/>
              </a:solidFill>
              <a:effectLst/>
              <a:uFillTx/>
              <a:latin typeface="Calibri"/>
              <a:ea typeface="Calibri"/>
              <a:cs typeface="Calibri"/>
              <a:sym typeface="Calibri"/>
            </a:endParaRPr>
          </a:p>
        </p:txBody>
      </p:sp>
      <p:sp>
        <p:nvSpPr>
          <p:cNvPr id="6" name="Rectangle 5"/>
          <p:cNvSpPr/>
          <p:nvPr/>
        </p:nvSpPr>
        <p:spPr>
          <a:xfrm>
            <a:off x="494191" y="4070610"/>
            <a:ext cx="2902979" cy="1015663"/>
          </a:xfrm>
          <a:prstGeom prst="rect">
            <a:avLst/>
          </a:prstGeom>
        </p:spPr>
        <p:txBody>
          <a:bodyPr wrap="square">
            <a:spAutoFit/>
          </a:bodyPr>
          <a:lstStyle/>
          <a:p>
            <a:r>
              <a:rPr lang="en-US" sz="2000" dirty="0">
                <a:solidFill>
                  <a:srgbClr val="FFFFFF"/>
                </a:solidFill>
                <a:latin typeface="+mn-lt"/>
              </a:rPr>
              <a:t>A common starting point in a merger triggered starburst</a:t>
            </a:r>
          </a:p>
        </p:txBody>
      </p:sp>
    </p:spTree>
    <p:extLst>
      <p:ext uri="{BB962C8B-B14F-4D97-AF65-F5344CB8AC3E}">
        <p14:creationId xmlns:p14="http://schemas.microsoft.com/office/powerpoint/2010/main" val="105393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3705476" cy="49709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Quasars</a:t>
            </a:r>
            <a:endParaRPr sz="3200" dirty="0">
              <a:solidFill>
                <a:schemeClr val="bg1"/>
              </a:solidFill>
              <a:latin typeface="Gill Sans"/>
              <a:ea typeface="Gill Sans" charset="0"/>
              <a:cs typeface="Gill Sans" charset="0"/>
            </a:endParaRPr>
          </a:p>
        </p:txBody>
      </p:sp>
      <p:sp>
        <p:nvSpPr>
          <p:cNvPr id="3" name="Rectangle 2"/>
          <p:cNvSpPr/>
          <p:nvPr/>
        </p:nvSpPr>
        <p:spPr>
          <a:xfrm>
            <a:off x="946524" y="5331379"/>
            <a:ext cx="6938277" cy="1323439"/>
          </a:xfrm>
          <a:prstGeom prst="rect">
            <a:avLst/>
          </a:prstGeom>
        </p:spPr>
        <p:txBody>
          <a:bodyPr wrap="square">
            <a:spAutoFit/>
          </a:bodyPr>
          <a:lstStyle/>
          <a:p>
            <a:r>
              <a:rPr lang="en-US" sz="2000" dirty="0" smtClean="0"/>
              <a:t>First </a:t>
            </a:r>
            <a:r>
              <a:rPr lang="en-US" sz="2000" dirty="0"/>
              <a:t>detection of </a:t>
            </a:r>
            <a:r>
              <a:rPr lang="en-US" sz="2000" dirty="0" smtClean="0"/>
              <a:t>10 </a:t>
            </a:r>
            <a:r>
              <a:rPr lang="en-US" sz="2000" dirty="0"/>
              <a:t>and </a:t>
            </a:r>
            <a:r>
              <a:rPr lang="en-US" sz="2000" dirty="0" smtClean="0"/>
              <a:t>18 micron silicate </a:t>
            </a:r>
            <a:r>
              <a:rPr lang="en-US" sz="2000" dirty="0"/>
              <a:t>dust emissions in </a:t>
            </a:r>
            <a:r>
              <a:rPr lang="en-US" sz="2000" dirty="0" smtClean="0"/>
              <a:t>PG quasars and low-luminosity AGN</a:t>
            </a:r>
          </a:p>
          <a:p>
            <a:endParaRPr lang="en-US" sz="2000" dirty="0"/>
          </a:p>
          <a:p>
            <a:r>
              <a:rPr lang="en-US" sz="2000" dirty="0" smtClean="0"/>
              <a:t>Consistent with expectations from unified schemes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843" y="134248"/>
            <a:ext cx="6938277" cy="4955912"/>
          </a:xfrm>
          <a:prstGeom prst="rect">
            <a:avLst/>
          </a:prstGeom>
        </p:spPr>
      </p:pic>
      <p:sp>
        <p:nvSpPr>
          <p:cNvPr id="2" name="Rectangle 1"/>
          <p:cNvSpPr/>
          <p:nvPr/>
        </p:nvSpPr>
        <p:spPr>
          <a:xfrm>
            <a:off x="150800" y="2217450"/>
            <a:ext cx="2035062" cy="1754326"/>
          </a:xfrm>
          <a:prstGeom prst="rect">
            <a:avLst/>
          </a:prstGeom>
        </p:spPr>
        <p:txBody>
          <a:bodyPr wrap="square">
            <a:spAutoFit/>
          </a:bodyPr>
          <a:lstStyle/>
          <a:p>
            <a:r>
              <a:rPr lang="en-US" dirty="0" err="1" smtClean="0">
                <a:solidFill>
                  <a:srgbClr val="FF0000"/>
                </a:solidFill>
              </a:rPr>
              <a:t>Hao</a:t>
            </a:r>
            <a:r>
              <a:rPr lang="en-US" dirty="0" smtClean="0">
                <a:solidFill>
                  <a:srgbClr val="FF0000"/>
                </a:solidFill>
              </a:rPr>
              <a:t> et al 05 </a:t>
            </a:r>
          </a:p>
          <a:p>
            <a:r>
              <a:rPr lang="en-US" dirty="0" smtClean="0">
                <a:solidFill>
                  <a:srgbClr val="FF0000"/>
                </a:solidFill>
              </a:rPr>
              <a:t>Sturm </a:t>
            </a:r>
            <a:r>
              <a:rPr lang="en-US" dirty="0">
                <a:solidFill>
                  <a:srgbClr val="FF0000"/>
                </a:solidFill>
              </a:rPr>
              <a:t>et al </a:t>
            </a:r>
            <a:r>
              <a:rPr lang="en-US" dirty="0" smtClean="0">
                <a:solidFill>
                  <a:srgbClr val="FF0000"/>
                </a:solidFill>
              </a:rPr>
              <a:t>05</a:t>
            </a:r>
          </a:p>
          <a:p>
            <a:r>
              <a:rPr lang="en-US" sz="1200" dirty="0" err="1" smtClean="0">
                <a:solidFill>
                  <a:srgbClr val="FF0000"/>
                </a:solidFill>
              </a:rPr>
              <a:t>Keremedjiev</a:t>
            </a:r>
            <a:r>
              <a:rPr lang="en-US" sz="1200" dirty="0" smtClean="0">
                <a:solidFill>
                  <a:srgbClr val="FF0000"/>
                </a:solidFill>
              </a:rPr>
              <a:t> et al 09</a:t>
            </a:r>
          </a:p>
          <a:p>
            <a:r>
              <a:rPr lang="en-US" sz="1200" dirty="0" smtClean="0">
                <a:solidFill>
                  <a:srgbClr val="FF0000"/>
                </a:solidFill>
              </a:rPr>
              <a:t>Weaver et al 10</a:t>
            </a:r>
          </a:p>
          <a:p>
            <a:r>
              <a:rPr lang="en-US" sz="1200" dirty="0" smtClean="0">
                <a:solidFill>
                  <a:srgbClr val="FF0000"/>
                </a:solidFill>
              </a:rPr>
              <a:t>Diamond-</a:t>
            </a:r>
            <a:r>
              <a:rPr lang="en-US" sz="1200" dirty="0" err="1" smtClean="0">
                <a:solidFill>
                  <a:srgbClr val="FF0000"/>
                </a:solidFill>
              </a:rPr>
              <a:t>Stanic</a:t>
            </a:r>
            <a:r>
              <a:rPr lang="en-US" sz="1200" dirty="0" smtClean="0">
                <a:solidFill>
                  <a:srgbClr val="FF0000"/>
                </a:solidFill>
              </a:rPr>
              <a:t> et al 10</a:t>
            </a:r>
          </a:p>
          <a:p>
            <a:r>
              <a:rPr lang="en-US" sz="1200" dirty="0" err="1" smtClean="0">
                <a:solidFill>
                  <a:srgbClr val="FF0000"/>
                </a:solidFill>
              </a:rPr>
              <a:t>Lyu</a:t>
            </a:r>
            <a:r>
              <a:rPr lang="en-US" sz="1200" dirty="0" smtClean="0">
                <a:solidFill>
                  <a:srgbClr val="FF0000"/>
                </a:solidFill>
              </a:rPr>
              <a:t> et al 14</a:t>
            </a:r>
          </a:p>
          <a:p>
            <a:r>
              <a:rPr lang="en-US" sz="1200" dirty="0" err="1" smtClean="0">
                <a:solidFill>
                  <a:srgbClr val="FF0000"/>
                </a:solidFill>
              </a:rPr>
              <a:t>Hatziminaoglou</a:t>
            </a:r>
            <a:r>
              <a:rPr lang="en-US" sz="1200" dirty="0" smtClean="0">
                <a:solidFill>
                  <a:srgbClr val="FF0000"/>
                </a:solidFill>
              </a:rPr>
              <a:t> et al 15</a:t>
            </a:r>
          </a:p>
          <a:p>
            <a:r>
              <a:rPr lang="en-US" sz="1200" dirty="0" err="1" smtClean="0">
                <a:solidFill>
                  <a:srgbClr val="FF0000"/>
                </a:solidFill>
              </a:rPr>
              <a:t>Xie</a:t>
            </a:r>
            <a:r>
              <a:rPr lang="en-US" sz="1200" dirty="0" smtClean="0">
                <a:solidFill>
                  <a:srgbClr val="FF0000"/>
                </a:solidFill>
              </a:rPr>
              <a:t> et al 17)</a:t>
            </a:r>
            <a:endParaRPr lang="en-US" sz="1200" dirty="0">
              <a:solidFill>
                <a:srgbClr val="FF0000"/>
              </a:solidFill>
            </a:endParaRPr>
          </a:p>
        </p:txBody>
      </p:sp>
    </p:spTree>
    <p:extLst>
      <p:ext uri="{BB962C8B-B14F-4D97-AF65-F5344CB8AC3E}">
        <p14:creationId xmlns:p14="http://schemas.microsoft.com/office/powerpoint/2010/main" val="1271222219"/>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Quasars</a:t>
            </a:r>
            <a:endParaRPr sz="3200" dirty="0">
              <a:solidFill>
                <a:schemeClr val="bg1"/>
              </a:solidFill>
              <a:latin typeface="Gill Sans"/>
              <a:ea typeface="Gill Sans" charset="0"/>
              <a:cs typeface="Gill Sans"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40" y="688712"/>
            <a:ext cx="5687060" cy="73597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680942"/>
            <a:ext cx="5693064" cy="7367494"/>
          </a:xfrm>
          <a:prstGeom prst="rect">
            <a:avLst/>
          </a:prstGeom>
        </p:spPr>
      </p:pic>
      <p:sp>
        <p:nvSpPr>
          <p:cNvPr id="4" name="TextBox 3"/>
          <p:cNvSpPr txBox="1"/>
          <p:nvPr/>
        </p:nvSpPr>
        <p:spPr>
          <a:xfrm>
            <a:off x="1402080" y="4937760"/>
            <a:ext cx="656844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Calibri"/>
                <a:ea typeface="Calibri"/>
                <a:cs typeface="Calibri"/>
                <a:sym typeface="Calibri"/>
              </a:rPr>
              <a:t>Detection of hot dust, weak/absent PAHs, bright fine-structure lines including [</a:t>
            </a:r>
            <a:r>
              <a:rPr kumimoji="0" lang="en-US" sz="2400" b="0" i="0" u="none" strike="noStrike" cap="none" spc="0" normalizeH="0" baseline="0" dirty="0" err="1" smtClean="0">
                <a:ln>
                  <a:noFill/>
                </a:ln>
                <a:solidFill>
                  <a:srgbClr val="000000"/>
                </a:solidFill>
                <a:effectLst/>
                <a:uFillTx/>
                <a:latin typeface="Calibri"/>
                <a:ea typeface="Calibri"/>
                <a:cs typeface="Calibri"/>
                <a:sym typeface="Calibri"/>
              </a:rPr>
              <a:t>NeV</a:t>
            </a:r>
            <a:r>
              <a:rPr kumimoji="0" lang="en-US" sz="2400" b="0" i="0" u="none" strike="noStrike" cap="none" spc="0" normalizeH="0" baseline="0" dirty="0" smtClean="0">
                <a:ln>
                  <a:noFill/>
                </a:ln>
                <a:solidFill>
                  <a:srgbClr val="000000"/>
                </a:solidFill>
                <a:effectLst/>
                <a:uFillTx/>
                <a:latin typeface="Calibri"/>
                <a:ea typeface="Calibri"/>
                <a:cs typeface="Calibri"/>
                <a:sym typeface="Calibri"/>
              </a:rPr>
              <a:t>], [OIV]</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TextBox 4"/>
          <p:cNvSpPr txBox="1"/>
          <p:nvPr/>
        </p:nvSpPr>
        <p:spPr>
          <a:xfrm>
            <a:off x="333124" y="5776525"/>
            <a:ext cx="8100121"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FF0000"/>
                </a:solidFill>
                <a:effectLst/>
                <a:uFillTx/>
                <a:latin typeface="Calibri"/>
                <a:ea typeface="Calibri"/>
                <a:cs typeface="Calibri"/>
                <a:sym typeface="Calibri"/>
              </a:rPr>
              <a:t>Weedman</a:t>
            </a: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 et al 05</a:t>
            </a:r>
          </a:p>
          <a:p>
            <a:pPr marL="0" marR="0" indent="0" algn="l" defTabSz="914400" rtl="0" fontAlgn="auto" latinLnBrk="0" hangingPunct="0">
              <a:lnSpc>
                <a:spcPct val="100000"/>
              </a:lnSpc>
              <a:spcBef>
                <a:spcPts val="0"/>
              </a:spcBef>
              <a:spcAft>
                <a:spcPts val="0"/>
              </a:spcAft>
              <a:buClrTx/>
              <a:buSzTx/>
              <a:buFontTx/>
              <a:buNone/>
              <a:tabLst/>
            </a:pPr>
            <a:r>
              <a:rPr lang="en-US" sz="1200" dirty="0" smtClean="0">
                <a:solidFill>
                  <a:srgbClr val="FF0000"/>
                </a:solidFill>
              </a:rPr>
              <a:t>(Pereira-</a:t>
            </a:r>
            <a:r>
              <a:rPr lang="en-US" sz="1200" dirty="0" err="1" smtClean="0">
                <a:solidFill>
                  <a:srgbClr val="FF0000"/>
                </a:solidFill>
              </a:rPr>
              <a:t>Santaella</a:t>
            </a:r>
            <a:r>
              <a:rPr lang="en-US" sz="1200" dirty="0" smtClean="0">
                <a:solidFill>
                  <a:srgbClr val="FF0000"/>
                </a:solidFill>
              </a:rPr>
              <a:t> et al 10, </a:t>
            </a:r>
            <a:r>
              <a:rPr lang="en-US" sz="1200" dirty="0" err="1" smtClean="0">
                <a:solidFill>
                  <a:srgbClr val="FF0000"/>
                </a:solidFill>
              </a:rPr>
              <a:t>Hony</a:t>
            </a:r>
            <a:r>
              <a:rPr lang="en-US" sz="1200" dirty="0" smtClean="0">
                <a:solidFill>
                  <a:srgbClr val="FF0000"/>
                </a:solidFill>
              </a:rPr>
              <a:t> et al 11, </a:t>
            </a:r>
            <a:r>
              <a:rPr lang="en-US" sz="1200" dirty="0" err="1" smtClean="0">
                <a:solidFill>
                  <a:srgbClr val="FF0000"/>
                </a:solidFill>
              </a:rPr>
              <a:t>Dasyra</a:t>
            </a:r>
            <a:r>
              <a:rPr lang="en-US" sz="1200" dirty="0" smtClean="0">
                <a:solidFill>
                  <a:srgbClr val="FF0000"/>
                </a:solidFill>
              </a:rPr>
              <a:t> et al 11, </a:t>
            </a:r>
            <a:r>
              <a:rPr lang="en-US" sz="1200" dirty="0" err="1" smtClean="0">
                <a:solidFill>
                  <a:srgbClr val="FF0000"/>
                </a:solidFill>
              </a:rPr>
              <a:t>Urrutia</a:t>
            </a:r>
            <a:r>
              <a:rPr lang="en-US" sz="1200" dirty="0" smtClean="0">
                <a:solidFill>
                  <a:srgbClr val="FF0000"/>
                </a:solidFill>
              </a:rPr>
              <a:t> et al 12, </a:t>
            </a:r>
            <a:r>
              <a:rPr lang="en-US" sz="1200" dirty="0" err="1" smtClean="0">
                <a:solidFill>
                  <a:srgbClr val="FF0000"/>
                </a:solidFill>
              </a:rPr>
              <a:t>Sargsyan</a:t>
            </a:r>
            <a:r>
              <a:rPr lang="en-US" sz="1200" dirty="0" smtClean="0">
                <a:solidFill>
                  <a:srgbClr val="FF0000"/>
                </a:solidFill>
              </a:rPr>
              <a:t> et al 12, </a:t>
            </a:r>
            <a:r>
              <a:rPr lang="en-US" sz="1200" dirty="0" err="1" smtClean="0">
                <a:solidFill>
                  <a:srgbClr val="FF0000"/>
                </a:solidFill>
              </a:rPr>
              <a:t>Weedman</a:t>
            </a:r>
            <a:r>
              <a:rPr lang="en-US" sz="1200" dirty="0" smtClean="0">
                <a:solidFill>
                  <a:srgbClr val="FF0000"/>
                </a:solidFill>
              </a:rPr>
              <a:t> et al 12, Wei et al 13, Hill et al 14, </a:t>
            </a:r>
            <a:r>
              <a:rPr lang="en-US" sz="1200" dirty="0" err="1" smtClean="0">
                <a:solidFill>
                  <a:srgbClr val="FF0000"/>
                </a:solidFill>
              </a:rPr>
              <a:t>Zakamska</a:t>
            </a:r>
            <a:r>
              <a:rPr lang="en-US" sz="1200" dirty="0" smtClean="0">
                <a:solidFill>
                  <a:srgbClr val="FF0000"/>
                </a:solidFill>
              </a:rPr>
              <a:t> et al 16)</a:t>
            </a:r>
            <a:endParaRPr kumimoji="0" lang="en-US" sz="1200" b="0" i="0" u="none" strike="noStrike" cap="none" spc="0" normalizeH="0" baseline="0" dirty="0">
              <a:ln>
                <a:noFill/>
              </a:ln>
              <a:solidFill>
                <a:srgbClr val="FF0000"/>
              </a:solidFill>
              <a:effectLst/>
              <a:uFillTx/>
              <a:sym typeface="Calibri"/>
            </a:endParaRPr>
          </a:p>
        </p:txBody>
      </p:sp>
    </p:spTree>
    <p:extLst>
      <p:ext uri="{BB962C8B-B14F-4D97-AF65-F5344CB8AC3E}">
        <p14:creationId xmlns:p14="http://schemas.microsoft.com/office/powerpoint/2010/main" val="1421869835"/>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err="1" smtClean="0">
                <a:solidFill>
                  <a:schemeClr val="bg1"/>
                </a:solidFill>
                <a:latin typeface="Gill Sans"/>
                <a:ea typeface="Gill Sans" charset="0"/>
                <a:cs typeface="Gill Sans" charset="0"/>
              </a:rPr>
              <a:t>Seyfert</a:t>
            </a:r>
            <a:r>
              <a:rPr lang="en-US" sz="3200" dirty="0" smtClean="0">
                <a:solidFill>
                  <a:schemeClr val="bg1"/>
                </a:solidFill>
                <a:latin typeface="Gill Sans"/>
                <a:ea typeface="Gill Sans" charset="0"/>
                <a:cs typeface="Gill Sans" charset="0"/>
              </a:rPr>
              <a:t> Galaxies</a:t>
            </a:r>
            <a:endParaRPr sz="3200" dirty="0">
              <a:solidFill>
                <a:schemeClr val="bg1"/>
              </a:solidFill>
              <a:latin typeface="Gill Sans"/>
              <a:ea typeface="Gill Sans" charset="0"/>
              <a:cs typeface="Gill Sans" charset="0"/>
            </a:endParaRPr>
          </a:p>
        </p:txBody>
      </p:sp>
      <p:sp>
        <p:nvSpPr>
          <p:cNvPr id="5" name="TextBox 4"/>
          <p:cNvSpPr txBox="1"/>
          <p:nvPr/>
        </p:nvSpPr>
        <p:spPr>
          <a:xfrm>
            <a:off x="333124" y="1629401"/>
            <a:ext cx="4566919"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rgbClr val="000000"/>
                </a:solidFill>
                <a:effectLst/>
                <a:uFillTx/>
                <a:sym typeface="Calibri"/>
              </a:rPr>
              <a:t>Seyfert</a:t>
            </a:r>
            <a:r>
              <a:rPr kumimoji="0" lang="en-US" sz="2800" b="0" i="0" u="none" strike="noStrike" cap="none" spc="0" normalizeH="0" baseline="0" dirty="0" smtClean="0">
                <a:ln>
                  <a:noFill/>
                </a:ln>
                <a:solidFill>
                  <a:srgbClr val="000000"/>
                </a:solidFill>
                <a:effectLst/>
                <a:uFillTx/>
                <a:sym typeface="Calibri"/>
              </a:rPr>
              <a:t> galaxies show a wide range in spectral shapes:</a:t>
            </a:r>
          </a:p>
          <a:p>
            <a:pPr marL="0" marR="0" indent="0" algn="l" defTabSz="914400" rtl="0" fontAlgn="auto" latinLnBrk="0" hangingPunct="0">
              <a:lnSpc>
                <a:spcPct val="100000"/>
              </a:lnSpc>
              <a:spcBef>
                <a:spcPts val="0"/>
              </a:spcBef>
              <a:spcAft>
                <a:spcPts val="0"/>
              </a:spcAft>
              <a:buClrTx/>
              <a:buSzTx/>
              <a:buFontTx/>
              <a:buNone/>
              <a:tabLst/>
            </a:pPr>
            <a:endParaRPr lang="en-US" sz="2800" dirty="0"/>
          </a:p>
          <a:p>
            <a:pPr marL="342900" marR="0" indent="-342900" algn="l" defTabSz="914400" rtl="0" fontAlgn="auto" latinLnBrk="0" hangingPunct="0">
              <a:lnSpc>
                <a:spcPct val="100000"/>
              </a:lnSpc>
              <a:spcBef>
                <a:spcPts val="0"/>
              </a:spcBef>
              <a:spcAft>
                <a:spcPts val="0"/>
              </a:spcAft>
              <a:buClrTx/>
              <a:buSzTx/>
              <a:buFont typeface="Arial" charset="0"/>
              <a:buChar char="•"/>
              <a:tabLst/>
            </a:pPr>
            <a:r>
              <a:rPr kumimoji="0" lang="en-US" sz="2800" b="0" i="0" u="none" strike="noStrike" cap="none" spc="0" normalizeH="0" baseline="0" dirty="0" smtClean="0">
                <a:ln>
                  <a:noFill/>
                </a:ln>
                <a:solidFill>
                  <a:srgbClr val="000000"/>
                </a:solidFill>
                <a:effectLst/>
                <a:uFillTx/>
                <a:sym typeface="Calibri"/>
              </a:rPr>
              <a:t>Red continua plus PAHs</a:t>
            </a:r>
            <a:endParaRPr lang="en-US" sz="2800" dirty="0"/>
          </a:p>
          <a:p>
            <a:pPr marL="342900" marR="0" indent="-342900" algn="l" defTabSz="914400" rtl="0" fontAlgn="auto" latinLnBrk="0" hangingPunct="0">
              <a:lnSpc>
                <a:spcPct val="100000"/>
              </a:lnSpc>
              <a:spcBef>
                <a:spcPts val="0"/>
              </a:spcBef>
              <a:spcAft>
                <a:spcPts val="0"/>
              </a:spcAft>
              <a:buClrTx/>
              <a:buSzTx/>
              <a:buFont typeface="Arial" charset="0"/>
              <a:buChar char="•"/>
              <a:tabLst/>
            </a:pPr>
            <a:r>
              <a:rPr kumimoji="0" lang="en-US" sz="2800" b="0" i="0" u="none" strike="noStrike" cap="none" spc="0" normalizeH="0" baseline="0" dirty="0" smtClean="0">
                <a:ln>
                  <a:noFill/>
                </a:ln>
                <a:solidFill>
                  <a:srgbClr val="000000"/>
                </a:solidFill>
                <a:effectLst/>
                <a:uFillTx/>
                <a:sym typeface="Calibri"/>
              </a:rPr>
              <a:t>Smooth, power-law</a:t>
            </a:r>
            <a:r>
              <a:rPr kumimoji="0" lang="en-US" sz="2800" b="0" i="0" u="none" strike="noStrike" cap="none" spc="0" normalizeH="0" dirty="0" smtClean="0">
                <a:ln>
                  <a:noFill/>
                </a:ln>
                <a:solidFill>
                  <a:srgbClr val="000000"/>
                </a:solidFill>
                <a:effectLst/>
                <a:uFillTx/>
                <a:sym typeface="Calibri"/>
              </a:rPr>
              <a:t> continua</a:t>
            </a:r>
            <a:endParaRPr lang="en-US" sz="2800" baseline="0" dirty="0"/>
          </a:p>
          <a:p>
            <a:pPr marL="342900" marR="0" indent="-342900" algn="l" defTabSz="914400" rtl="0" fontAlgn="auto" latinLnBrk="0" hangingPunct="0">
              <a:lnSpc>
                <a:spcPct val="100000"/>
              </a:lnSpc>
              <a:spcBef>
                <a:spcPts val="0"/>
              </a:spcBef>
              <a:spcAft>
                <a:spcPts val="0"/>
              </a:spcAft>
              <a:buClrTx/>
              <a:buSzTx/>
              <a:buFont typeface="Arial" charset="0"/>
              <a:buChar char="•"/>
              <a:tabLst/>
            </a:pPr>
            <a:r>
              <a:rPr kumimoji="0" lang="en-US" sz="2800" b="0" i="0" u="none" strike="noStrike" cap="none" spc="0" normalizeH="0" dirty="0" smtClean="0">
                <a:ln>
                  <a:noFill/>
                </a:ln>
                <a:solidFill>
                  <a:srgbClr val="000000"/>
                </a:solidFill>
                <a:effectLst/>
                <a:uFillTx/>
                <a:sym typeface="Calibri"/>
              </a:rPr>
              <a:t>Silicates in absorption </a:t>
            </a:r>
            <a:endParaRPr lang="en-US" sz="2800" dirty="0"/>
          </a:p>
          <a:p>
            <a:pPr marL="342900" marR="0" indent="-342900" algn="l" defTabSz="914400" rtl="0" fontAlgn="auto" latinLnBrk="0" hangingPunct="0">
              <a:lnSpc>
                <a:spcPct val="100000"/>
              </a:lnSpc>
              <a:spcBef>
                <a:spcPts val="0"/>
              </a:spcBef>
              <a:spcAft>
                <a:spcPts val="0"/>
              </a:spcAft>
              <a:buClrTx/>
              <a:buSzTx/>
              <a:buFont typeface="Arial" charset="0"/>
              <a:buChar char="•"/>
              <a:tabLst/>
            </a:pPr>
            <a:r>
              <a:rPr kumimoji="0" lang="en-US" sz="2800" b="0" i="0" u="none" strike="noStrike" cap="none" spc="0" normalizeH="0" dirty="0" smtClean="0">
                <a:ln>
                  <a:noFill/>
                </a:ln>
                <a:solidFill>
                  <a:srgbClr val="000000"/>
                </a:solidFill>
                <a:effectLst/>
                <a:uFillTx/>
                <a:sym typeface="Calibri"/>
              </a:rPr>
              <a:t>Silicates in emission (albeit rarely)</a:t>
            </a:r>
            <a:endParaRPr kumimoji="0" lang="en-US" sz="2800" b="0" i="0" u="none" strike="noStrike" cap="none" spc="0" normalizeH="0" baseline="0" dirty="0">
              <a:ln>
                <a:noFill/>
              </a:ln>
              <a:solidFill>
                <a:srgbClr val="000000"/>
              </a:solidFill>
              <a:effectLst/>
              <a:uFillTx/>
              <a:sym typeface="Calibri"/>
            </a:endParaRPr>
          </a:p>
        </p:txBody>
      </p:sp>
      <p:sp>
        <p:nvSpPr>
          <p:cNvPr id="6" name="TextBox 5"/>
          <p:cNvSpPr txBox="1"/>
          <p:nvPr/>
        </p:nvSpPr>
        <p:spPr>
          <a:xfrm>
            <a:off x="333123" y="5621594"/>
            <a:ext cx="5061837"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Buchanan et al 06</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(Baum et al 10, </a:t>
            </a:r>
            <a:r>
              <a:rPr lang="en-US" sz="1400" dirty="0" err="1" smtClean="0">
                <a:solidFill>
                  <a:srgbClr val="FF0000"/>
                </a:solidFill>
              </a:rPr>
              <a:t>Gallimore</a:t>
            </a:r>
            <a:r>
              <a:rPr lang="en-US" sz="1400" dirty="0" smtClean="0">
                <a:solidFill>
                  <a:srgbClr val="FF0000"/>
                </a:solidFill>
              </a:rPr>
              <a:t> et al 10, Kraemer et al 11, </a:t>
            </a:r>
            <a:r>
              <a:rPr lang="en-US" sz="1400" dirty="0" err="1" smtClean="0">
                <a:solidFill>
                  <a:srgbClr val="FF0000"/>
                </a:solidFill>
              </a:rPr>
              <a:t>Sazonov</a:t>
            </a:r>
            <a:r>
              <a:rPr lang="en-US" sz="1400" dirty="0" smtClean="0">
                <a:solidFill>
                  <a:srgbClr val="FF0000"/>
                </a:solidFill>
              </a:rPr>
              <a:t> et al 12, </a:t>
            </a:r>
            <a:r>
              <a:rPr lang="en-US" sz="1400" dirty="0" err="1" smtClean="0">
                <a:solidFill>
                  <a:srgbClr val="FF0000"/>
                </a:solidFill>
              </a:rPr>
              <a:t>Ruschel</a:t>
            </a:r>
            <a:r>
              <a:rPr lang="en-US" sz="1400" dirty="0" smtClean="0">
                <a:solidFill>
                  <a:srgbClr val="FF0000"/>
                </a:solidFill>
              </a:rPr>
              <a:t>-Dutra et al 14, Chen et al 14, Mendoza-</a:t>
            </a:r>
            <a:r>
              <a:rPr lang="en-US" sz="1400" dirty="0" err="1" smtClean="0">
                <a:solidFill>
                  <a:srgbClr val="FF0000"/>
                </a:solidFill>
              </a:rPr>
              <a:t>Castrejon</a:t>
            </a:r>
            <a:r>
              <a:rPr lang="en-US" sz="1400" dirty="0" smtClean="0">
                <a:solidFill>
                  <a:srgbClr val="FF0000"/>
                </a:solidFill>
              </a:rPr>
              <a:t> et al 15)</a:t>
            </a:r>
            <a:endParaRPr kumimoji="0" lang="en-US" sz="1400" b="0" i="0" u="none" strike="noStrike" cap="none" spc="0" normalizeH="0" baseline="0" dirty="0">
              <a:ln>
                <a:noFill/>
              </a:ln>
              <a:solidFill>
                <a:srgbClr val="FF0000"/>
              </a:solidFill>
              <a:effectLst/>
              <a:uFillTx/>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599" y="0"/>
            <a:ext cx="3740727" cy="6858000"/>
          </a:xfrm>
          <a:prstGeom prst="rect">
            <a:avLst/>
          </a:prstGeom>
        </p:spPr>
      </p:pic>
    </p:spTree>
    <p:extLst>
      <p:ext uri="{BB962C8B-B14F-4D97-AF65-F5344CB8AC3E}">
        <p14:creationId xmlns:p14="http://schemas.microsoft.com/office/powerpoint/2010/main" val="81704060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err="1" smtClean="0">
                <a:solidFill>
                  <a:schemeClr val="bg1"/>
                </a:solidFill>
                <a:latin typeface="Gill Sans"/>
                <a:ea typeface="Gill Sans" charset="0"/>
                <a:cs typeface="Gill Sans" charset="0"/>
              </a:rPr>
              <a:t>Seyfert</a:t>
            </a:r>
            <a:r>
              <a:rPr lang="en-US" sz="3200" dirty="0" smtClean="0">
                <a:solidFill>
                  <a:schemeClr val="bg1"/>
                </a:solidFill>
                <a:latin typeface="Gill Sans"/>
                <a:ea typeface="Gill Sans" charset="0"/>
                <a:cs typeface="Gill Sans" charset="0"/>
              </a:rPr>
              <a:t> Galaxies</a:t>
            </a:r>
            <a:endParaRPr sz="3200" dirty="0">
              <a:solidFill>
                <a:schemeClr val="bg1"/>
              </a:solidFill>
              <a:latin typeface="Gill Sans"/>
              <a:ea typeface="Gill Sans" charset="0"/>
              <a:cs typeface="Gill Sans"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818" y="417305"/>
            <a:ext cx="5305034" cy="5305034"/>
          </a:xfrm>
          <a:prstGeom prst="rect">
            <a:avLst/>
          </a:prstGeom>
        </p:spPr>
      </p:pic>
      <p:sp>
        <p:nvSpPr>
          <p:cNvPr id="4" name="Rectangle 3"/>
          <p:cNvSpPr/>
          <p:nvPr/>
        </p:nvSpPr>
        <p:spPr>
          <a:xfrm>
            <a:off x="4639417" y="5722339"/>
            <a:ext cx="4463435" cy="1015663"/>
          </a:xfrm>
          <a:prstGeom prst="rect">
            <a:avLst/>
          </a:prstGeom>
        </p:spPr>
        <p:txBody>
          <a:bodyPr wrap="square">
            <a:spAutoFit/>
          </a:bodyPr>
          <a:lstStyle/>
          <a:p>
            <a:pPr algn="ctr"/>
            <a:r>
              <a:rPr lang="en-US" sz="1000" dirty="0">
                <a:latin typeface="+mn-lt"/>
              </a:rPr>
              <a:t>A comparison among the average mid-IR spectrum of </a:t>
            </a:r>
            <a:r>
              <a:rPr lang="en-US" sz="1000" dirty="0" err="1">
                <a:latin typeface="+mn-lt"/>
              </a:rPr>
              <a:t>Sy</a:t>
            </a:r>
            <a:r>
              <a:rPr lang="en-US" sz="1000" dirty="0">
                <a:latin typeface="+mn-lt"/>
              </a:rPr>
              <a:t> 1s (solid line) and </a:t>
            </a:r>
            <a:r>
              <a:rPr lang="en-US" sz="1000" dirty="0" err="1">
                <a:latin typeface="+mn-lt"/>
              </a:rPr>
              <a:t>Sy</a:t>
            </a:r>
            <a:r>
              <a:rPr lang="en-US" sz="1000" dirty="0">
                <a:latin typeface="+mn-lt"/>
              </a:rPr>
              <a:t> 2s (dotted line) of the 12 </a:t>
            </a:r>
            <a:r>
              <a:rPr lang="en-US" sz="1000" dirty="0" err="1">
                <a:latin typeface="+mn-lt"/>
              </a:rPr>
              <a:t>μm</a:t>
            </a:r>
            <a:r>
              <a:rPr lang="en-US" sz="1000" dirty="0">
                <a:latin typeface="+mn-lt"/>
              </a:rPr>
              <a:t> sample, as well as the starbursts (dashed line) of </a:t>
            </a:r>
            <a:r>
              <a:rPr lang="en-US" sz="1000" dirty="0" err="1">
                <a:latin typeface="+mn-lt"/>
              </a:rPr>
              <a:t>Brandl</a:t>
            </a:r>
            <a:r>
              <a:rPr lang="en-US" sz="1000" dirty="0">
                <a:latin typeface="+mn-lt"/>
              </a:rPr>
              <a:t> et al. (2006). All spectra have been normalized at 22μm. Note that the high-ionization fine- structure lines of [OIV]25.89μm are present in all three spectra, while [</a:t>
            </a:r>
            <a:r>
              <a:rPr lang="en-US" sz="1000" dirty="0" err="1">
                <a:latin typeface="+mn-lt"/>
              </a:rPr>
              <a:t>NeV</a:t>
            </a:r>
            <a:r>
              <a:rPr lang="en-US" sz="1000" dirty="0">
                <a:latin typeface="+mn-lt"/>
              </a:rPr>
              <a:t>]14.3/24.3μm are only present in the average spectra of the two </a:t>
            </a:r>
            <a:r>
              <a:rPr lang="en-US" sz="1000" dirty="0" err="1">
                <a:latin typeface="+mn-lt"/>
              </a:rPr>
              <a:t>Seyfert</a:t>
            </a:r>
            <a:r>
              <a:rPr lang="en-US" sz="1000" dirty="0">
                <a:latin typeface="+mn-lt"/>
              </a:rPr>
              <a:t> types. </a:t>
            </a:r>
          </a:p>
        </p:txBody>
      </p:sp>
      <p:sp>
        <p:nvSpPr>
          <p:cNvPr id="5" name="TextBox 4"/>
          <p:cNvSpPr txBox="1"/>
          <p:nvPr/>
        </p:nvSpPr>
        <p:spPr>
          <a:xfrm>
            <a:off x="4829230" y="42383"/>
            <a:ext cx="319895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Wu et al 09</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(Garcia-</a:t>
            </a:r>
            <a:r>
              <a:rPr lang="en-US" sz="1400" dirty="0" err="1" smtClean="0">
                <a:solidFill>
                  <a:srgbClr val="FF0000"/>
                </a:solidFill>
              </a:rPr>
              <a:t>Bernete</a:t>
            </a:r>
            <a:r>
              <a:rPr lang="en-US" sz="1400" dirty="0" smtClean="0">
                <a:solidFill>
                  <a:srgbClr val="FF0000"/>
                </a:solidFill>
              </a:rPr>
              <a:t> et al 15, </a:t>
            </a:r>
            <a:r>
              <a:rPr lang="en-US" sz="1400" dirty="0" err="1" smtClean="0">
                <a:solidFill>
                  <a:srgbClr val="FF0000"/>
                </a:solidFill>
              </a:rPr>
              <a:t>Audibert</a:t>
            </a:r>
            <a:r>
              <a:rPr lang="en-US" sz="1400" dirty="0" smtClean="0">
                <a:solidFill>
                  <a:srgbClr val="FF0000"/>
                </a:solidFill>
              </a:rPr>
              <a:t> et al 17)</a:t>
            </a:r>
            <a:endParaRPr kumimoji="0" lang="en-US" sz="1400" b="0" i="0" u="none" strike="noStrike" cap="none" spc="0" normalizeH="0" baseline="0" dirty="0">
              <a:ln>
                <a:noFill/>
              </a:ln>
              <a:solidFill>
                <a:srgbClr val="FF0000"/>
              </a:solidFill>
              <a:effectLst/>
              <a:uFillTx/>
              <a:sym typeface="Calibri"/>
            </a:endParaRPr>
          </a:p>
        </p:txBody>
      </p:sp>
      <p:sp>
        <p:nvSpPr>
          <p:cNvPr id="6" name="TextBox 5"/>
          <p:cNvSpPr txBox="1"/>
          <p:nvPr/>
        </p:nvSpPr>
        <p:spPr>
          <a:xfrm>
            <a:off x="512776" y="1022865"/>
            <a:ext cx="3495344" cy="5078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a:ea typeface="Calibri"/>
                <a:cs typeface="Calibri"/>
                <a:sym typeface="Calibri"/>
              </a:rPr>
              <a:t>Larger samples:</a:t>
            </a:r>
          </a:p>
          <a:p>
            <a:pPr marL="0" marR="0" indent="0" algn="l" defTabSz="914400" rtl="0" fontAlgn="auto" latinLnBrk="0" hangingPunct="0">
              <a:lnSpc>
                <a:spcPct val="100000"/>
              </a:lnSpc>
              <a:spcBef>
                <a:spcPts val="0"/>
              </a:spcBef>
              <a:spcAft>
                <a:spcPts val="0"/>
              </a:spcAft>
              <a:buClrTx/>
              <a:buSzTx/>
              <a:buFontTx/>
              <a:buNone/>
              <a:tabLst/>
            </a:pPr>
            <a:endParaRPr lang="en-US" dirty="0"/>
          </a:p>
          <a:p>
            <a:r>
              <a:rPr lang="en-US" dirty="0" smtClean="0"/>
              <a:t>Steeper </a:t>
            </a:r>
            <a:r>
              <a:rPr lang="en-US" dirty="0"/>
              <a:t>15-30μm </a:t>
            </a:r>
            <a:r>
              <a:rPr lang="en-US" dirty="0" smtClean="0"/>
              <a:t>slope in Sy2’s than in Sy1’s (-1.53±0.84 vs</a:t>
            </a:r>
            <a:r>
              <a:rPr lang="en-US" dirty="0"/>
              <a:t>. -</a:t>
            </a:r>
            <a:r>
              <a:rPr lang="en-US" dirty="0" smtClean="0"/>
              <a:t>0.85±0.61)</a:t>
            </a:r>
          </a:p>
          <a:p>
            <a:endParaRPr lang="en-US" dirty="0"/>
          </a:p>
          <a:p>
            <a:r>
              <a:rPr lang="en-US" dirty="0" smtClean="0"/>
              <a:t>32</a:t>
            </a:r>
            <a:r>
              <a:rPr lang="en-US" dirty="0"/>
              <a:t>% of </a:t>
            </a:r>
            <a:r>
              <a:rPr lang="en-US" dirty="0" smtClean="0"/>
              <a:t>Sy1’s </a:t>
            </a:r>
            <a:r>
              <a:rPr lang="en-US" dirty="0"/>
              <a:t>and 9% of </a:t>
            </a:r>
            <a:r>
              <a:rPr lang="en-US" dirty="0" smtClean="0"/>
              <a:t>Sy2’s</a:t>
            </a:r>
            <a:r>
              <a:rPr lang="en-US" dirty="0"/>
              <a:t>, display a </a:t>
            </a:r>
            <a:r>
              <a:rPr lang="en-US" dirty="0" smtClean="0"/>
              <a:t>peak </a:t>
            </a:r>
            <a:r>
              <a:rPr lang="en-US" dirty="0"/>
              <a:t>at </a:t>
            </a:r>
            <a:r>
              <a:rPr lang="en-US" dirty="0" smtClean="0"/>
              <a:t>20μm, attributed </a:t>
            </a:r>
            <a:r>
              <a:rPr lang="en-US" dirty="0"/>
              <a:t>to an </a:t>
            </a:r>
            <a:r>
              <a:rPr lang="en-US" dirty="0" smtClean="0"/>
              <a:t>extra </a:t>
            </a:r>
            <a:r>
              <a:rPr lang="en-US" dirty="0"/>
              <a:t>hot dust </a:t>
            </a:r>
            <a:r>
              <a:rPr lang="en-US" dirty="0" smtClean="0"/>
              <a:t>component </a:t>
            </a:r>
          </a:p>
          <a:p>
            <a:endParaRPr lang="en-US" dirty="0"/>
          </a:p>
          <a:p>
            <a:r>
              <a:rPr lang="en-US" dirty="0" smtClean="0"/>
              <a:t>The </a:t>
            </a:r>
            <a:r>
              <a:rPr lang="en-US" dirty="0"/>
              <a:t>PAH </a:t>
            </a:r>
            <a:r>
              <a:rPr lang="en-US" dirty="0" smtClean="0"/>
              <a:t>EW </a:t>
            </a:r>
            <a:r>
              <a:rPr lang="en-US" dirty="0"/>
              <a:t>decreases with increasing dust </a:t>
            </a:r>
            <a:r>
              <a:rPr lang="en-US" dirty="0" smtClean="0"/>
              <a:t>temperature. </a:t>
            </a:r>
            <a:r>
              <a:rPr lang="en-US" dirty="0"/>
              <a:t>However, </a:t>
            </a:r>
            <a:r>
              <a:rPr lang="en-US" dirty="0" smtClean="0"/>
              <a:t>no </a:t>
            </a:r>
            <a:r>
              <a:rPr lang="en-US" dirty="0"/>
              <a:t>difference in PAH </a:t>
            </a:r>
            <a:r>
              <a:rPr lang="en-US" dirty="0" smtClean="0"/>
              <a:t>EW </a:t>
            </a:r>
            <a:r>
              <a:rPr lang="en-US" dirty="0"/>
              <a:t>is </a:t>
            </a:r>
            <a:r>
              <a:rPr lang="en-US" dirty="0" smtClean="0"/>
              <a:t>seen between Sy1’s and Sy2’s </a:t>
            </a:r>
            <a:r>
              <a:rPr lang="en-US" dirty="0"/>
              <a:t>of the same bolometric </a:t>
            </a:r>
            <a:r>
              <a:rPr lang="en-US" dirty="0" smtClean="0"/>
              <a:t>luminosity </a:t>
            </a:r>
          </a:p>
          <a:p>
            <a:endParaRPr lang="en-US" dirty="0"/>
          </a:p>
          <a:p>
            <a:r>
              <a:rPr lang="en-US" dirty="0" smtClean="0"/>
              <a:t>The </a:t>
            </a:r>
            <a:r>
              <a:rPr lang="en-US" dirty="0"/>
              <a:t>silicate features at 9.7 and </a:t>
            </a:r>
            <a:r>
              <a:rPr lang="en-US" dirty="0" smtClean="0"/>
              <a:t>18μm are stronger in Sy2’s than in Sy1’s</a:t>
            </a:r>
            <a:endParaRPr lang="en-US" dirty="0"/>
          </a:p>
        </p:txBody>
      </p:sp>
    </p:spTree>
    <p:extLst>
      <p:ext uri="{BB962C8B-B14F-4D97-AF65-F5344CB8AC3E}">
        <p14:creationId xmlns:p14="http://schemas.microsoft.com/office/powerpoint/2010/main" val="109990807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Radio-loud objects</a:t>
            </a:r>
            <a:endParaRPr sz="3200" dirty="0">
              <a:solidFill>
                <a:schemeClr val="bg1"/>
              </a:solidFill>
              <a:latin typeface="Gill Sans"/>
              <a:ea typeface="Gill Sans" charset="0"/>
              <a:cs typeface="Gill Sans"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1" y="2971799"/>
            <a:ext cx="4444401" cy="38862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360" y="0"/>
            <a:ext cx="4358640" cy="3811212"/>
          </a:xfrm>
          <a:prstGeom prst="rect">
            <a:avLst/>
          </a:prstGeom>
        </p:spPr>
      </p:pic>
      <p:sp>
        <p:nvSpPr>
          <p:cNvPr id="4" name="TextBox 3"/>
          <p:cNvSpPr txBox="1"/>
          <p:nvPr/>
        </p:nvSpPr>
        <p:spPr>
          <a:xfrm>
            <a:off x="333124" y="1273463"/>
            <a:ext cx="4257889" cy="1692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Calibri"/>
                <a:ea typeface="Calibri"/>
                <a:cs typeface="Calibri"/>
                <a:sym typeface="Calibri"/>
              </a:rPr>
              <a:t>Tests of radio galaxy/quasar unified schemes</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Haas et al 05</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a:t>
            </a:r>
            <a:r>
              <a:rPr lang="en-US" sz="1400" dirty="0" err="1" smtClean="0">
                <a:solidFill>
                  <a:srgbClr val="FF0000"/>
                </a:solidFill>
              </a:rPr>
              <a:t>Leipski</a:t>
            </a:r>
            <a:r>
              <a:rPr lang="en-US" sz="1400" dirty="0" smtClean="0">
                <a:solidFill>
                  <a:srgbClr val="FF0000"/>
                </a:solidFill>
              </a:rPr>
              <a:t> et al 10, </a:t>
            </a:r>
            <a:r>
              <a:rPr lang="en-US" sz="1400" dirty="0" err="1" smtClean="0">
                <a:solidFill>
                  <a:srgbClr val="FF0000"/>
                </a:solidFill>
              </a:rPr>
              <a:t>Landt</a:t>
            </a:r>
            <a:r>
              <a:rPr lang="en-US" sz="1400" dirty="0" smtClean="0">
                <a:solidFill>
                  <a:srgbClr val="FF0000"/>
                </a:solidFill>
              </a:rPr>
              <a:t> et al 10, Ogle et al 10, Rawlings et al 13)</a:t>
            </a:r>
            <a:endParaRPr kumimoji="0" lang="en-US" sz="1400" b="0" i="0" u="none" strike="noStrike" cap="none" spc="0" normalizeH="0" baseline="0" dirty="0">
              <a:ln>
                <a:noFill/>
              </a:ln>
              <a:solidFill>
                <a:srgbClr val="FF0000"/>
              </a:solidFill>
              <a:effectLst/>
              <a:uFillTx/>
              <a:sym typeface="Calibri"/>
            </a:endParaRPr>
          </a:p>
        </p:txBody>
      </p:sp>
      <p:sp>
        <p:nvSpPr>
          <p:cNvPr id="5" name="Rectangle 4"/>
          <p:cNvSpPr/>
          <p:nvPr/>
        </p:nvSpPr>
        <p:spPr>
          <a:xfrm>
            <a:off x="4571872" y="3879503"/>
            <a:ext cx="4572000" cy="2862322"/>
          </a:xfrm>
          <a:prstGeom prst="rect">
            <a:avLst/>
          </a:prstGeom>
        </p:spPr>
        <p:txBody>
          <a:bodyPr>
            <a:spAutoFit/>
          </a:bodyPr>
          <a:lstStyle/>
          <a:p>
            <a:r>
              <a:rPr lang="en-US" dirty="0" smtClean="0">
                <a:latin typeface="Calibri" charset="0"/>
                <a:ea typeface="Calibri" charset="0"/>
                <a:cs typeface="Calibri" charset="0"/>
              </a:rPr>
              <a:t>Similar </a:t>
            </a:r>
            <a:r>
              <a:rPr lang="en-US" dirty="0">
                <a:latin typeface="Calibri" charset="0"/>
                <a:ea typeface="Calibri" charset="0"/>
                <a:cs typeface="Calibri" charset="0"/>
              </a:rPr>
              <a:t>distributions in </a:t>
            </a:r>
            <a:r>
              <a:rPr lang="en-US" dirty="0" smtClean="0">
                <a:latin typeface="Calibri" charset="0"/>
                <a:ea typeface="Calibri" charset="0"/>
                <a:cs typeface="Calibri" charset="0"/>
              </a:rPr>
              <a:t>([</a:t>
            </a:r>
            <a:r>
              <a:rPr lang="en-US" dirty="0" err="1">
                <a:latin typeface="Calibri" charset="0"/>
                <a:ea typeface="Calibri" charset="0"/>
                <a:cs typeface="Calibri" charset="0"/>
              </a:rPr>
              <a:t>NeV</a:t>
            </a:r>
            <a:r>
              <a:rPr lang="en-US" dirty="0">
                <a:latin typeface="Calibri" charset="0"/>
                <a:ea typeface="Calibri" charset="0"/>
                <a:cs typeface="Calibri" charset="0"/>
              </a:rPr>
              <a:t>]</a:t>
            </a:r>
            <a:r>
              <a:rPr lang="en-US" sz="800" dirty="0">
                <a:latin typeface="Calibri" charset="0"/>
                <a:ea typeface="Calibri" charset="0"/>
                <a:cs typeface="Calibri" charset="0"/>
              </a:rPr>
              <a:t>14.3μm </a:t>
            </a:r>
            <a:r>
              <a:rPr lang="en-US" dirty="0">
                <a:latin typeface="Calibri" charset="0"/>
                <a:ea typeface="Calibri" charset="0"/>
                <a:cs typeface="Calibri" charset="0"/>
              </a:rPr>
              <a:t>/[</a:t>
            </a:r>
            <a:r>
              <a:rPr lang="en-US" dirty="0" err="1">
                <a:latin typeface="Calibri" charset="0"/>
                <a:ea typeface="Calibri" charset="0"/>
                <a:cs typeface="Calibri" charset="0"/>
              </a:rPr>
              <a:t>NeII</a:t>
            </a:r>
            <a:r>
              <a:rPr lang="en-US" dirty="0">
                <a:latin typeface="Calibri" charset="0"/>
                <a:ea typeface="Calibri" charset="0"/>
                <a:cs typeface="Calibri" charset="0"/>
              </a:rPr>
              <a:t>]</a:t>
            </a:r>
            <a:r>
              <a:rPr lang="en-US" sz="800" dirty="0">
                <a:latin typeface="Calibri" charset="0"/>
                <a:ea typeface="Calibri" charset="0"/>
                <a:cs typeface="Calibri" charset="0"/>
              </a:rPr>
              <a:t>12.8μm</a:t>
            </a:r>
            <a:r>
              <a:rPr lang="en-US" dirty="0">
                <a:latin typeface="Calibri" charset="0"/>
                <a:ea typeface="Calibri" charset="0"/>
                <a:cs typeface="Calibri" charset="0"/>
              </a:rPr>
              <a:t>) and </a:t>
            </a:r>
            <a:r>
              <a:rPr lang="en-US" dirty="0" smtClean="0">
                <a:latin typeface="Calibri" charset="0"/>
                <a:ea typeface="Calibri" charset="0"/>
                <a:cs typeface="Calibri" charset="0"/>
              </a:rPr>
              <a:t>in [</a:t>
            </a:r>
            <a:r>
              <a:rPr lang="en-US" dirty="0" err="1">
                <a:latin typeface="Calibri" charset="0"/>
                <a:ea typeface="Calibri" charset="0"/>
                <a:cs typeface="Calibri" charset="0"/>
              </a:rPr>
              <a:t>NeV</a:t>
            </a:r>
            <a:r>
              <a:rPr lang="en-US" dirty="0">
                <a:latin typeface="Calibri" charset="0"/>
                <a:ea typeface="Calibri" charset="0"/>
                <a:cs typeface="Calibri" charset="0"/>
              </a:rPr>
              <a:t>]</a:t>
            </a:r>
            <a:r>
              <a:rPr lang="en-US" sz="800" dirty="0">
                <a:latin typeface="Calibri" charset="0"/>
                <a:ea typeface="Calibri" charset="0"/>
                <a:cs typeface="Calibri" charset="0"/>
              </a:rPr>
              <a:t>24.3μm </a:t>
            </a:r>
            <a:r>
              <a:rPr lang="en-US" dirty="0">
                <a:latin typeface="Calibri" charset="0"/>
                <a:ea typeface="Calibri" charset="0"/>
                <a:cs typeface="Calibri" charset="0"/>
              </a:rPr>
              <a:t>/ P</a:t>
            </a:r>
            <a:r>
              <a:rPr lang="en-US" sz="800" dirty="0">
                <a:latin typeface="Calibri" charset="0"/>
                <a:ea typeface="Calibri" charset="0"/>
                <a:cs typeface="Calibri" charset="0"/>
              </a:rPr>
              <a:t>178 </a:t>
            </a:r>
            <a:r>
              <a:rPr lang="en-US" sz="800" dirty="0" err="1" smtClean="0">
                <a:latin typeface="Calibri" charset="0"/>
                <a:ea typeface="Calibri" charset="0"/>
                <a:cs typeface="Calibri" charset="0"/>
              </a:rPr>
              <a:t>MHz</a:t>
            </a:r>
            <a:r>
              <a:rPr lang="en-US" dirty="0" err="1" smtClean="0">
                <a:latin typeface="Calibri" charset="0"/>
                <a:ea typeface="Calibri" charset="0"/>
                <a:cs typeface="Calibri" charset="0"/>
              </a:rPr>
              <a:t>.</a:t>
            </a:r>
            <a:r>
              <a:rPr lang="en-US" dirty="0" smtClean="0">
                <a:latin typeface="Calibri" charset="0"/>
                <a:ea typeface="Calibri" charset="0"/>
                <a:cs typeface="Calibri" charset="0"/>
              </a:rPr>
              <a:t> </a:t>
            </a:r>
          </a:p>
          <a:p>
            <a:endParaRPr lang="en-US" dirty="0">
              <a:latin typeface="Calibri" charset="0"/>
              <a:ea typeface="Calibri" charset="0"/>
              <a:cs typeface="Calibri" charset="0"/>
            </a:endParaRPr>
          </a:p>
          <a:p>
            <a:r>
              <a:rPr lang="en-US" b="1" dirty="0" smtClean="0">
                <a:latin typeface="Calibri" charset="0"/>
                <a:ea typeface="Calibri" charset="0"/>
                <a:cs typeface="Calibri" charset="0"/>
              </a:rPr>
              <a:t>Favors </a:t>
            </a:r>
            <a:r>
              <a:rPr lang="en-US" b="1" dirty="0">
                <a:latin typeface="Calibri" charset="0"/>
                <a:ea typeface="Calibri" charset="0"/>
                <a:cs typeface="Calibri" charset="0"/>
              </a:rPr>
              <a:t>orientation-dependent unified schemes. </a:t>
            </a:r>
            <a:endParaRPr lang="en-US" b="1" dirty="0" smtClean="0">
              <a:latin typeface="Calibri" charset="0"/>
              <a:ea typeface="Calibri" charset="0"/>
              <a:cs typeface="Calibri" charset="0"/>
            </a:endParaRPr>
          </a:p>
          <a:p>
            <a:endParaRPr lang="en-US" dirty="0">
              <a:latin typeface="Calibri" charset="0"/>
              <a:ea typeface="Calibri" charset="0"/>
              <a:cs typeface="Calibri" charset="0"/>
            </a:endParaRPr>
          </a:p>
          <a:p>
            <a:r>
              <a:rPr lang="en-US" dirty="0" smtClean="0">
                <a:latin typeface="Calibri" charset="0"/>
                <a:ea typeface="Calibri" charset="0"/>
                <a:cs typeface="Calibri" charset="0"/>
              </a:rPr>
              <a:t>[</a:t>
            </a:r>
            <a:r>
              <a:rPr lang="en-US" dirty="0">
                <a:latin typeface="Calibri" charset="0"/>
                <a:ea typeface="Calibri" charset="0"/>
                <a:cs typeface="Calibri" charset="0"/>
              </a:rPr>
              <a:t>OIII]</a:t>
            </a:r>
            <a:r>
              <a:rPr lang="en-US" sz="800" dirty="0">
                <a:latin typeface="Calibri" charset="0"/>
                <a:ea typeface="Calibri" charset="0"/>
                <a:cs typeface="Calibri" charset="0"/>
              </a:rPr>
              <a:t>500.7nm </a:t>
            </a:r>
            <a:r>
              <a:rPr lang="en-US" dirty="0">
                <a:latin typeface="Calibri" charset="0"/>
                <a:ea typeface="Calibri" charset="0"/>
                <a:cs typeface="Calibri" charset="0"/>
              </a:rPr>
              <a:t>/ [OIV]</a:t>
            </a:r>
            <a:r>
              <a:rPr lang="en-US" sz="800" dirty="0">
                <a:latin typeface="Calibri" charset="0"/>
                <a:ea typeface="Calibri" charset="0"/>
                <a:cs typeface="Calibri" charset="0"/>
              </a:rPr>
              <a:t>25.9μm </a:t>
            </a:r>
            <a:r>
              <a:rPr lang="en-US" dirty="0" smtClean="0">
                <a:latin typeface="Calibri" charset="0"/>
                <a:ea typeface="Calibri" charset="0"/>
                <a:cs typeface="Calibri" charset="0"/>
              </a:rPr>
              <a:t>of </a:t>
            </a:r>
            <a:r>
              <a:rPr lang="en-US" dirty="0">
                <a:latin typeface="Calibri" charset="0"/>
                <a:ea typeface="Calibri" charset="0"/>
                <a:cs typeface="Calibri" charset="0"/>
              </a:rPr>
              <a:t>galaxies </a:t>
            </a:r>
            <a:r>
              <a:rPr lang="en-US" dirty="0" smtClean="0">
                <a:latin typeface="Calibri" charset="0"/>
                <a:ea typeface="Calibri" charset="0"/>
                <a:cs typeface="Calibri" charset="0"/>
              </a:rPr>
              <a:t>is 10x </a:t>
            </a:r>
            <a:r>
              <a:rPr lang="en-US" dirty="0">
                <a:latin typeface="Calibri" charset="0"/>
                <a:ea typeface="Calibri" charset="0"/>
                <a:cs typeface="Calibri" charset="0"/>
              </a:rPr>
              <a:t>lower than that of the </a:t>
            </a:r>
            <a:r>
              <a:rPr lang="en-US" dirty="0" smtClean="0">
                <a:latin typeface="Calibri" charset="0"/>
                <a:ea typeface="Calibri" charset="0"/>
                <a:cs typeface="Calibri" charset="0"/>
              </a:rPr>
              <a:t>quasars, suggesting that </a:t>
            </a:r>
            <a:r>
              <a:rPr lang="en-US" dirty="0">
                <a:latin typeface="Calibri" charset="0"/>
                <a:ea typeface="Calibri" charset="0"/>
                <a:cs typeface="Calibri" charset="0"/>
              </a:rPr>
              <a:t>the optical emission from </a:t>
            </a:r>
            <a:r>
              <a:rPr lang="en-US" dirty="0" smtClean="0">
                <a:latin typeface="Calibri" charset="0"/>
                <a:ea typeface="Calibri" charset="0"/>
                <a:cs typeface="Calibri" charset="0"/>
              </a:rPr>
              <a:t>the </a:t>
            </a:r>
            <a:r>
              <a:rPr lang="en-US" dirty="0">
                <a:latin typeface="Calibri" charset="0"/>
                <a:ea typeface="Calibri" charset="0"/>
                <a:cs typeface="Calibri" charset="0"/>
              </a:rPr>
              <a:t>NLR is </a:t>
            </a:r>
            <a:r>
              <a:rPr lang="en-US" dirty="0" smtClean="0">
                <a:latin typeface="Calibri" charset="0"/>
                <a:ea typeface="Calibri" charset="0"/>
                <a:cs typeface="Calibri" charset="0"/>
              </a:rPr>
              <a:t>absorbed in </a:t>
            </a:r>
            <a:r>
              <a:rPr lang="en-US" dirty="0">
                <a:latin typeface="Calibri" charset="0"/>
                <a:ea typeface="Calibri" charset="0"/>
                <a:cs typeface="Calibri" charset="0"/>
              </a:rPr>
              <a:t>the powerful FR 2 </a:t>
            </a:r>
            <a:r>
              <a:rPr lang="en-US" dirty="0" smtClean="0">
                <a:latin typeface="Calibri" charset="0"/>
                <a:ea typeface="Calibri" charset="0"/>
                <a:cs typeface="Calibri" charset="0"/>
              </a:rPr>
              <a:t>galaxies</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615833570"/>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227" y="679193"/>
            <a:ext cx="3179773" cy="193853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742" y="0"/>
            <a:ext cx="4453665" cy="3463962"/>
          </a:xfrm>
          <a:prstGeom prst="rect">
            <a:avLst/>
          </a:prstGeom>
        </p:spPr>
      </p:pic>
      <p:sp>
        <p:nvSpPr>
          <p:cNvPr id="3" name="TextBox 2"/>
          <p:cNvSpPr txBox="1"/>
          <p:nvPr/>
        </p:nvSpPr>
        <p:spPr>
          <a:xfrm>
            <a:off x="169094" y="107577"/>
            <a:ext cx="3383296"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smtClean="0">
                <a:solidFill>
                  <a:srgbClr val="FFFFFF"/>
                </a:solidFill>
                <a:latin typeface="Gill Sans" charset="0"/>
                <a:ea typeface="Gill Sans" charset="0"/>
                <a:cs typeface="Gill Sans" charset="0"/>
              </a:rPr>
              <a:t>Galaxies in the local Universe</a:t>
            </a:r>
          </a:p>
          <a:p>
            <a:pPr marL="0" marR="0" indent="0" algn="ctr" defTabSz="914400" rtl="0" fontAlgn="auto" latinLnBrk="0" hangingPunct="0">
              <a:lnSpc>
                <a:spcPct val="100000"/>
              </a:lnSpc>
              <a:spcBef>
                <a:spcPts val="0"/>
              </a:spcBef>
              <a:spcAft>
                <a:spcPts val="0"/>
              </a:spcAft>
              <a:buClrTx/>
              <a:buSzTx/>
              <a:buFontTx/>
              <a:buNone/>
              <a:tabLst/>
            </a:pPr>
            <a:r>
              <a:rPr lang="en-US" sz="2800" dirty="0" smtClean="0">
                <a:solidFill>
                  <a:srgbClr val="FFFFFF"/>
                </a:solidFill>
                <a:latin typeface="Gill Sans" charset="0"/>
                <a:ea typeface="Gill Sans" charset="0"/>
                <a:cs typeface="Gill Sans" charset="0"/>
              </a:rPr>
              <a:t>The Hubble Sequence </a:t>
            </a:r>
            <a:endParaRPr kumimoji="0" lang="en-US" sz="2800" b="0" i="0" u="none" strike="noStrike" cap="none" spc="0" normalizeH="0" baseline="0" dirty="0">
              <a:ln>
                <a:noFill/>
              </a:ln>
              <a:solidFill>
                <a:srgbClr val="FFFFFF"/>
              </a:solidFill>
              <a:effectLst/>
              <a:uFillTx/>
              <a:latin typeface="Gill Sans" charset="0"/>
              <a:ea typeface="Gill Sans" charset="0"/>
              <a:cs typeface="Gill Sans" charset="0"/>
              <a:sym typeface="Calibri"/>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81601" y="3171656"/>
            <a:ext cx="4537038" cy="28356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965955" y="3774310"/>
            <a:ext cx="3460871" cy="270650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640190" y="3545289"/>
            <a:ext cx="4240270" cy="2385151"/>
          </a:xfrm>
          <a:prstGeom prst="rect">
            <a:avLst/>
          </a:prstGeom>
        </p:spPr>
      </p:pic>
    </p:spTree>
    <p:extLst>
      <p:ext uri="{BB962C8B-B14F-4D97-AF65-F5344CB8AC3E}">
        <p14:creationId xmlns:p14="http://schemas.microsoft.com/office/powerpoint/2010/main" val="1941511907"/>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Radio-loud objects</a:t>
            </a:r>
            <a:endParaRPr sz="3200" dirty="0">
              <a:solidFill>
                <a:schemeClr val="bg1"/>
              </a:solidFill>
              <a:latin typeface="Gill Sans"/>
              <a:ea typeface="Gill Sans" charset="0"/>
              <a:cs typeface="Gill Sans" charset="0"/>
            </a:endParaRPr>
          </a:p>
        </p:txBody>
      </p:sp>
      <p:sp>
        <p:nvSpPr>
          <p:cNvPr id="2" name="Rectangle 1"/>
          <p:cNvSpPr/>
          <p:nvPr/>
        </p:nvSpPr>
        <p:spPr>
          <a:xfrm>
            <a:off x="5399442" y="194530"/>
            <a:ext cx="3566160" cy="6463308"/>
          </a:xfrm>
          <a:prstGeom prst="rect">
            <a:avLst/>
          </a:prstGeom>
        </p:spPr>
        <p:txBody>
          <a:bodyPr wrap="square">
            <a:spAutoFit/>
          </a:bodyPr>
          <a:lstStyle/>
          <a:p>
            <a:r>
              <a:rPr lang="en-US" dirty="0">
                <a:latin typeface="Calibri" charset="0"/>
                <a:ea typeface="Calibri" charset="0"/>
                <a:cs typeface="Calibri" charset="0"/>
              </a:rPr>
              <a:t>At </a:t>
            </a:r>
            <a:r>
              <a:rPr lang="en-US" dirty="0" smtClean="0">
                <a:latin typeface="Calibri" charset="0"/>
                <a:ea typeface="Calibri" charset="0"/>
                <a:cs typeface="Calibri" charset="0"/>
              </a:rPr>
              <a:t>15μm</a:t>
            </a:r>
            <a:r>
              <a:rPr lang="en-US" dirty="0">
                <a:latin typeface="Calibri" charset="0"/>
                <a:ea typeface="Calibri" charset="0"/>
                <a:cs typeface="Calibri" charset="0"/>
              </a:rPr>
              <a:t>, quasars </a:t>
            </a:r>
            <a:r>
              <a:rPr lang="en-US" dirty="0" smtClean="0">
                <a:latin typeface="Calibri" charset="0"/>
                <a:ea typeface="Calibri" charset="0"/>
                <a:cs typeface="Calibri" charset="0"/>
              </a:rPr>
              <a:t>are 4x </a:t>
            </a:r>
            <a:r>
              <a:rPr lang="en-US" dirty="0">
                <a:latin typeface="Calibri" charset="0"/>
                <a:ea typeface="Calibri" charset="0"/>
                <a:cs typeface="Calibri" charset="0"/>
              </a:rPr>
              <a:t>brighter than radio galaxies with the same isotropic radio </a:t>
            </a:r>
            <a:r>
              <a:rPr lang="en-US" dirty="0" smtClean="0">
                <a:latin typeface="Calibri" charset="0"/>
                <a:ea typeface="Calibri" charset="0"/>
                <a:cs typeface="Calibri" charset="0"/>
              </a:rPr>
              <a:t>power </a:t>
            </a:r>
          </a:p>
          <a:p>
            <a:endParaRPr lang="en-US" dirty="0">
              <a:latin typeface="Calibri" charset="0"/>
              <a:ea typeface="Calibri" charset="0"/>
              <a:cs typeface="Calibri" charset="0"/>
            </a:endParaRPr>
          </a:p>
          <a:p>
            <a:r>
              <a:rPr lang="en-US" dirty="0" smtClean="0">
                <a:latin typeface="Calibri" charset="0"/>
                <a:ea typeface="Calibri" charset="0"/>
                <a:cs typeface="Calibri" charset="0"/>
              </a:rPr>
              <a:t>Half </a:t>
            </a:r>
            <a:r>
              <a:rPr lang="en-US" dirty="0">
                <a:latin typeface="Calibri" charset="0"/>
                <a:ea typeface="Calibri" charset="0"/>
                <a:cs typeface="Calibri" charset="0"/>
              </a:rPr>
              <a:t>of this difference </a:t>
            </a:r>
            <a:r>
              <a:rPr lang="en-US" dirty="0" smtClean="0">
                <a:latin typeface="Calibri" charset="0"/>
                <a:ea typeface="Calibri" charset="0"/>
                <a:cs typeface="Calibri" charset="0"/>
              </a:rPr>
              <a:t>is due to non- </a:t>
            </a:r>
            <a:r>
              <a:rPr lang="en-US" dirty="0">
                <a:latin typeface="Calibri" charset="0"/>
                <a:ea typeface="Calibri" charset="0"/>
                <a:cs typeface="Calibri" charset="0"/>
              </a:rPr>
              <a:t>thermal emission in the quasars but not the radio galaxies. The other half is consistent with dust absorption in the radio galaxies but not the </a:t>
            </a:r>
            <a:r>
              <a:rPr lang="en-US" dirty="0" smtClean="0">
                <a:latin typeface="Calibri" charset="0"/>
                <a:ea typeface="Calibri" charset="0"/>
                <a:cs typeface="Calibri" charset="0"/>
              </a:rPr>
              <a:t>quasars </a:t>
            </a:r>
          </a:p>
          <a:p>
            <a:endParaRPr lang="en-US" dirty="0">
              <a:latin typeface="Calibri" charset="0"/>
              <a:ea typeface="Calibri" charset="0"/>
              <a:cs typeface="Calibri" charset="0"/>
            </a:endParaRPr>
          </a:p>
          <a:p>
            <a:r>
              <a:rPr lang="en-US" dirty="0" smtClean="0">
                <a:latin typeface="Calibri" charset="0"/>
                <a:ea typeface="Calibri" charset="0"/>
                <a:cs typeface="Calibri" charset="0"/>
              </a:rPr>
              <a:t>The </a:t>
            </a:r>
            <a:r>
              <a:rPr lang="en-US" dirty="0">
                <a:latin typeface="Calibri" charset="0"/>
                <a:ea typeface="Calibri" charset="0"/>
                <a:cs typeface="Calibri" charset="0"/>
              </a:rPr>
              <a:t>median optical depth at 9.7 </a:t>
            </a:r>
            <a:r>
              <a:rPr lang="en-US" dirty="0" err="1">
                <a:latin typeface="Calibri" charset="0"/>
                <a:ea typeface="Calibri" charset="0"/>
                <a:cs typeface="Calibri" charset="0"/>
              </a:rPr>
              <a:t>μm</a:t>
            </a:r>
            <a:r>
              <a:rPr lang="en-US" dirty="0">
                <a:latin typeface="Calibri" charset="0"/>
                <a:ea typeface="Calibri" charset="0"/>
                <a:cs typeface="Calibri" charset="0"/>
              </a:rPr>
              <a:t> for objects with core-dominance factor R &gt; 10</a:t>
            </a:r>
            <a:r>
              <a:rPr lang="en-US" sz="800" dirty="0">
                <a:latin typeface="Calibri" charset="0"/>
                <a:ea typeface="Calibri" charset="0"/>
                <a:cs typeface="Calibri" charset="0"/>
              </a:rPr>
              <a:t>−2 </a:t>
            </a:r>
            <a:r>
              <a:rPr lang="en-US" dirty="0">
                <a:latin typeface="Calibri" charset="0"/>
                <a:ea typeface="Calibri" charset="0"/>
                <a:cs typeface="Calibri" charset="0"/>
              </a:rPr>
              <a:t>is ≈ 0.4; for objects with R ≤ 10</a:t>
            </a:r>
            <a:r>
              <a:rPr lang="en-US" sz="800" dirty="0">
                <a:latin typeface="Calibri" charset="0"/>
                <a:ea typeface="Calibri" charset="0"/>
                <a:cs typeface="Calibri" charset="0"/>
              </a:rPr>
              <a:t>−2</a:t>
            </a:r>
            <a:r>
              <a:rPr lang="en-US" dirty="0">
                <a:latin typeface="Calibri" charset="0"/>
                <a:ea typeface="Calibri" charset="0"/>
                <a:cs typeface="Calibri" charset="0"/>
              </a:rPr>
              <a:t>, it is ≈ 1.1. </a:t>
            </a:r>
            <a:endParaRPr lang="en-US" dirty="0" smtClean="0">
              <a:latin typeface="Calibri" charset="0"/>
              <a:ea typeface="Calibri" charset="0"/>
              <a:cs typeface="Calibri" charset="0"/>
            </a:endParaRPr>
          </a:p>
          <a:p>
            <a:endParaRPr lang="en-US" dirty="0">
              <a:latin typeface="Calibri" charset="0"/>
              <a:ea typeface="Calibri" charset="0"/>
              <a:cs typeface="Calibri" charset="0"/>
            </a:endParaRPr>
          </a:p>
          <a:p>
            <a:r>
              <a:rPr lang="en-US" dirty="0">
                <a:latin typeface="Calibri" charset="0"/>
                <a:ea typeface="Calibri" charset="0"/>
                <a:cs typeface="Calibri" charset="0"/>
              </a:rPr>
              <a:t>Q</a:t>
            </a:r>
            <a:r>
              <a:rPr lang="en-US" dirty="0" smtClean="0">
                <a:latin typeface="Calibri" charset="0"/>
                <a:ea typeface="Calibri" charset="0"/>
                <a:cs typeface="Calibri" charset="0"/>
              </a:rPr>
              <a:t>uasars </a:t>
            </a:r>
            <a:r>
              <a:rPr lang="en-US" dirty="0">
                <a:latin typeface="Calibri" charset="0"/>
                <a:ea typeface="Calibri" charset="0"/>
                <a:cs typeface="Calibri" charset="0"/>
              </a:rPr>
              <a:t>are more luminous in the mid-infrared than galaxies because of a combination of Doppler-boosted synchrotron emission in quasars and extinction in galaxies, </a:t>
            </a:r>
            <a:r>
              <a:rPr lang="en-US" b="1" dirty="0">
                <a:latin typeface="Calibri" charset="0"/>
                <a:ea typeface="Calibri" charset="0"/>
                <a:cs typeface="Calibri" charset="0"/>
              </a:rPr>
              <a:t>both orientation-dependent effects. </a:t>
            </a:r>
          </a:p>
        </p:txBody>
      </p:sp>
      <p:sp>
        <p:nvSpPr>
          <p:cNvPr id="3" name="TextBox 2"/>
          <p:cNvSpPr txBox="1"/>
          <p:nvPr/>
        </p:nvSpPr>
        <p:spPr>
          <a:xfrm>
            <a:off x="716280" y="960120"/>
            <a:ext cx="166167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Cleary et al 2007</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63" y="1872264"/>
            <a:ext cx="5079204" cy="3903695"/>
          </a:xfrm>
          <a:prstGeom prst="rect">
            <a:avLst/>
          </a:prstGeom>
        </p:spPr>
      </p:pic>
    </p:spTree>
    <p:extLst>
      <p:ext uri="{BB962C8B-B14F-4D97-AF65-F5344CB8AC3E}">
        <p14:creationId xmlns:p14="http://schemas.microsoft.com/office/powerpoint/2010/main" val="1591116097"/>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Radio-loud objects</a:t>
            </a:r>
            <a:endParaRPr sz="3200" dirty="0">
              <a:solidFill>
                <a:schemeClr val="bg1"/>
              </a:solidFill>
              <a:latin typeface="Gill Sans"/>
              <a:ea typeface="Gill Sans" charset="0"/>
              <a:cs typeface="Gill Sans" charset="0"/>
            </a:endParaRPr>
          </a:p>
        </p:txBody>
      </p:sp>
      <p:sp>
        <p:nvSpPr>
          <p:cNvPr id="3" name="TextBox 2"/>
          <p:cNvSpPr txBox="1"/>
          <p:nvPr/>
        </p:nvSpPr>
        <p:spPr>
          <a:xfrm>
            <a:off x="792480" y="960120"/>
            <a:ext cx="24841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Dicken et al 12</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41" y="960120"/>
            <a:ext cx="6609259" cy="5547360"/>
          </a:xfrm>
          <a:prstGeom prst="rect">
            <a:avLst/>
          </a:prstGeom>
        </p:spPr>
      </p:pic>
      <p:sp>
        <p:nvSpPr>
          <p:cNvPr id="6" name="TextBox 5"/>
          <p:cNvSpPr txBox="1"/>
          <p:nvPr/>
        </p:nvSpPr>
        <p:spPr>
          <a:xfrm>
            <a:off x="333124" y="2219712"/>
            <a:ext cx="2318637"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Calibri"/>
                <a:ea typeface="Calibri"/>
                <a:cs typeface="Calibri"/>
                <a:sym typeface="Calibri"/>
              </a:rPr>
              <a:t>But</a:t>
            </a:r>
            <a:r>
              <a:rPr kumimoji="0" lang="mr-IN" sz="2400" b="0" i="0" u="none" strike="noStrike" cap="none" spc="0" normalizeH="0" baseline="0" dirty="0" smtClean="0">
                <a:ln>
                  <a:noFill/>
                </a:ln>
                <a:solidFill>
                  <a:srgbClr val="000000"/>
                </a:solidFill>
                <a:effectLst/>
                <a:uFillTx/>
                <a:latin typeface="Calibri"/>
                <a:ea typeface="Calibri"/>
                <a:cs typeface="Calibri"/>
                <a:sym typeface="Calibri"/>
              </a:rPr>
              <a:t>…</a:t>
            </a:r>
            <a:r>
              <a:rPr kumimoji="0" lang="en-US" sz="2400" b="0" i="0" u="none" strike="noStrike" cap="none" spc="0" normalizeH="0" baseline="0" dirty="0" smtClean="0">
                <a:ln>
                  <a:noFill/>
                </a:ln>
                <a:solidFill>
                  <a:srgbClr val="000000"/>
                </a:solidFill>
                <a:effectLst/>
                <a:uFillTx/>
                <a:latin typeface="Calibri"/>
                <a:ea typeface="Calibri"/>
                <a:cs typeface="Calibri"/>
                <a:sym typeface="Calibri"/>
              </a:rPr>
              <a:t> no evidence for a strong connection between star formation and AGN activity in radio-loud objects</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829679312"/>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lum/>
            <a:alphaModFix/>
          </a:blip>
          <a:srcRect/>
          <a:stretch>
            <a:fillRect/>
          </a:stretch>
        </p:blipFill>
        <p:spPr>
          <a:xfrm>
            <a:off x="5867400" y="3126355"/>
            <a:ext cx="3199122" cy="3607445"/>
          </a:xfrm>
          <a:prstGeom prst="rect">
            <a:avLst/>
          </a:prstGeom>
          <a:noFill/>
          <a:ln>
            <a:noFill/>
          </a:ln>
        </p:spPr>
      </p:pic>
      <p:pic>
        <p:nvPicPr>
          <p:cNvPr id="5" name="Picture 4"/>
          <p:cNvPicPr>
            <a:picLocks noChangeAspect="1"/>
          </p:cNvPicPr>
          <p:nvPr/>
        </p:nvPicPr>
        <p:blipFill>
          <a:blip r:embed="rId4">
            <a:lum/>
            <a:alphaModFix/>
          </a:blip>
          <a:srcRect/>
          <a:stretch>
            <a:fillRect/>
          </a:stretch>
        </p:blipFill>
        <p:spPr>
          <a:xfrm>
            <a:off x="5867400" y="0"/>
            <a:ext cx="3264441" cy="3031267"/>
          </a:xfrm>
          <a:prstGeom prst="rect">
            <a:avLst/>
          </a:prstGeom>
          <a:noFill/>
          <a:ln>
            <a:noFill/>
          </a:ln>
        </p:spPr>
      </p:pic>
      <p:pic>
        <p:nvPicPr>
          <p:cNvPr id="9" name="Picture 8"/>
          <p:cNvPicPr>
            <a:picLocks noChangeAspect="1"/>
          </p:cNvPicPr>
          <p:nvPr/>
        </p:nvPicPr>
        <p:blipFill>
          <a:blip r:embed="rId5">
            <a:lum/>
            <a:alphaModFix/>
          </a:blip>
          <a:srcRect/>
          <a:stretch>
            <a:fillRect/>
          </a:stretch>
        </p:blipFill>
        <p:spPr>
          <a:xfrm>
            <a:off x="118547" y="1291295"/>
            <a:ext cx="5697116" cy="4073185"/>
          </a:xfrm>
          <a:prstGeom prst="rect">
            <a:avLst/>
          </a:prstGeom>
          <a:noFill/>
          <a:ln>
            <a:noFill/>
          </a:ln>
        </p:spPr>
      </p:pic>
      <p:sp>
        <p:nvSpPr>
          <p:cNvPr id="10" name="Shape 250"/>
          <p:cNvSpPr txBox="1">
            <a:spLocks/>
          </p:cNvSpPr>
          <p:nvPr/>
        </p:nvSpPr>
        <p:spPr>
          <a:xfrm>
            <a:off x="346963" y="374240"/>
            <a:ext cx="6849398" cy="542815"/>
          </a:xfrm>
          <a:prstGeom prst="rect">
            <a:avLst/>
          </a:prstGeom>
        </p:spPr>
        <p:txBody>
          <a:bodyPr>
            <a:noAutofit/>
          </a:bodyPr>
          <a:lstStyle>
            <a:lvl1pPr marL="396875" marR="0" indent="-396875" algn="l" defTabSz="914362" rtl="0" latinLnBrk="0">
              <a:lnSpc>
                <a:spcPct val="90000"/>
              </a:lnSpc>
              <a:spcBef>
                <a:spcPts val="700"/>
              </a:spcBef>
              <a:spcAft>
                <a:spcPts val="0"/>
              </a:spcAft>
              <a:buClrTx/>
              <a:buSzPct val="100000"/>
              <a:buFontTx/>
              <a:buBlip>
                <a:blip r:embed="rId6"/>
              </a:buBlip>
              <a:tabLst/>
              <a:defRPr sz="3600" b="0" i="0" u="none" strike="noStrike" cap="none" spc="0" baseline="0">
                <a:ln>
                  <a:noFill/>
                </a:ln>
                <a:solidFill>
                  <a:srgbClr val="FFFFFF"/>
                </a:solidFill>
                <a:uFillTx/>
                <a:latin typeface="+mn-lt"/>
                <a:ea typeface="+mn-ea"/>
                <a:cs typeface="+mn-cs"/>
                <a:sym typeface="Helvetica"/>
              </a:defRPr>
            </a:lvl1pPr>
            <a:lvl2pPr marL="971096" marR="0" indent="-453571" algn="l" defTabSz="914362" rtl="0" latinLnBrk="0">
              <a:lnSpc>
                <a:spcPct val="90000"/>
              </a:lnSpc>
              <a:spcBef>
                <a:spcPts val="700"/>
              </a:spcBef>
              <a:spcAft>
                <a:spcPts val="0"/>
              </a:spcAft>
              <a:buClrTx/>
              <a:buSzPct val="100000"/>
              <a:buFontTx/>
              <a:buBlip>
                <a:blip r:embed="rId7"/>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2pPr>
            <a:lvl3pPr marL="1373717" marR="0" indent="-459317" algn="l" defTabSz="914362" rtl="0" latinLnBrk="0">
              <a:lnSpc>
                <a:spcPct val="90000"/>
              </a:lnSpc>
              <a:spcBef>
                <a:spcPts val="700"/>
              </a:spcBef>
              <a:spcAft>
                <a:spcPts val="0"/>
              </a:spcAft>
              <a:buClrTx/>
              <a:buSzPct val="100000"/>
              <a:buFontTx/>
              <a:buBlip>
                <a:blip r:embed="rId7"/>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3pPr>
            <a:lvl4pPr marL="1720321" marR="0" indent="-461433" algn="l" defTabSz="914362" rtl="0" latinLnBrk="0">
              <a:lnSpc>
                <a:spcPct val="90000"/>
              </a:lnSpc>
              <a:spcBef>
                <a:spcPts val="700"/>
              </a:spcBef>
              <a:spcAft>
                <a:spcPts val="0"/>
              </a:spcAft>
              <a:buClrTx/>
              <a:buSzPct val="100000"/>
              <a:buFontTx/>
              <a:buBlip>
                <a:blip r:embed="rId7"/>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4pPr>
            <a:lvl5pPr marL="2053696" marR="0" indent="-448733" algn="l" defTabSz="914362" rtl="0" latinLnBrk="0">
              <a:lnSpc>
                <a:spcPct val="90000"/>
              </a:lnSpc>
              <a:spcBef>
                <a:spcPts val="700"/>
              </a:spcBef>
              <a:spcAft>
                <a:spcPts val="0"/>
              </a:spcAft>
              <a:buClrTx/>
              <a:buSzPct val="100000"/>
              <a:buFontTx/>
              <a:buBlip>
                <a:blip r:embed="rId7"/>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5pPr>
            <a:lvl6pPr marL="2651653"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6pPr>
            <a:lvl7pPr marL="3108835"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7pPr>
            <a:lvl8pPr marL="3566017"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8pPr>
            <a:lvl9pPr marL="4023199"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9pPr>
          </a:lstStyle>
          <a:p>
            <a:pPr marL="0" indent="0" hangingPunct="1">
              <a:buNone/>
            </a:pPr>
            <a:r>
              <a:rPr lang="en-US" sz="3200" dirty="0" smtClean="0">
                <a:latin typeface="Gill Sans"/>
                <a:ea typeface="Gill Sans" charset="0"/>
                <a:cs typeface="Gill Sans" charset="0"/>
              </a:rPr>
              <a:t>Broad Absorption Line Quasars</a:t>
            </a:r>
            <a:endParaRPr lang="en-US" sz="3200" dirty="0">
              <a:latin typeface="Gill Sans"/>
              <a:ea typeface="Gill Sans" charset="0"/>
              <a:cs typeface="Gill Sans" charset="0"/>
            </a:endParaRPr>
          </a:p>
        </p:txBody>
      </p:sp>
      <p:sp>
        <p:nvSpPr>
          <p:cNvPr id="11" name="TextBox 10"/>
          <p:cNvSpPr txBox="1"/>
          <p:nvPr/>
        </p:nvSpPr>
        <p:spPr>
          <a:xfrm>
            <a:off x="426720" y="5487502"/>
            <a:ext cx="544068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FF"/>
                </a:solidFill>
                <a:effectLst/>
                <a:uFillTx/>
                <a:latin typeface="Calibri"/>
                <a:ea typeface="Calibri"/>
                <a:cs typeface="Calibri"/>
                <a:sym typeface="Calibri"/>
              </a:rPr>
              <a:t>The </a:t>
            </a:r>
            <a:r>
              <a:rPr kumimoji="0" lang="en-US" sz="1800" b="0" i="0" u="none" strike="noStrike" cap="none" spc="0" normalizeH="0" baseline="0" dirty="0" err="1" smtClean="0">
                <a:ln>
                  <a:noFill/>
                </a:ln>
                <a:solidFill>
                  <a:srgbClr val="FFFFFF"/>
                </a:solidFill>
                <a:effectLst/>
                <a:uFillTx/>
                <a:latin typeface="Calibri"/>
                <a:ea typeface="Calibri"/>
                <a:cs typeface="Calibri"/>
                <a:sym typeface="Calibri"/>
              </a:rPr>
              <a:t>FeLoBAL</a:t>
            </a:r>
            <a:r>
              <a:rPr kumimoji="0" lang="en-US" sz="1800" b="0" i="0" u="none" strike="noStrike" cap="none" spc="0" normalizeH="0" baseline="0" dirty="0" smtClean="0">
                <a:ln>
                  <a:noFill/>
                </a:ln>
                <a:solidFill>
                  <a:srgbClr val="FFFFFF"/>
                </a:solidFill>
                <a:effectLst/>
                <a:uFillTx/>
                <a:latin typeface="Calibri"/>
                <a:ea typeface="Calibri"/>
                <a:cs typeface="Calibri"/>
                <a:sym typeface="Calibri"/>
              </a:rPr>
              <a:t> quasars have among the most diverse  spectral shapes in any class of quasar, marking them as potentially an important transition phase </a:t>
            </a:r>
            <a:endParaRPr kumimoji="0" lang="en-US" sz="1800" b="0" i="0" u="none" strike="noStrike" cap="none" spc="0" normalizeH="0" baseline="0" dirty="0">
              <a:ln>
                <a:noFill/>
              </a:ln>
              <a:solidFill>
                <a:srgbClr val="FFFFFF"/>
              </a:solidFill>
              <a:effectLst/>
              <a:uFillTx/>
              <a:latin typeface="Calibri"/>
              <a:ea typeface="Calibri"/>
              <a:cs typeface="Calibri"/>
              <a:sym typeface="Calibri"/>
            </a:endParaRPr>
          </a:p>
        </p:txBody>
      </p:sp>
      <p:sp>
        <p:nvSpPr>
          <p:cNvPr id="12" name="TextBox 11"/>
          <p:cNvSpPr txBox="1"/>
          <p:nvPr/>
        </p:nvSpPr>
        <p:spPr>
          <a:xfrm>
            <a:off x="3443770" y="873239"/>
            <a:ext cx="170495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smtClean="0">
                <a:solidFill>
                  <a:srgbClr val="FF0000"/>
                </a:solidFill>
              </a:rPr>
              <a:t>Farrah et al 2009</a:t>
            </a:r>
          </a:p>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smtClean="0">
                <a:ln>
                  <a:noFill/>
                </a:ln>
                <a:solidFill>
                  <a:srgbClr val="FF0000"/>
                </a:solidFill>
                <a:effectLst/>
                <a:uFillTx/>
                <a:sym typeface="Calibri"/>
              </a:rPr>
              <a:t>(</a:t>
            </a:r>
            <a:r>
              <a:rPr kumimoji="0" lang="en-US" sz="1400" b="1" i="0" u="none" strike="noStrike" cap="none" spc="0" normalizeH="0" baseline="0" dirty="0" err="1" smtClean="0">
                <a:ln>
                  <a:noFill/>
                </a:ln>
                <a:solidFill>
                  <a:srgbClr val="FF0000"/>
                </a:solidFill>
                <a:effectLst/>
                <a:uFillTx/>
                <a:sym typeface="Calibri"/>
              </a:rPr>
              <a:t>Lazarova</a:t>
            </a:r>
            <a:r>
              <a:rPr kumimoji="0" lang="en-US" sz="1400" b="1" i="0" u="none" strike="noStrike" cap="none" spc="0" normalizeH="0" baseline="0" dirty="0" smtClean="0">
                <a:ln>
                  <a:noFill/>
                </a:ln>
                <a:solidFill>
                  <a:srgbClr val="FF0000"/>
                </a:solidFill>
                <a:effectLst/>
                <a:uFillTx/>
                <a:sym typeface="Calibri"/>
              </a:rPr>
              <a:t> et al 12)</a:t>
            </a:r>
            <a:endParaRPr kumimoji="0" lang="en-US" sz="1400" b="1" i="0" u="none" strike="noStrike" cap="none" spc="0" normalizeH="0" baseline="0" dirty="0">
              <a:ln>
                <a:noFill/>
              </a:ln>
              <a:solidFill>
                <a:srgbClr val="FF0000"/>
              </a:solidFill>
              <a:effectLst/>
              <a:uFillTx/>
              <a:sym typeface="Calibri"/>
            </a:endParaRPr>
          </a:p>
        </p:txBody>
      </p:sp>
    </p:spTree>
    <p:extLst>
      <p:ext uri="{BB962C8B-B14F-4D97-AF65-F5344CB8AC3E}">
        <p14:creationId xmlns:p14="http://schemas.microsoft.com/office/powerpoint/2010/main" val="181397218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High redshift galaxies</a:t>
            </a:r>
            <a:endParaRPr sz="3200" dirty="0">
              <a:solidFill>
                <a:schemeClr val="bg1"/>
              </a:solidFill>
              <a:latin typeface="Gill Sans"/>
              <a:ea typeface="Gill Sans" charset="0"/>
              <a:cs typeface="Gill Sans"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276" y="60960"/>
            <a:ext cx="3285744" cy="23469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260" y="2407920"/>
            <a:ext cx="3413760" cy="2438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820" y="1643548"/>
            <a:ext cx="3138006" cy="224143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96953"/>
            <a:ext cx="3305466" cy="2361047"/>
          </a:xfrm>
          <a:prstGeom prst="rect">
            <a:avLst/>
          </a:prstGeom>
        </p:spPr>
      </p:pic>
      <p:sp>
        <p:nvSpPr>
          <p:cNvPr id="6" name="TextBox 5"/>
          <p:cNvSpPr txBox="1"/>
          <p:nvPr/>
        </p:nvSpPr>
        <p:spPr>
          <a:xfrm>
            <a:off x="333124" y="971790"/>
            <a:ext cx="5189136"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Hernan-Caballero et al 09</a:t>
            </a:r>
          </a:p>
          <a:p>
            <a:pPr marL="0" marR="0" indent="0" algn="l" defTabSz="914400" rtl="0" fontAlgn="auto" latinLnBrk="0" hangingPunct="0">
              <a:lnSpc>
                <a:spcPct val="100000"/>
              </a:lnSpc>
              <a:spcBef>
                <a:spcPts val="0"/>
              </a:spcBef>
              <a:spcAft>
                <a:spcPts val="0"/>
              </a:spcAft>
              <a:buClrTx/>
              <a:buSzTx/>
              <a:buFontTx/>
              <a:buNone/>
              <a:tabLst/>
            </a:pPr>
            <a:r>
              <a:rPr lang="en-US" sz="1200" dirty="0" smtClean="0">
                <a:solidFill>
                  <a:srgbClr val="FF0000"/>
                </a:solidFill>
              </a:rPr>
              <a:t>Finn et al 10</a:t>
            </a:r>
          </a:p>
          <a:p>
            <a:pPr marL="0" marR="0" indent="0" algn="l" defTabSz="914400" rtl="0" fontAlgn="auto" latinLnBrk="0" hangingPunct="0">
              <a:lnSpc>
                <a:spcPct val="100000"/>
              </a:lnSpc>
              <a:spcBef>
                <a:spcPts val="0"/>
              </a:spcBef>
              <a:spcAft>
                <a:spcPts val="0"/>
              </a:spcAft>
              <a:buClrTx/>
              <a:buSzTx/>
              <a:buFontTx/>
              <a:buNone/>
              <a:tabLst/>
            </a:pPr>
            <a:r>
              <a:rPr lang="en-US" sz="1200" dirty="0" err="1" smtClean="0">
                <a:solidFill>
                  <a:srgbClr val="FF0000"/>
                </a:solidFill>
              </a:rPr>
              <a:t>Teplitz</a:t>
            </a:r>
            <a:r>
              <a:rPr lang="en-US" sz="1200" dirty="0" smtClean="0">
                <a:solidFill>
                  <a:srgbClr val="FF0000"/>
                </a:solidFill>
              </a:rPr>
              <a:t> et al 11</a:t>
            </a:r>
          </a:p>
          <a:p>
            <a:pPr marL="0" marR="0" indent="0" algn="l" defTabSz="914400" rtl="0" fontAlgn="auto" latinLnBrk="0" hangingPunct="0">
              <a:lnSpc>
                <a:spcPct val="100000"/>
              </a:lnSpc>
              <a:spcBef>
                <a:spcPts val="0"/>
              </a:spcBef>
              <a:spcAft>
                <a:spcPts val="0"/>
              </a:spcAft>
              <a:buClrTx/>
              <a:buSzTx/>
              <a:buFontTx/>
              <a:buNone/>
              <a:tabLst/>
            </a:pPr>
            <a:r>
              <a:rPr lang="en-US" sz="1200" dirty="0" smtClean="0">
                <a:solidFill>
                  <a:srgbClr val="FF0000"/>
                </a:solidFill>
              </a:rPr>
              <a:t>Ogle et al 12</a:t>
            </a:r>
          </a:p>
          <a:p>
            <a:pPr marL="0" marR="0" indent="0" algn="l" defTabSz="914400" rtl="0" fontAlgn="auto" latinLnBrk="0" hangingPunct="0">
              <a:lnSpc>
                <a:spcPct val="100000"/>
              </a:lnSpc>
              <a:spcBef>
                <a:spcPts val="0"/>
              </a:spcBef>
              <a:spcAft>
                <a:spcPts val="0"/>
              </a:spcAft>
              <a:buClrTx/>
              <a:buSzTx/>
              <a:buFontTx/>
              <a:buNone/>
              <a:tabLst/>
            </a:pPr>
            <a:r>
              <a:rPr lang="en-US" sz="1200" dirty="0" smtClean="0">
                <a:solidFill>
                  <a:srgbClr val="FF0000"/>
                </a:solidFill>
              </a:rPr>
              <a:t>Feltre et al 13</a:t>
            </a:r>
          </a:p>
          <a:p>
            <a:pPr marL="0" marR="0" indent="0" algn="l" defTabSz="914400" rtl="0" fontAlgn="auto" latinLnBrk="0" hangingPunct="0">
              <a:lnSpc>
                <a:spcPct val="100000"/>
              </a:lnSpc>
              <a:spcBef>
                <a:spcPts val="0"/>
              </a:spcBef>
              <a:spcAft>
                <a:spcPts val="0"/>
              </a:spcAft>
              <a:buClrTx/>
              <a:buSzTx/>
              <a:buFontTx/>
              <a:buNone/>
              <a:tabLst/>
            </a:pPr>
            <a:r>
              <a:rPr lang="en-US" sz="1200" dirty="0" err="1" smtClean="0">
                <a:solidFill>
                  <a:srgbClr val="FF0000"/>
                </a:solidFill>
              </a:rPr>
              <a:t>Magdis</a:t>
            </a:r>
            <a:r>
              <a:rPr lang="en-US" sz="1200" dirty="0" smtClean="0">
                <a:solidFill>
                  <a:srgbClr val="FF0000"/>
                </a:solidFill>
              </a:rPr>
              <a:t> et al 13</a:t>
            </a:r>
            <a:endParaRPr kumimoji="0" lang="en-US" sz="1200" b="0" i="0" u="none" strike="noStrike" cap="none" spc="0" normalizeH="0" baseline="0" dirty="0">
              <a:ln>
                <a:noFill/>
              </a:ln>
              <a:solidFill>
                <a:srgbClr val="FF0000"/>
              </a:solidFill>
              <a:effectLst/>
              <a:uFillTx/>
              <a:sym typeface="Calibri"/>
            </a:endParaRPr>
          </a:p>
        </p:txBody>
      </p:sp>
      <p:sp>
        <p:nvSpPr>
          <p:cNvPr id="7" name="TextBox 6"/>
          <p:cNvSpPr txBox="1"/>
          <p:nvPr/>
        </p:nvSpPr>
        <p:spPr>
          <a:xfrm>
            <a:off x="333124" y="2407920"/>
            <a:ext cx="1891916"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Calibri"/>
                <a:ea typeface="Calibri"/>
                <a:cs typeface="Calibri"/>
                <a:sym typeface="Calibri"/>
              </a:rPr>
              <a:t>15um selected sources from the ISO-ELAIS</a:t>
            </a:r>
            <a:r>
              <a:rPr kumimoji="0" lang="en-US" sz="2400" b="0" i="0" u="none" strike="noStrike" cap="none" spc="0" normalizeH="0" dirty="0" smtClean="0">
                <a:ln>
                  <a:noFill/>
                </a:ln>
                <a:solidFill>
                  <a:srgbClr val="000000"/>
                </a:solidFill>
                <a:effectLst/>
                <a:uFillTx/>
                <a:latin typeface="Calibri"/>
                <a:ea typeface="Calibri"/>
                <a:cs typeface="Calibri"/>
                <a:sym typeface="Calibri"/>
              </a:rPr>
              <a:t> survey</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TextBox 7"/>
          <p:cNvSpPr txBox="1"/>
          <p:nvPr/>
        </p:nvSpPr>
        <p:spPr>
          <a:xfrm>
            <a:off x="3621380" y="4846320"/>
            <a:ext cx="5156859"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a:ea typeface="Calibri"/>
                <a:cs typeface="Calibri"/>
                <a:sym typeface="Calibri"/>
              </a:rPr>
              <a:t>A heterogeneous</a:t>
            </a:r>
            <a:r>
              <a:rPr kumimoji="0" lang="en-US" sz="1800" b="0" i="0" u="none" strike="noStrike" cap="none" spc="0" normalizeH="0" dirty="0" smtClean="0">
                <a:ln>
                  <a:noFill/>
                </a:ln>
                <a:solidFill>
                  <a:srgbClr val="000000"/>
                </a:solidFill>
                <a:effectLst/>
                <a:uFillTx/>
                <a:latin typeface="Calibri"/>
                <a:ea typeface="Calibri"/>
                <a:cs typeface="Calibri"/>
                <a:sym typeface="Calibri"/>
              </a:rPr>
              <a:t> mix of AGN, both unobscured and obscured, and starburst dominated systems. About half are AGN dominated</a:t>
            </a:r>
          </a:p>
          <a:p>
            <a:pPr marL="0" marR="0" indent="0" algn="l" defTabSz="914400" rtl="0" fontAlgn="auto" latinLnBrk="0" hangingPunct="0">
              <a:lnSpc>
                <a:spcPct val="100000"/>
              </a:lnSpc>
              <a:spcBef>
                <a:spcPts val="0"/>
              </a:spcBef>
              <a:spcAft>
                <a:spcPts val="0"/>
              </a:spcAft>
              <a:buClrTx/>
              <a:buSzTx/>
              <a:buFontTx/>
              <a:buNone/>
              <a:tabLst/>
            </a:pPr>
            <a:endParaRPr lang="en-US" baseline="0"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dirty="0" smtClean="0">
                <a:ln>
                  <a:noFill/>
                </a:ln>
                <a:solidFill>
                  <a:srgbClr val="000000"/>
                </a:solidFill>
                <a:effectLst/>
                <a:uFillTx/>
                <a:latin typeface="Calibri"/>
                <a:ea typeface="Calibri"/>
                <a:cs typeface="Calibri"/>
                <a:sym typeface="Calibri"/>
              </a:rPr>
              <a:t>A link between obscuration and star formation rate, independent of luminosity?</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7850337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High redshift galaxies</a:t>
            </a:r>
            <a:endParaRPr sz="3200" dirty="0">
              <a:solidFill>
                <a:schemeClr val="bg1"/>
              </a:solidFill>
              <a:latin typeface="Gill Sans"/>
              <a:ea typeface="Gill Sans" charset="0"/>
              <a:cs typeface="Gill Sans" charset="0"/>
            </a:endParaRPr>
          </a:p>
        </p:txBody>
      </p:sp>
      <p:sp>
        <p:nvSpPr>
          <p:cNvPr id="6" name="TextBox 5"/>
          <p:cNvSpPr txBox="1"/>
          <p:nvPr/>
        </p:nvSpPr>
        <p:spPr>
          <a:xfrm>
            <a:off x="1127760" y="862015"/>
            <a:ext cx="399288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Kirkpatrick et al 12</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Desai et al 09</a:t>
            </a:r>
          </a:p>
          <a:p>
            <a:pPr marL="0" marR="0" indent="0" algn="l" defTabSz="914400" rtl="0" fontAlgn="auto" latinLnBrk="0" hangingPunct="0">
              <a:lnSpc>
                <a:spcPct val="100000"/>
              </a:lnSpc>
              <a:spcBef>
                <a:spcPts val="0"/>
              </a:spcBef>
              <a:spcAft>
                <a:spcPts val="0"/>
              </a:spcAft>
              <a:buClrTx/>
              <a:buSzTx/>
              <a:buFontTx/>
              <a:buNone/>
              <a:tabLst/>
            </a:pPr>
            <a:r>
              <a:rPr lang="en-US" sz="1400" dirty="0" err="1" smtClean="0">
                <a:solidFill>
                  <a:srgbClr val="FF0000"/>
                </a:solidFill>
              </a:rPr>
              <a:t>Fadda</a:t>
            </a:r>
            <a:r>
              <a:rPr lang="en-US" sz="1400" dirty="0" smtClean="0">
                <a:solidFill>
                  <a:srgbClr val="FF0000"/>
                </a:solidFill>
              </a:rPr>
              <a:t> et al 10</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Melbourne et al 12</a:t>
            </a:r>
            <a:endParaRPr kumimoji="0" lang="en-US" sz="1400" b="0" i="0" u="none" strike="noStrike" cap="none" spc="0" normalizeH="0" baseline="0" dirty="0">
              <a:ln>
                <a:noFill/>
              </a:ln>
              <a:solidFill>
                <a:srgbClr val="FF0000"/>
              </a:solidFill>
              <a:effectLst/>
              <a:uFillTx/>
              <a:sym typeface="Calibri"/>
            </a:endParaRPr>
          </a:p>
        </p:txBody>
      </p:sp>
      <p:sp>
        <p:nvSpPr>
          <p:cNvPr id="8" name="TextBox 7"/>
          <p:cNvSpPr txBox="1"/>
          <p:nvPr/>
        </p:nvSpPr>
        <p:spPr>
          <a:xfrm>
            <a:off x="382522" y="1945125"/>
            <a:ext cx="4325116"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a:ea typeface="Calibri"/>
                <a:cs typeface="Calibri"/>
                <a:sym typeface="Calibri"/>
              </a:rPr>
              <a:t>24um selected sources in the GOODS-Herschel fields at 0.5&lt;z&lt;4</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a:ea typeface="Calibri"/>
                <a:cs typeface="Calibri"/>
                <a:sym typeface="Calibri"/>
              </a:rPr>
              <a:t>25% of sources are AGN dominated</a:t>
            </a:r>
          </a:p>
          <a:p>
            <a:pPr marL="0" marR="0" indent="0" algn="l" defTabSz="914400" rtl="0" fontAlgn="auto" latinLnBrk="0" hangingPunct="0">
              <a:lnSpc>
                <a:spcPct val="100000"/>
              </a:lnSpc>
              <a:spcBef>
                <a:spcPts val="0"/>
              </a:spcBef>
              <a:spcAft>
                <a:spcPts val="0"/>
              </a:spcAft>
              <a:buClrTx/>
              <a:buSzTx/>
              <a:buFontTx/>
              <a:buNone/>
              <a:tabLst/>
            </a:pPr>
            <a:endParaRPr lang="en-US" dirty="0"/>
          </a:p>
          <a:p>
            <a:r>
              <a:rPr lang="en-US" dirty="0" smtClean="0"/>
              <a:t>The </a:t>
            </a:r>
            <a:r>
              <a:rPr lang="en-US" dirty="0"/>
              <a:t>IR SEDs have similar cold dust temperatures, regardless of the mid-IR power source, but display a marked difference in the warmer dust </a:t>
            </a:r>
            <a:r>
              <a:rPr lang="en-US" dirty="0" smtClean="0"/>
              <a:t>temperatures</a:t>
            </a:r>
          </a:p>
          <a:p>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a:p>
            <a:r>
              <a:rPr lang="en-US" dirty="0"/>
              <a:t>L</a:t>
            </a:r>
            <a:r>
              <a:rPr lang="en-US" dirty="0" smtClean="0"/>
              <a:t>ocal </a:t>
            </a:r>
            <a:r>
              <a:rPr lang="en-US" dirty="0"/>
              <a:t>templates do not accurately reproduce </a:t>
            </a:r>
            <a:r>
              <a:rPr lang="en-US" dirty="0" smtClean="0"/>
              <a:t>their </a:t>
            </a:r>
            <a:r>
              <a:rPr lang="en-US" dirty="0"/>
              <a:t>mid-IR features and dust </a:t>
            </a:r>
            <a:r>
              <a:rPr lang="en-US" dirty="0" smtClean="0"/>
              <a:t>temperatures</a:t>
            </a:r>
            <a:br>
              <a:rPr lang="en-US" dirty="0" smtClean="0"/>
            </a:br>
            <a:endParaRPr lang="en-US" dirty="0" smtClean="0"/>
          </a:p>
          <a:p>
            <a:r>
              <a:rPr lang="en-US" dirty="0" smtClean="0"/>
              <a:t>High </a:t>
            </a:r>
            <a:r>
              <a:rPr lang="en-US" dirty="0"/>
              <a:t>redshift IR luminous galaxies contain significantly more cool dust than their local counterparts</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0"/>
            <a:ext cx="4800600" cy="6858000"/>
          </a:xfrm>
          <a:prstGeom prst="rect">
            <a:avLst/>
          </a:prstGeom>
        </p:spPr>
      </p:pic>
    </p:spTree>
    <p:extLst>
      <p:ext uri="{BB962C8B-B14F-4D97-AF65-F5344CB8AC3E}">
        <p14:creationId xmlns:p14="http://schemas.microsoft.com/office/powerpoint/2010/main" val="1644383021"/>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41" y="955495"/>
            <a:ext cx="6970381" cy="53430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Shape 250"/>
          <p:cNvSpPr txBox="1">
            <a:spLocks/>
          </p:cNvSpPr>
          <p:nvPr/>
        </p:nvSpPr>
        <p:spPr>
          <a:xfrm>
            <a:off x="333124" y="412680"/>
            <a:ext cx="6849398" cy="542815"/>
          </a:xfrm>
          <a:prstGeom prst="rect">
            <a:avLst/>
          </a:prstGeom>
        </p:spPr>
        <p:txBody>
          <a:bodyPr>
            <a:noAutofit/>
          </a:bodyPr>
          <a:lstStyle>
            <a:lvl1pPr marL="396875" marR="0" indent="-396875" algn="l" defTabSz="914362" rtl="0" latinLnBrk="0">
              <a:lnSpc>
                <a:spcPct val="90000"/>
              </a:lnSpc>
              <a:spcBef>
                <a:spcPts val="700"/>
              </a:spcBef>
              <a:spcAft>
                <a:spcPts val="0"/>
              </a:spcAft>
              <a:buClrTx/>
              <a:buSzPct val="100000"/>
              <a:buFontTx/>
              <a:buBlip>
                <a:blip r:embed="rId4"/>
              </a:buBlip>
              <a:tabLst/>
              <a:defRPr sz="3600" b="0" i="0" u="none" strike="noStrike" cap="none" spc="0" baseline="0">
                <a:ln>
                  <a:noFill/>
                </a:ln>
                <a:solidFill>
                  <a:srgbClr val="FFFFFF"/>
                </a:solidFill>
                <a:uFillTx/>
                <a:latin typeface="+mn-lt"/>
                <a:ea typeface="+mn-ea"/>
                <a:cs typeface="+mn-cs"/>
                <a:sym typeface="Helvetica"/>
              </a:defRPr>
            </a:lvl1pPr>
            <a:lvl2pPr marL="971096" marR="0" indent="-453571" algn="l" defTabSz="914362" rtl="0" latinLnBrk="0">
              <a:lnSpc>
                <a:spcPct val="90000"/>
              </a:lnSpc>
              <a:spcBef>
                <a:spcPts val="700"/>
              </a:spcBef>
              <a:spcAft>
                <a:spcPts val="0"/>
              </a:spcAft>
              <a:buClrTx/>
              <a:buSzPct val="100000"/>
              <a:buFontTx/>
              <a:buBlip>
                <a:blip r:embed="rId5"/>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2pPr>
            <a:lvl3pPr marL="1373717" marR="0" indent="-459317" algn="l" defTabSz="914362" rtl="0" latinLnBrk="0">
              <a:lnSpc>
                <a:spcPct val="90000"/>
              </a:lnSpc>
              <a:spcBef>
                <a:spcPts val="700"/>
              </a:spcBef>
              <a:spcAft>
                <a:spcPts val="0"/>
              </a:spcAft>
              <a:buClrTx/>
              <a:buSzPct val="100000"/>
              <a:buFontTx/>
              <a:buBlip>
                <a:blip r:embed="rId5"/>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3pPr>
            <a:lvl4pPr marL="1720321" marR="0" indent="-461433" algn="l" defTabSz="914362" rtl="0" latinLnBrk="0">
              <a:lnSpc>
                <a:spcPct val="90000"/>
              </a:lnSpc>
              <a:spcBef>
                <a:spcPts val="700"/>
              </a:spcBef>
              <a:spcAft>
                <a:spcPts val="0"/>
              </a:spcAft>
              <a:buClrTx/>
              <a:buSzPct val="100000"/>
              <a:buFontTx/>
              <a:buBlip>
                <a:blip r:embed="rId5"/>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4pPr>
            <a:lvl5pPr marL="2053696" marR="0" indent="-448733" algn="l" defTabSz="914362" rtl="0" latinLnBrk="0">
              <a:lnSpc>
                <a:spcPct val="90000"/>
              </a:lnSpc>
              <a:spcBef>
                <a:spcPts val="700"/>
              </a:spcBef>
              <a:spcAft>
                <a:spcPts val="0"/>
              </a:spcAft>
              <a:buClrTx/>
              <a:buSzPct val="100000"/>
              <a:buFontTx/>
              <a:buBlip>
                <a:blip r:embed="rId5"/>
              </a:buBlip>
              <a:tabLst/>
              <a:defRPr sz="3200" b="0" i="0" u="none" strike="noStrike" cap="none" spc="0" baseline="0">
                <a:ln>
                  <a:noFill/>
                </a:ln>
                <a:solidFill>
                  <a:srgbClr val="FFFFFF"/>
                </a:solidFill>
                <a:uFillTx/>
                <a:latin typeface="Helvetica Regular" charset="0"/>
                <a:ea typeface="Helvetica Regular" charset="0"/>
                <a:cs typeface="Helvetica Regular" charset="0"/>
                <a:sym typeface="Calibri"/>
              </a:defRPr>
            </a:lvl5pPr>
            <a:lvl6pPr marL="2651653"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6pPr>
            <a:lvl7pPr marL="3108835"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7pPr>
            <a:lvl8pPr marL="3566017"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8pPr>
            <a:lvl9pPr marL="4023199" marR="0" indent="-365745" algn="l" defTabSz="914362" rtl="0" latinLnBrk="0">
              <a:lnSpc>
                <a:spcPct val="90000"/>
              </a:lnSpc>
              <a:spcBef>
                <a:spcPts val="700"/>
              </a:spcBef>
              <a:spcAft>
                <a:spcPts val="0"/>
              </a:spcAft>
              <a:buClrTx/>
              <a:buSzPct val="100000"/>
              <a:buFontTx/>
              <a:buChar char="•"/>
              <a:tabLst/>
              <a:defRPr sz="3200" b="0" i="0" u="none" strike="noStrike" cap="none" spc="0" baseline="0">
                <a:ln>
                  <a:noFill/>
                </a:ln>
                <a:solidFill>
                  <a:srgbClr val="FFFFFF"/>
                </a:solidFill>
                <a:uFillTx/>
                <a:latin typeface="Calibri"/>
                <a:ea typeface="Calibri"/>
                <a:cs typeface="Calibri"/>
                <a:sym typeface="Calibri"/>
              </a:defRPr>
            </a:lvl9pPr>
          </a:lstStyle>
          <a:p>
            <a:pPr marL="0" indent="0" hangingPunct="1">
              <a:buNone/>
            </a:pPr>
            <a:r>
              <a:rPr lang="en-US" sz="3200" dirty="0" smtClean="0">
                <a:latin typeface="Gill Sans"/>
                <a:ea typeface="Gill Sans" charset="0"/>
                <a:cs typeface="Gill Sans" charset="0"/>
              </a:rPr>
              <a:t>High redshift galaxies</a:t>
            </a:r>
            <a:endParaRPr lang="en-US" sz="3200" dirty="0">
              <a:latin typeface="Gill Sans"/>
              <a:ea typeface="Gill Sans" charset="0"/>
              <a:cs typeface="Gill Sans" charset="0"/>
            </a:endParaRPr>
          </a:p>
        </p:txBody>
      </p:sp>
      <p:sp>
        <p:nvSpPr>
          <p:cNvPr id="2" name="TextBox 1"/>
          <p:cNvSpPr txBox="1"/>
          <p:nvPr/>
        </p:nvSpPr>
        <p:spPr>
          <a:xfrm>
            <a:off x="6964681" y="1477619"/>
            <a:ext cx="2179320"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FF"/>
                </a:solidFill>
                <a:effectLst/>
                <a:uFillTx/>
                <a:latin typeface="Calibri"/>
                <a:ea typeface="Calibri"/>
                <a:cs typeface="Calibri"/>
                <a:sym typeface="Calibri"/>
              </a:rPr>
              <a:t>Composite spectrum of luminous, mid-infrared selected starbursts at z~2 </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rgbClr val="FFFFFF"/>
              </a:solidFill>
            </a:endParaRP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FF"/>
                </a:solidFill>
                <a:effectLst/>
                <a:uFillTx/>
                <a:latin typeface="Calibri"/>
                <a:ea typeface="Calibri"/>
                <a:cs typeface="Calibri"/>
                <a:sym typeface="Calibri"/>
              </a:rPr>
              <a:t>Does not resemble comparably luminous objects at z=0, but instead `ordinary’ local starbursts</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rgbClr val="FFFFFF"/>
              </a:solidFill>
            </a:endParaRP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FF"/>
                </a:solidFill>
                <a:effectLst/>
                <a:uFillTx/>
                <a:latin typeface="Calibri"/>
                <a:ea typeface="Calibri"/>
                <a:cs typeface="Calibri"/>
                <a:sym typeface="Calibri"/>
              </a:rPr>
              <a:t>Evidence for evolution in starburst properties</a:t>
            </a:r>
            <a:r>
              <a:rPr kumimoji="0" lang="en-US" sz="1800" b="0" i="0" u="none" strike="noStrike" cap="none" spc="0" normalizeH="0" dirty="0" smtClean="0">
                <a:ln>
                  <a:noFill/>
                </a:ln>
                <a:solidFill>
                  <a:srgbClr val="FFFFFF"/>
                </a:solidFill>
                <a:effectLst/>
                <a:uFillTx/>
                <a:latin typeface="Calibri"/>
                <a:ea typeface="Calibri"/>
                <a:cs typeface="Calibri"/>
                <a:sym typeface="Calibri"/>
              </a:rPr>
              <a:t> with redshift</a:t>
            </a:r>
            <a:endParaRPr kumimoji="0" lang="en-US" sz="1800" b="0" i="0" u="none" strike="noStrike" cap="none" spc="0" normalizeH="0" baseline="0" dirty="0">
              <a:ln>
                <a:noFill/>
              </a:ln>
              <a:solidFill>
                <a:srgbClr val="FFFFFF"/>
              </a:solidFill>
              <a:effectLst/>
              <a:uFillTx/>
              <a:latin typeface="Calibri"/>
              <a:ea typeface="Calibri"/>
              <a:cs typeface="Calibri"/>
              <a:sym typeface="Calibri"/>
            </a:endParaRPr>
          </a:p>
        </p:txBody>
      </p:sp>
      <p:sp>
        <p:nvSpPr>
          <p:cNvPr id="3" name="TextBox 2"/>
          <p:cNvSpPr txBox="1"/>
          <p:nvPr/>
        </p:nvSpPr>
        <p:spPr>
          <a:xfrm>
            <a:off x="6096000" y="586165"/>
            <a:ext cx="14709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0000"/>
                </a:solidFill>
                <a:effectLst/>
                <a:uFillTx/>
                <a:latin typeface="Calibri"/>
                <a:ea typeface="Calibri"/>
                <a:cs typeface="Calibri"/>
                <a:sym typeface="Calibri"/>
              </a:rPr>
              <a:t>Farrah et al 08</a:t>
            </a:r>
            <a:endParaRPr kumimoji="0" lang="en-US" sz="1800" b="1" i="0" u="none" strike="noStrike" cap="none" spc="0" normalizeH="0" baseline="0" dirty="0">
              <a:ln>
                <a:noFill/>
              </a:ln>
              <a:solidFill>
                <a:srgbClr val="FF0000"/>
              </a:solidFill>
              <a:effectLst/>
              <a:uFillTx/>
              <a:latin typeface="Calibri"/>
              <a:ea typeface="Calibri"/>
              <a:cs typeface="Calibri"/>
              <a:sym typeface="Calibri"/>
            </a:endParaRPr>
          </a:p>
        </p:txBody>
      </p:sp>
    </p:spTree>
    <p:extLst>
      <p:ext uri="{BB962C8B-B14F-4D97-AF65-F5344CB8AC3E}">
        <p14:creationId xmlns:p14="http://schemas.microsoft.com/office/powerpoint/2010/main" val="703297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Sub-millimeter galaxies</a:t>
            </a:r>
            <a:endParaRPr sz="3200" dirty="0">
              <a:solidFill>
                <a:schemeClr val="bg1"/>
              </a:solidFill>
              <a:latin typeface="Gill Sans"/>
              <a:ea typeface="Gill Sans" charset="0"/>
              <a:cs typeface="Gill Sans"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960120"/>
            <a:ext cx="5394960" cy="5029200"/>
          </a:xfrm>
          <a:prstGeom prst="rect">
            <a:avLst/>
          </a:prstGeom>
        </p:spPr>
      </p:pic>
      <p:sp>
        <p:nvSpPr>
          <p:cNvPr id="3" name="TextBox 2"/>
          <p:cNvSpPr txBox="1"/>
          <p:nvPr/>
        </p:nvSpPr>
        <p:spPr>
          <a:xfrm>
            <a:off x="405148" y="939141"/>
            <a:ext cx="1733806"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Lutz et al 05</a:t>
            </a:r>
          </a:p>
          <a:p>
            <a:pPr marL="0" marR="0" indent="0" algn="l" defTabSz="914400" rtl="0" fontAlgn="auto" latinLnBrk="0" hangingPunct="0">
              <a:lnSpc>
                <a:spcPct val="100000"/>
              </a:lnSpc>
              <a:spcBef>
                <a:spcPts val="0"/>
              </a:spcBef>
              <a:spcAft>
                <a:spcPts val="0"/>
              </a:spcAft>
              <a:buClrTx/>
              <a:buSzTx/>
              <a:buFontTx/>
              <a:buNone/>
              <a:tabLst/>
            </a:pPr>
            <a:r>
              <a:rPr lang="en-US" sz="1400" dirty="0" err="1" smtClean="0">
                <a:solidFill>
                  <a:srgbClr val="FF0000"/>
                </a:solidFill>
              </a:rPr>
              <a:t>Charmandaris</a:t>
            </a:r>
            <a:r>
              <a:rPr lang="en-US" sz="1400" dirty="0" smtClean="0">
                <a:solidFill>
                  <a:srgbClr val="FF0000"/>
                </a:solidFill>
              </a:rPr>
              <a:t> et al 04 </a:t>
            </a:r>
          </a:p>
          <a:p>
            <a:pPr marL="0" marR="0" indent="0" algn="l" defTabSz="914400" rtl="0" fontAlgn="auto" latinLnBrk="0" hangingPunct="0">
              <a:lnSpc>
                <a:spcPct val="100000"/>
              </a:lnSpc>
              <a:spcBef>
                <a:spcPts val="0"/>
              </a:spcBef>
              <a:spcAft>
                <a:spcPts val="0"/>
              </a:spcAft>
              <a:buClrTx/>
              <a:buSzTx/>
              <a:buFontTx/>
              <a:buNone/>
              <a:tabLst/>
            </a:pPr>
            <a:r>
              <a:rPr lang="en-US" sz="1400" dirty="0" smtClean="0">
                <a:solidFill>
                  <a:srgbClr val="FF0000"/>
                </a:solidFill>
              </a:rPr>
              <a:t>Coppin et al 10</a:t>
            </a:r>
          </a:p>
        </p:txBody>
      </p:sp>
      <p:sp>
        <p:nvSpPr>
          <p:cNvPr id="4" name="TextBox 3"/>
          <p:cNvSpPr txBox="1"/>
          <p:nvPr/>
        </p:nvSpPr>
        <p:spPr>
          <a:xfrm>
            <a:off x="333124" y="2377153"/>
            <a:ext cx="3370196" cy="4154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Calibri"/>
              </a:rPr>
              <a:t>Early pilot study</a:t>
            </a:r>
            <a:r>
              <a:rPr kumimoji="0" lang="en-US" sz="2400" b="0" i="0" u="none" strike="noStrike" cap="none" spc="0" normalizeH="0" dirty="0" smtClean="0">
                <a:ln>
                  <a:noFill/>
                </a:ln>
                <a:solidFill>
                  <a:srgbClr val="000000"/>
                </a:solidFill>
                <a:effectLst/>
                <a:uFillTx/>
                <a:sym typeface="Calibri"/>
              </a:rPr>
              <a:t> of two objects</a:t>
            </a:r>
            <a:r>
              <a:rPr kumimoji="0" lang="en-US" sz="2400" b="0" i="0" u="none" strike="noStrike" cap="none" spc="0" normalizeH="0" baseline="0" dirty="0" smtClean="0">
                <a:ln>
                  <a:noFill/>
                </a:ln>
                <a:solidFill>
                  <a:srgbClr val="000000"/>
                </a:solidFill>
                <a:effectLst/>
                <a:uFillTx/>
                <a:sym typeface="Calibri"/>
              </a:rPr>
              <a:t>:</a:t>
            </a:r>
          </a:p>
          <a:p>
            <a:pPr marL="0" marR="0" indent="0" algn="l" defTabSz="914400" rtl="0" fontAlgn="auto" latinLnBrk="0" hangingPunct="0">
              <a:lnSpc>
                <a:spcPct val="100000"/>
              </a:lnSpc>
              <a:spcBef>
                <a:spcPts val="0"/>
              </a:spcBef>
              <a:spcAft>
                <a:spcPts val="0"/>
              </a:spcAft>
              <a:buClrTx/>
              <a:buSzTx/>
              <a:buFontTx/>
              <a:buNone/>
              <a:tabLst/>
            </a:pPr>
            <a:endParaRPr lang="en-US" sz="2400" dirty="0"/>
          </a:p>
          <a:p>
            <a:r>
              <a:rPr lang="en-US" sz="2400" dirty="0" smtClean="0"/>
              <a:t>#1: roughly </a:t>
            </a:r>
            <a:r>
              <a:rPr lang="en-US" sz="2400" dirty="0"/>
              <a:t>equal contributions </a:t>
            </a:r>
            <a:r>
              <a:rPr lang="en-US" sz="2400" dirty="0" smtClean="0"/>
              <a:t>to </a:t>
            </a:r>
            <a:r>
              <a:rPr lang="en-US" sz="2400" dirty="0"/>
              <a:t>bolometric luminosity from star formation and </a:t>
            </a:r>
            <a:r>
              <a:rPr lang="en-US" sz="2400" dirty="0" smtClean="0"/>
              <a:t>from </a:t>
            </a:r>
            <a:r>
              <a:rPr lang="en-US" sz="2400" dirty="0"/>
              <a:t>Compton-thick </a:t>
            </a:r>
            <a:r>
              <a:rPr lang="en-US" sz="2400" dirty="0" smtClean="0"/>
              <a:t>AGN</a:t>
            </a:r>
          </a:p>
          <a:p>
            <a:endParaRPr kumimoji="0" lang="en-US" sz="2400" b="0" i="0" u="none" strike="noStrike" cap="none" spc="0" normalizeH="0" baseline="0" dirty="0">
              <a:ln>
                <a:noFill/>
              </a:ln>
              <a:solidFill>
                <a:srgbClr val="000000"/>
              </a:solidFill>
              <a:effectLst/>
              <a:uFillTx/>
              <a:sym typeface="Calibri"/>
            </a:endParaRPr>
          </a:p>
          <a:p>
            <a:r>
              <a:rPr lang="en-US" sz="2400" dirty="0" smtClean="0"/>
              <a:t>#2: a starburst dominated system</a:t>
            </a:r>
            <a:endParaRPr kumimoji="0" lang="en-US" sz="24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1973485559"/>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9090" y="-950856"/>
            <a:ext cx="4130733" cy="534565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24194" y="3645760"/>
            <a:ext cx="2491324" cy="3224067"/>
          </a:xfrm>
          <a:prstGeom prst="rect">
            <a:avLst/>
          </a:prstGeom>
        </p:spPr>
      </p:pic>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Sub-millimeter galaxies</a:t>
            </a:r>
            <a:endParaRPr sz="3200" dirty="0">
              <a:solidFill>
                <a:schemeClr val="bg1"/>
              </a:solidFill>
              <a:latin typeface="Gill Sans"/>
              <a:ea typeface="Gill Sans" charset="0"/>
              <a:cs typeface="Gill Sans" charset="0"/>
            </a:endParaRPr>
          </a:p>
        </p:txBody>
      </p:sp>
      <p:sp>
        <p:nvSpPr>
          <p:cNvPr id="3" name="TextBox 2"/>
          <p:cNvSpPr txBox="1"/>
          <p:nvPr/>
        </p:nvSpPr>
        <p:spPr>
          <a:xfrm>
            <a:off x="333124" y="960120"/>
            <a:ext cx="422166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Pope et al 08, Menendez-</a:t>
            </a:r>
            <a:r>
              <a:rPr kumimoji="0" lang="en-US" sz="1800" b="0" i="0" u="none" strike="noStrike" cap="none" spc="0" normalizeH="0" baseline="0" dirty="0" err="1" smtClean="0">
                <a:ln>
                  <a:noFill/>
                </a:ln>
                <a:solidFill>
                  <a:srgbClr val="FF0000"/>
                </a:solidFill>
                <a:effectLst/>
                <a:uFillTx/>
                <a:latin typeface="Calibri"/>
                <a:ea typeface="Calibri"/>
                <a:cs typeface="Calibri"/>
                <a:sym typeface="Calibri"/>
              </a:rPr>
              <a:t>Delmestre</a:t>
            </a: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 et al 09</a:t>
            </a:r>
          </a:p>
        </p:txBody>
      </p:sp>
      <p:sp>
        <p:nvSpPr>
          <p:cNvPr id="4" name="Rectangle 3"/>
          <p:cNvSpPr/>
          <p:nvPr/>
        </p:nvSpPr>
        <p:spPr>
          <a:xfrm>
            <a:off x="333124" y="1425995"/>
            <a:ext cx="3720716" cy="4247317"/>
          </a:xfrm>
          <a:prstGeom prst="rect">
            <a:avLst/>
          </a:prstGeom>
        </p:spPr>
        <p:txBody>
          <a:bodyPr wrap="square">
            <a:spAutoFit/>
          </a:bodyPr>
          <a:lstStyle/>
          <a:p>
            <a:r>
              <a:rPr lang="en-US" dirty="0"/>
              <a:t>S</a:t>
            </a:r>
            <a:r>
              <a:rPr lang="en-US" dirty="0" smtClean="0"/>
              <a:t>trong </a:t>
            </a:r>
            <a:r>
              <a:rPr lang="en-US" dirty="0"/>
              <a:t>polycyclic aromatic hydrocarbon (PAH) emission in all </a:t>
            </a:r>
            <a:r>
              <a:rPr lang="en-US" dirty="0" smtClean="0"/>
              <a:t>targets</a:t>
            </a:r>
          </a:p>
          <a:p>
            <a:endParaRPr lang="en-US" dirty="0"/>
          </a:p>
          <a:p>
            <a:r>
              <a:rPr lang="en-US" dirty="0" smtClean="0"/>
              <a:t>Hot </a:t>
            </a:r>
            <a:r>
              <a:rPr lang="en-US" dirty="0"/>
              <a:t>dust </a:t>
            </a:r>
            <a:r>
              <a:rPr lang="en-US" dirty="0" smtClean="0"/>
              <a:t>continua from </a:t>
            </a:r>
            <a:r>
              <a:rPr lang="en-US" dirty="0"/>
              <a:t>AGN contributes at most </a:t>
            </a:r>
            <a:r>
              <a:rPr lang="en-US" dirty="0" smtClean="0"/>
              <a:t>30% </a:t>
            </a:r>
            <a:r>
              <a:rPr lang="en-US" dirty="0"/>
              <a:t>of the mid-IR luminosity. </a:t>
            </a:r>
            <a:endParaRPr lang="en-US" dirty="0" smtClean="0"/>
          </a:p>
          <a:p>
            <a:endParaRPr lang="en-US" dirty="0"/>
          </a:p>
          <a:p>
            <a:r>
              <a:rPr lang="en-US" dirty="0"/>
              <a:t>O</a:t>
            </a:r>
            <a:r>
              <a:rPr lang="en-US" dirty="0" smtClean="0"/>
              <a:t>nly ~15% of </a:t>
            </a:r>
            <a:r>
              <a:rPr lang="en-US" dirty="0"/>
              <a:t>SMGs have continuum emission dominating the mid-infrared </a:t>
            </a:r>
            <a:r>
              <a:rPr lang="en-US" dirty="0" smtClean="0"/>
              <a:t>luminosity</a:t>
            </a:r>
          </a:p>
          <a:p>
            <a:endParaRPr lang="en-US" dirty="0"/>
          </a:p>
          <a:p>
            <a:r>
              <a:rPr lang="en-US" b="1" dirty="0"/>
              <a:t>H</a:t>
            </a:r>
            <a:r>
              <a:rPr lang="en-US" b="1" dirty="0" smtClean="0"/>
              <a:t>igh </a:t>
            </a:r>
            <a:r>
              <a:rPr lang="en-US" b="1" dirty="0"/>
              <a:t>redshift SMGs </a:t>
            </a:r>
            <a:r>
              <a:rPr lang="en-US" b="1" dirty="0" smtClean="0"/>
              <a:t>have mid-IR spectra resembling those of  </a:t>
            </a:r>
            <a:r>
              <a:rPr lang="en-US" b="1" dirty="0"/>
              <a:t>local starburst </a:t>
            </a:r>
            <a:r>
              <a:rPr lang="en-US" b="1" dirty="0" smtClean="0"/>
              <a:t>galaxies, not local ULIRGs</a:t>
            </a:r>
            <a:endParaRPr lang="en-US"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40" y="4223149"/>
            <a:ext cx="2438400" cy="2438400"/>
          </a:xfrm>
          <a:prstGeom prst="rect">
            <a:avLst/>
          </a:prstGeom>
        </p:spPr>
      </p:pic>
    </p:spTree>
    <p:extLst>
      <p:ext uri="{BB962C8B-B14F-4D97-AF65-F5344CB8AC3E}">
        <p14:creationId xmlns:p14="http://schemas.microsoft.com/office/powerpoint/2010/main" val="752799433"/>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solidFill>
                  <a:schemeClr val="bg1"/>
                </a:solidFill>
                <a:latin typeface="Gill Sans"/>
                <a:ea typeface="Gill Sans" charset="0"/>
                <a:cs typeface="Gill Sans" charset="0"/>
              </a:rPr>
              <a:t>Gravitationally lensed systems</a:t>
            </a:r>
            <a:endParaRPr sz="3200" dirty="0">
              <a:solidFill>
                <a:schemeClr val="bg1"/>
              </a:solidFill>
              <a:latin typeface="Gill Sans"/>
              <a:ea typeface="Gill Sans" charset="0"/>
              <a:cs typeface="Gill Sans"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136" y="1813560"/>
            <a:ext cx="4107180" cy="46939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90" y="3667361"/>
            <a:ext cx="4380578" cy="2986532"/>
          </a:xfrm>
          <a:prstGeom prst="rect">
            <a:avLst/>
          </a:prstGeom>
        </p:spPr>
      </p:pic>
      <p:sp>
        <p:nvSpPr>
          <p:cNvPr id="4" name="TextBox 3"/>
          <p:cNvSpPr txBox="1"/>
          <p:nvPr/>
        </p:nvSpPr>
        <p:spPr>
          <a:xfrm>
            <a:off x="457200" y="1234440"/>
            <a:ext cx="438912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a:ea typeface="Calibri"/>
                <a:cs typeface="Calibri"/>
                <a:sym typeface="Calibri"/>
              </a:rPr>
              <a:t>Probe</a:t>
            </a:r>
            <a:r>
              <a:rPr kumimoji="0" lang="en-US" sz="1800" b="0" i="0" u="none" strike="noStrike" cap="none" spc="0" normalizeH="0" dirty="0" smtClean="0">
                <a:ln>
                  <a:noFill/>
                </a:ln>
                <a:solidFill>
                  <a:srgbClr val="000000"/>
                </a:solidFill>
                <a:effectLst/>
                <a:uFillTx/>
                <a:latin typeface="Calibri"/>
                <a:ea typeface="Calibri"/>
                <a:cs typeface="Calibri"/>
                <a:sym typeface="Calibri"/>
              </a:rPr>
              <a:t> z=1 sources near the MIPS confusion limit</a:t>
            </a:r>
          </a:p>
          <a:p>
            <a:pPr marL="0" marR="0" indent="0" algn="l" defTabSz="914400" rtl="0" fontAlgn="auto" latinLnBrk="0" hangingPunct="0">
              <a:lnSpc>
                <a:spcPct val="100000"/>
              </a:lnSpc>
              <a:spcBef>
                <a:spcPts val="0"/>
              </a:spcBef>
              <a:spcAft>
                <a:spcPts val="0"/>
              </a:spcAft>
              <a:buClrTx/>
              <a:buSzTx/>
              <a:buFontTx/>
              <a:buNone/>
              <a:tabLst/>
            </a:pPr>
            <a:endParaRPr lang="en-US" baseline="0"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dirty="0" smtClean="0">
                <a:ln>
                  <a:noFill/>
                </a:ln>
                <a:solidFill>
                  <a:srgbClr val="000000"/>
                </a:solidFill>
                <a:effectLst/>
                <a:uFillTx/>
                <a:latin typeface="Calibri"/>
                <a:ea typeface="Calibri"/>
                <a:cs typeface="Calibri"/>
                <a:sym typeface="Calibri"/>
              </a:rPr>
              <a:t>Starburst and AGN systems</a:t>
            </a:r>
          </a:p>
          <a:p>
            <a:pPr marL="0" marR="0" indent="0" algn="l" defTabSz="914400" rtl="0" fontAlgn="auto" latinLnBrk="0" hangingPunct="0">
              <a:lnSpc>
                <a:spcPct val="100000"/>
              </a:lnSpc>
              <a:spcBef>
                <a:spcPts val="0"/>
              </a:spcBef>
              <a:spcAft>
                <a:spcPts val="0"/>
              </a:spcAft>
              <a:buClrTx/>
              <a:buSzTx/>
              <a:buFontTx/>
              <a:buNone/>
              <a:tabLst/>
            </a:pPr>
            <a:endParaRPr lang="en-US" baseline="0"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dirty="0" smtClean="0">
                <a:ln>
                  <a:noFill/>
                </a:ln>
                <a:solidFill>
                  <a:srgbClr val="000000"/>
                </a:solidFill>
                <a:effectLst/>
                <a:uFillTx/>
                <a:latin typeface="Calibri"/>
                <a:ea typeface="Calibri"/>
                <a:cs typeface="Calibri"/>
                <a:sym typeface="Calibri"/>
              </a:rPr>
              <a:t>Evidence for systematic evolution in starburst mid-IR spectral properties with redshift? Changing 24 micron flux-SFR calibration?</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TextBox 4"/>
          <p:cNvSpPr txBox="1"/>
          <p:nvPr/>
        </p:nvSpPr>
        <p:spPr>
          <a:xfrm>
            <a:off x="6080760" y="853440"/>
            <a:ext cx="1353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latin typeface="Calibri"/>
                <a:ea typeface="Calibri"/>
                <a:cs typeface="Calibri"/>
                <a:sym typeface="Calibri"/>
              </a:rPr>
              <a:t>Rigby et al 08</a:t>
            </a:r>
            <a:endParaRPr kumimoji="0" lang="en-US" sz="1800" b="0" i="0" u="none" strike="noStrike" cap="none" spc="0" normalizeH="0" baseline="0" dirty="0">
              <a:ln>
                <a:noFill/>
              </a:ln>
              <a:solidFill>
                <a:srgbClr val="FF0000"/>
              </a:solidFill>
              <a:effectLst/>
              <a:uFillTx/>
              <a:latin typeface="Calibri"/>
              <a:ea typeface="Calibri"/>
              <a:cs typeface="Calibri"/>
              <a:sym typeface="Calibri"/>
            </a:endParaRPr>
          </a:p>
        </p:txBody>
      </p:sp>
    </p:spTree>
    <p:extLst>
      <p:ext uri="{BB962C8B-B14F-4D97-AF65-F5344CB8AC3E}">
        <p14:creationId xmlns:p14="http://schemas.microsoft.com/office/powerpoint/2010/main" val="99914246"/>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6110"/>
          </a:xfrm>
          <a:prstGeom prst="rect">
            <a:avLst/>
          </a:prstGeom>
        </p:spPr>
      </p:pic>
      <p:sp>
        <p:nvSpPr>
          <p:cNvPr id="250" name="Shape 250"/>
          <p:cNvSpPr>
            <a:spLocks noGrp="1"/>
          </p:cNvSpPr>
          <p:nvPr>
            <p:ph type="body" sz="quarter" idx="1"/>
          </p:nvPr>
        </p:nvSpPr>
        <p:spPr>
          <a:xfrm>
            <a:off x="333124" y="417305"/>
            <a:ext cx="8673716" cy="542815"/>
          </a:xfrm>
          <a:prstGeom prst="rect">
            <a:avLst/>
          </a:prstGeom>
        </p:spPr>
        <p:txBody>
          <a:bodyPr>
            <a:noAutofit/>
          </a:bodyPr>
          <a:lstStyle>
            <a:lvl1pPr>
              <a:defRPr sz="3600">
                <a:latin typeface="+mn-lt"/>
                <a:ea typeface="+mn-ea"/>
                <a:cs typeface="+mn-cs"/>
                <a:sym typeface="Helvetica"/>
              </a:defRPr>
            </a:lvl1pPr>
          </a:lstStyle>
          <a:p>
            <a:r>
              <a:rPr lang="en-US" sz="3200" dirty="0" smtClean="0">
                <a:latin typeface="Gill Sans"/>
                <a:ea typeface="Gill Sans" charset="0"/>
                <a:cs typeface="Gill Sans" charset="0"/>
              </a:rPr>
              <a:t>The future </a:t>
            </a:r>
            <a:r>
              <a:rPr lang="mr-IN" sz="3200" dirty="0" smtClean="0">
                <a:latin typeface="Gill Sans"/>
                <a:ea typeface="Gill Sans" charset="0"/>
                <a:cs typeface="Gill Sans" charset="0"/>
              </a:rPr>
              <a:t>–</a:t>
            </a:r>
            <a:r>
              <a:rPr lang="en-US" sz="3200" dirty="0" smtClean="0">
                <a:latin typeface="Gill Sans"/>
                <a:ea typeface="Gill Sans" charset="0"/>
                <a:cs typeface="Gill Sans" charset="0"/>
              </a:rPr>
              <a:t> James Webb Space Telescope</a:t>
            </a:r>
            <a:endParaRPr sz="3200" dirty="0">
              <a:latin typeface="Gill Sans"/>
              <a:ea typeface="Gill Sans" charset="0"/>
              <a:cs typeface="Gill Sans" charset="0"/>
            </a:endParaRPr>
          </a:p>
        </p:txBody>
      </p:sp>
    </p:spTree>
    <p:extLst>
      <p:ext uri="{BB962C8B-B14F-4D97-AF65-F5344CB8AC3E}">
        <p14:creationId xmlns:p14="http://schemas.microsoft.com/office/powerpoint/2010/main" val="198204728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image49.jpg" descr="HUDF.jpg"/>
          <p:cNvPicPr>
            <a:picLocks noChangeAspect="1"/>
          </p:cNvPicPr>
          <p:nvPr/>
        </p:nvPicPr>
        <p:blipFill>
          <a:blip r:embed="rId3">
            <a:extLst/>
          </a:blip>
          <a:stretch>
            <a:fillRect/>
          </a:stretch>
        </p:blipFill>
        <p:spPr>
          <a:xfrm>
            <a:off x="1920" y="-1"/>
            <a:ext cx="9164815" cy="6860882"/>
          </a:xfrm>
          <a:prstGeom prst="rect">
            <a:avLst/>
          </a:prstGeom>
          <a:ln w="12700">
            <a:miter lim="400000"/>
          </a:ln>
        </p:spPr>
      </p:pic>
      <p:sp>
        <p:nvSpPr>
          <p:cNvPr id="3" name="TextBox 2"/>
          <p:cNvSpPr txBox="1"/>
          <p:nvPr/>
        </p:nvSpPr>
        <p:spPr>
          <a:xfrm>
            <a:off x="1920" y="137160"/>
            <a:ext cx="4062045" cy="1231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smtClean="0">
                <a:solidFill>
                  <a:srgbClr val="FFFFFF"/>
                </a:solidFill>
                <a:latin typeface="Gill Sans" charset="0"/>
                <a:ea typeface="Gill Sans" charset="0"/>
                <a:cs typeface="Gill Sans" charset="0"/>
              </a:rPr>
              <a:t>Galaxies in the distant Universe</a:t>
            </a:r>
          </a:p>
          <a:p>
            <a:pPr marL="0" marR="0" indent="0" algn="ctr" defTabSz="914400" rtl="0" fontAlgn="auto" latinLnBrk="0" hangingPunct="0">
              <a:lnSpc>
                <a:spcPct val="100000"/>
              </a:lnSpc>
              <a:spcBef>
                <a:spcPts val="0"/>
              </a:spcBef>
              <a:spcAft>
                <a:spcPts val="0"/>
              </a:spcAft>
              <a:buClrTx/>
              <a:buSzTx/>
              <a:buFontTx/>
              <a:buNone/>
              <a:tabLst/>
            </a:pPr>
            <a:r>
              <a:rPr lang="en-US" sz="2800" dirty="0" smtClean="0">
                <a:solidFill>
                  <a:srgbClr val="FFFFFF"/>
                </a:solidFill>
                <a:latin typeface="Gill Sans" charset="0"/>
                <a:ea typeface="Gill Sans" charset="0"/>
                <a:cs typeface="Gill Sans" charset="0"/>
              </a:rPr>
              <a:t>Smaller, less structured, less massive</a:t>
            </a:r>
            <a:endParaRPr kumimoji="0" lang="en-US" sz="2800" b="0" i="0" u="none" strike="noStrike" cap="none" spc="0" normalizeH="0" baseline="0" dirty="0">
              <a:ln>
                <a:noFill/>
              </a:ln>
              <a:solidFill>
                <a:srgbClr val="FFFFFF"/>
              </a:solidFill>
              <a:effectLst/>
              <a:uFillTx/>
              <a:latin typeface="Gill Sans" charset="0"/>
              <a:ea typeface="Gill Sans" charset="0"/>
              <a:cs typeface="Gill Sans" charset="0"/>
              <a:sym typeface="Calibri"/>
            </a:endParaRPr>
          </a:p>
        </p:txBody>
      </p:sp>
    </p:spTree>
    <p:extLst>
      <p:ext uri="{BB962C8B-B14F-4D97-AF65-F5344CB8AC3E}">
        <p14:creationId xmlns:p14="http://schemas.microsoft.com/office/powerpoint/2010/main" val="110880445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9092"/>
            <a:ext cx="6269050" cy="3528130"/>
          </a:xfrm>
          <a:prstGeom prst="rect">
            <a:avLst/>
          </a:prstGeom>
        </p:spPr>
      </p:pic>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latin typeface="Gill Sans"/>
                <a:ea typeface="Gill Sans" charset="0"/>
                <a:cs typeface="Gill Sans" charset="0"/>
              </a:rPr>
              <a:t>The JWST Users Committee</a:t>
            </a:r>
            <a:endParaRPr sz="3200" dirty="0">
              <a:latin typeface="Gill Sans"/>
              <a:ea typeface="Gill Sans" charset="0"/>
              <a:cs typeface="Gill Sans" charset="0"/>
            </a:endParaRPr>
          </a:p>
        </p:txBody>
      </p:sp>
      <p:sp>
        <p:nvSpPr>
          <p:cNvPr id="3" name="Rectangle 2"/>
          <p:cNvSpPr/>
          <p:nvPr/>
        </p:nvSpPr>
        <p:spPr>
          <a:xfrm>
            <a:off x="0" y="6153835"/>
            <a:ext cx="9187564" cy="400110"/>
          </a:xfrm>
          <a:prstGeom prst="rect">
            <a:avLst/>
          </a:prstGeom>
        </p:spPr>
        <p:txBody>
          <a:bodyPr wrap="square">
            <a:spAutoFit/>
          </a:bodyPr>
          <a:lstStyle/>
          <a:p>
            <a:pPr algn="ctr"/>
            <a:r>
              <a:rPr lang="en-US" sz="2000" dirty="0">
                <a:solidFill>
                  <a:schemeClr val="accent1">
                    <a:lumMod val="40000"/>
                    <a:lumOff val="60000"/>
                  </a:schemeClr>
                </a:solidFill>
              </a:rPr>
              <a:t>https://</a:t>
            </a:r>
            <a:r>
              <a:rPr lang="en-US" sz="2000" dirty="0" err="1">
                <a:solidFill>
                  <a:schemeClr val="accent1">
                    <a:lumMod val="40000"/>
                    <a:lumOff val="60000"/>
                  </a:schemeClr>
                </a:solidFill>
              </a:rPr>
              <a:t>jwst.stsci.edu</a:t>
            </a:r>
            <a:r>
              <a:rPr lang="en-US" sz="2000" dirty="0">
                <a:solidFill>
                  <a:schemeClr val="accent1">
                    <a:lumMod val="40000"/>
                    <a:lumOff val="60000"/>
                  </a:schemeClr>
                </a:solidFill>
              </a:rPr>
              <a:t>/science-planning/user-committees/</a:t>
            </a:r>
            <a:r>
              <a:rPr lang="en-US" sz="2000" dirty="0" err="1">
                <a:solidFill>
                  <a:schemeClr val="accent1">
                    <a:lumMod val="40000"/>
                    <a:lumOff val="60000"/>
                  </a:schemeClr>
                </a:solidFill>
              </a:rPr>
              <a:t>jwst</a:t>
            </a:r>
            <a:r>
              <a:rPr lang="en-US" sz="2000" dirty="0">
                <a:solidFill>
                  <a:schemeClr val="accent1">
                    <a:lumMod val="40000"/>
                    <a:lumOff val="60000"/>
                  </a:schemeClr>
                </a:solidFill>
              </a:rPr>
              <a:t>-users-committee-</a:t>
            </a:r>
            <a:r>
              <a:rPr lang="en-US" sz="2000" dirty="0" err="1">
                <a:solidFill>
                  <a:schemeClr val="accent1">
                    <a:lumMod val="40000"/>
                    <a:lumOff val="60000"/>
                  </a:schemeClr>
                </a:solidFill>
              </a:rPr>
              <a:t>jstuc</a:t>
            </a:r>
            <a:endParaRPr lang="en-US" sz="2000" dirty="0">
              <a:solidFill>
                <a:schemeClr val="accent1">
                  <a:lumMod val="40000"/>
                  <a:lumOff val="60000"/>
                </a:schemeClr>
              </a:solidFill>
            </a:endParaRPr>
          </a:p>
        </p:txBody>
      </p:sp>
      <p:sp>
        <p:nvSpPr>
          <p:cNvPr id="4" name="Rectangle 3"/>
          <p:cNvSpPr/>
          <p:nvPr/>
        </p:nvSpPr>
        <p:spPr>
          <a:xfrm>
            <a:off x="333124" y="1258045"/>
            <a:ext cx="4787515" cy="1569660"/>
          </a:xfrm>
          <a:prstGeom prst="rect">
            <a:avLst/>
          </a:prstGeom>
        </p:spPr>
        <p:txBody>
          <a:bodyPr wrap="square">
            <a:spAutoFit/>
          </a:bodyPr>
          <a:lstStyle/>
          <a:p>
            <a:pPr algn="ctr"/>
            <a:r>
              <a:rPr lang="en-US" sz="2400" dirty="0" smtClean="0">
                <a:solidFill>
                  <a:srgbClr val="FFFFFF"/>
                </a:solidFill>
                <a:latin typeface="+mn-lt"/>
              </a:rPr>
              <a:t>“Provide </a:t>
            </a:r>
            <a:r>
              <a:rPr lang="en-US" sz="2400" dirty="0">
                <a:solidFill>
                  <a:srgbClr val="FFFFFF"/>
                </a:solidFill>
                <a:latin typeface="+mn-lt"/>
              </a:rPr>
              <a:t>user advice to the </a:t>
            </a:r>
            <a:r>
              <a:rPr lang="en-US" sz="2400" dirty="0" smtClean="0">
                <a:solidFill>
                  <a:srgbClr val="FFFFFF"/>
                </a:solidFill>
                <a:latin typeface="+mn-lt"/>
              </a:rPr>
              <a:t>observatory to ensure </a:t>
            </a:r>
            <a:r>
              <a:rPr lang="en-US" sz="2400" dirty="0">
                <a:solidFill>
                  <a:srgbClr val="FFFFFF"/>
                </a:solidFill>
                <a:latin typeface="+mn-lt"/>
              </a:rPr>
              <a:t>that the observatory operations </a:t>
            </a:r>
            <a:r>
              <a:rPr lang="en-US" sz="2400" dirty="0" smtClean="0">
                <a:solidFill>
                  <a:srgbClr val="FFFFFF"/>
                </a:solidFill>
                <a:latin typeface="+mn-lt"/>
              </a:rPr>
              <a:t>maximize </a:t>
            </a:r>
            <a:r>
              <a:rPr lang="en-US" sz="2400" dirty="0">
                <a:solidFill>
                  <a:srgbClr val="FFFFFF"/>
                </a:solidFill>
                <a:latin typeface="+mn-lt"/>
              </a:rPr>
              <a:t>its scientific </a:t>
            </a:r>
            <a:r>
              <a:rPr lang="en-US" sz="2400" dirty="0" smtClean="0">
                <a:solidFill>
                  <a:srgbClr val="FFFFFF"/>
                </a:solidFill>
                <a:latin typeface="+mn-lt"/>
              </a:rPr>
              <a:t>performance”</a:t>
            </a:r>
            <a:endParaRPr lang="en-US" sz="2400" dirty="0">
              <a:solidFill>
                <a:srgbClr val="FFFFFF"/>
              </a:solidFill>
              <a:latin typeface="+mn-lt"/>
            </a:endParaRPr>
          </a:p>
        </p:txBody>
      </p:sp>
      <p:sp>
        <p:nvSpPr>
          <p:cNvPr id="2" name="Rectangle 1"/>
          <p:cNvSpPr/>
          <p:nvPr/>
        </p:nvSpPr>
        <p:spPr>
          <a:xfrm>
            <a:off x="5360264" y="960120"/>
            <a:ext cx="3644516" cy="4832092"/>
          </a:xfrm>
          <a:prstGeom prst="rect">
            <a:avLst/>
          </a:prstGeom>
        </p:spPr>
        <p:txBody>
          <a:bodyPr wrap="square">
            <a:spAutoFit/>
          </a:bodyPr>
          <a:lstStyle/>
          <a:p>
            <a:r>
              <a:rPr lang="en-US" sz="1400" b="1" dirty="0">
                <a:solidFill>
                  <a:schemeClr val="accent1">
                    <a:lumMod val="40000"/>
                    <a:lumOff val="60000"/>
                  </a:schemeClr>
                </a:solidFill>
              </a:rPr>
              <a:t>James Bullock </a:t>
            </a:r>
            <a:r>
              <a:rPr lang="en-US" sz="1400" dirty="0">
                <a:solidFill>
                  <a:schemeClr val="accent2">
                    <a:lumMod val="40000"/>
                    <a:lumOff val="60000"/>
                  </a:schemeClr>
                </a:solidFill>
              </a:rPr>
              <a:t>University of California, </a:t>
            </a:r>
            <a:r>
              <a:rPr lang="en-US" sz="1400" dirty="0" smtClean="0">
                <a:solidFill>
                  <a:schemeClr val="accent2">
                    <a:lumMod val="40000"/>
                    <a:lumOff val="60000"/>
                  </a:schemeClr>
                </a:solidFill>
              </a:rPr>
              <a:t>Irvine</a:t>
            </a:r>
          </a:p>
          <a:p>
            <a:r>
              <a:rPr lang="en-US" sz="1400" b="1" dirty="0" smtClean="0">
                <a:solidFill>
                  <a:schemeClr val="accent1">
                    <a:lumMod val="40000"/>
                    <a:lumOff val="60000"/>
                  </a:schemeClr>
                </a:solidFill>
              </a:rPr>
              <a:t>Kat </a:t>
            </a:r>
            <a:r>
              <a:rPr lang="en-US" sz="1400" b="1" dirty="0">
                <a:solidFill>
                  <a:schemeClr val="accent1">
                    <a:lumMod val="40000"/>
                    <a:lumOff val="60000"/>
                  </a:schemeClr>
                </a:solidFill>
              </a:rPr>
              <a:t>Barger </a:t>
            </a:r>
            <a:r>
              <a:rPr lang="en-US" sz="1400" dirty="0">
                <a:solidFill>
                  <a:schemeClr val="accent2">
                    <a:lumMod val="40000"/>
                    <a:lumOff val="60000"/>
                  </a:schemeClr>
                </a:solidFill>
              </a:rPr>
              <a:t>Texas Christian University</a:t>
            </a:r>
            <a:r>
              <a:rPr lang="en-US" sz="1400" dirty="0">
                <a:solidFill>
                  <a:schemeClr val="accent1">
                    <a:lumMod val="40000"/>
                    <a:lumOff val="60000"/>
                  </a:schemeClr>
                </a:solidFill>
              </a:rPr>
              <a:t>	 </a:t>
            </a:r>
            <a:endParaRPr lang="en-US" sz="1400" dirty="0" smtClean="0">
              <a:solidFill>
                <a:schemeClr val="accent1">
                  <a:lumMod val="40000"/>
                  <a:lumOff val="60000"/>
                </a:schemeClr>
              </a:solidFill>
            </a:endParaRPr>
          </a:p>
          <a:p>
            <a:r>
              <a:rPr lang="en-US" sz="1400" b="1" dirty="0" smtClean="0">
                <a:solidFill>
                  <a:schemeClr val="accent1">
                    <a:lumMod val="40000"/>
                    <a:lumOff val="60000"/>
                  </a:schemeClr>
                </a:solidFill>
              </a:rPr>
              <a:t>Natalie </a:t>
            </a:r>
            <a:r>
              <a:rPr lang="en-US" sz="1400" b="1" dirty="0" err="1" smtClean="0">
                <a:solidFill>
                  <a:schemeClr val="accent1">
                    <a:lumMod val="40000"/>
                    <a:lumOff val="60000"/>
                  </a:schemeClr>
                </a:solidFill>
              </a:rPr>
              <a:t>Batalha</a:t>
            </a:r>
            <a:r>
              <a:rPr lang="en-US" sz="1400" b="1" dirty="0" smtClean="0">
                <a:solidFill>
                  <a:schemeClr val="accent1">
                    <a:lumMod val="40000"/>
                    <a:lumOff val="60000"/>
                  </a:schemeClr>
                </a:solidFill>
              </a:rPr>
              <a:t> </a:t>
            </a:r>
            <a:r>
              <a:rPr lang="en-US" sz="1400" dirty="0" smtClean="0">
                <a:solidFill>
                  <a:schemeClr val="accent2">
                    <a:lumMod val="40000"/>
                    <a:lumOff val="60000"/>
                  </a:schemeClr>
                </a:solidFill>
              </a:rPr>
              <a:t>NASA-Ames</a:t>
            </a:r>
            <a:r>
              <a:rPr lang="en-US" sz="1400" dirty="0">
                <a:solidFill>
                  <a:schemeClr val="accent1">
                    <a:lumMod val="40000"/>
                    <a:lumOff val="60000"/>
                  </a:schemeClr>
                </a:solidFill>
              </a:rPr>
              <a:t>	</a:t>
            </a:r>
            <a:r>
              <a:rPr lang="en-US" sz="1400" dirty="0" smtClean="0">
                <a:solidFill>
                  <a:schemeClr val="accent1">
                    <a:lumMod val="40000"/>
                    <a:lumOff val="60000"/>
                  </a:schemeClr>
                </a:solidFill>
              </a:rPr>
              <a:t> </a:t>
            </a:r>
          </a:p>
          <a:p>
            <a:r>
              <a:rPr lang="en-US" sz="1400" b="1" dirty="0" err="1" smtClean="0">
                <a:solidFill>
                  <a:schemeClr val="accent1">
                    <a:lumMod val="40000"/>
                    <a:lumOff val="60000"/>
                  </a:schemeClr>
                </a:solidFill>
              </a:rPr>
              <a:t>Saida</a:t>
            </a:r>
            <a:r>
              <a:rPr lang="en-US" sz="1400" b="1" dirty="0" smtClean="0">
                <a:solidFill>
                  <a:schemeClr val="accent1">
                    <a:lumMod val="40000"/>
                    <a:lumOff val="60000"/>
                  </a:schemeClr>
                </a:solidFill>
              </a:rPr>
              <a:t> </a:t>
            </a:r>
            <a:r>
              <a:rPr lang="en-US" sz="1400" b="1" dirty="0">
                <a:solidFill>
                  <a:schemeClr val="accent1">
                    <a:lumMod val="40000"/>
                    <a:lumOff val="60000"/>
                  </a:schemeClr>
                </a:solidFill>
              </a:rPr>
              <a:t>Caballero-Nieves</a:t>
            </a:r>
            <a:r>
              <a:rPr lang="en-US" sz="1400" dirty="0">
                <a:solidFill>
                  <a:schemeClr val="accent1">
                    <a:lumMod val="40000"/>
                    <a:lumOff val="60000"/>
                  </a:schemeClr>
                </a:solidFill>
              </a:rPr>
              <a:t> </a:t>
            </a:r>
            <a:r>
              <a:rPr lang="en-US" sz="1400" dirty="0">
                <a:solidFill>
                  <a:schemeClr val="accent2">
                    <a:lumMod val="40000"/>
                    <a:lumOff val="60000"/>
                  </a:schemeClr>
                </a:solidFill>
              </a:rPr>
              <a:t>Florida Institute of </a:t>
            </a:r>
            <a:r>
              <a:rPr lang="en-US" sz="1400" dirty="0" smtClean="0">
                <a:solidFill>
                  <a:schemeClr val="accent2">
                    <a:lumMod val="40000"/>
                    <a:lumOff val="60000"/>
                  </a:schemeClr>
                </a:solidFill>
              </a:rPr>
              <a:t>Technology </a:t>
            </a:r>
          </a:p>
          <a:p>
            <a:r>
              <a:rPr lang="en-US" sz="1400" b="1" dirty="0" smtClean="0">
                <a:solidFill>
                  <a:schemeClr val="accent1">
                    <a:lumMod val="40000"/>
                    <a:lumOff val="60000"/>
                  </a:schemeClr>
                </a:solidFill>
              </a:rPr>
              <a:t>Stephane </a:t>
            </a:r>
            <a:r>
              <a:rPr lang="en-US" sz="1400" b="1" dirty="0" err="1">
                <a:solidFill>
                  <a:schemeClr val="accent1">
                    <a:lumMod val="40000"/>
                    <a:lumOff val="60000"/>
                  </a:schemeClr>
                </a:solidFill>
              </a:rPr>
              <a:t>Charlot</a:t>
            </a:r>
            <a:r>
              <a:rPr lang="en-US" sz="1400" b="1" dirty="0">
                <a:solidFill>
                  <a:schemeClr val="accent1">
                    <a:lumMod val="40000"/>
                    <a:lumOff val="60000"/>
                  </a:schemeClr>
                </a:solidFill>
              </a:rPr>
              <a:t> </a:t>
            </a:r>
            <a:r>
              <a:rPr lang="en-US" sz="1400" b="1" dirty="0">
                <a:solidFill>
                  <a:schemeClr val="accent2">
                    <a:lumMod val="40000"/>
                    <a:lumOff val="60000"/>
                  </a:schemeClr>
                </a:solidFill>
              </a:rPr>
              <a:t>I</a:t>
            </a:r>
            <a:r>
              <a:rPr lang="en-US" sz="1400" dirty="0">
                <a:solidFill>
                  <a:schemeClr val="accent2">
                    <a:lumMod val="40000"/>
                    <a:lumOff val="60000"/>
                  </a:schemeClr>
                </a:solidFill>
              </a:rPr>
              <a:t>nstitute </a:t>
            </a:r>
            <a:r>
              <a:rPr lang="en-US" sz="1400" dirty="0" err="1">
                <a:solidFill>
                  <a:schemeClr val="accent2">
                    <a:lumMod val="40000"/>
                    <a:lumOff val="60000"/>
                  </a:schemeClr>
                </a:solidFill>
              </a:rPr>
              <a:t>d'Astrophysics</a:t>
            </a:r>
            <a:r>
              <a:rPr lang="en-US" sz="1400" dirty="0">
                <a:solidFill>
                  <a:schemeClr val="accent2">
                    <a:lumMod val="40000"/>
                    <a:lumOff val="60000"/>
                  </a:schemeClr>
                </a:solidFill>
              </a:rPr>
              <a:t>, </a:t>
            </a:r>
            <a:r>
              <a:rPr lang="en-US" sz="1400" dirty="0" smtClean="0">
                <a:solidFill>
                  <a:schemeClr val="accent2">
                    <a:lumMod val="40000"/>
                    <a:lumOff val="60000"/>
                  </a:schemeClr>
                </a:solidFill>
              </a:rPr>
              <a:t>Paris </a:t>
            </a:r>
          </a:p>
          <a:p>
            <a:r>
              <a:rPr lang="en-US" sz="1400" b="1" dirty="0" smtClean="0">
                <a:solidFill>
                  <a:schemeClr val="accent1">
                    <a:lumMod val="40000"/>
                    <a:lumOff val="60000"/>
                  </a:schemeClr>
                </a:solidFill>
              </a:rPr>
              <a:t>Duncan </a:t>
            </a:r>
            <a:r>
              <a:rPr lang="en-US" sz="1400" b="1" dirty="0">
                <a:solidFill>
                  <a:schemeClr val="accent1">
                    <a:lumMod val="40000"/>
                    <a:lumOff val="60000"/>
                  </a:schemeClr>
                </a:solidFill>
              </a:rPr>
              <a:t>Farrah </a:t>
            </a:r>
            <a:r>
              <a:rPr lang="en-US" sz="1400" dirty="0">
                <a:solidFill>
                  <a:schemeClr val="accent2">
                    <a:lumMod val="40000"/>
                    <a:lumOff val="60000"/>
                  </a:schemeClr>
                </a:solidFill>
              </a:rPr>
              <a:t>Virginia Polytechnic Institute and State University	</a:t>
            </a:r>
            <a:r>
              <a:rPr lang="en-US" sz="1400" dirty="0">
                <a:solidFill>
                  <a:schemeClr val="accent1">
                    <a:lumMod val="40000"/>
                    <a:lumOff val="60000"/>
                  </a:schemeClr>
                </a:solidFill>
              </a:rPr>
              <a:t> </a:t>
            </a:r>
            <a:endParaRPr lang="en-US" sz="1400" dirty="0" smtClean="0">
              <a:solidFill>
                <a:schemeClr val="accent1">
                  <a:lumMod val="40000"/>
                  <a:lumOff val="60000"/>
                </a:schemeClr>
              </a:solidFill>
            </a:endParaRPr>
          </a:p>
          <a:p>
            <a:r>
              <a:rPr lang="en-US" sz="1400" b="1" dirty="0" smtClean="0">
                <a:solidFill>
                  <a:schemeClr val="accent1">
                    <a:lumMod val="40000"/>
                    <a:lumOff val="60000"/>
                  </a:schemeClr>
                </a:solidFill>
              </a:rPr>
              <a:t>Tom </a:t>
            </a:r>
            <a:r>
              <a:rPr lang="en-US" sz="1400" b="1" dirty="0">
                <a:solidFill>
                  <a:schemeClr val="accent1">
                    <a:lumMod val="40000"/>
                    <a:lumOff val="60000"/>
                  </a:schemeClr>
                </a:solidFill>
              </a:rPr>
              <a:t>Greene </a:t>
            </a:r>
            <a:r>
              <a:rPr lang="en-US" sz="1400" dirty="0" smtClean="0">
                <a:solidFill>
                  <a:schemeClr val="accent2">
                    <a:lumMod val="40000"/>
                    <a:lumOff val="60000"/>
                  </a:schemeClr>
                </a:solidFill>
              </a:rPr>
              <a:t>NASA-Ames</a:t>
            </a:r>
          </a:p>
          <a:p>
            <a:r>
              <a:rPr lang="en-US" sz="1400" b="1" dirty="0" smtClean="0">
                <a:solidFill>
                  <a:schemeClr val="accent1">
                    <a:lumMod val="40000"/>
                    <a:lumOff val="60000"/>
                  </a:schemeClr>
                </a:solidFill>
              </a:rPr>
              <a:t>Amanda </a:t>
            </a:r>
            <a:r>
              <a:rPr lang="en-US" sz="1400" b="1" dirty="0">
                <a:solidFill>
                  <a:schemeClr val="accent1">
                    <a:lumMod val="40000"/>
                    <a:lumOff val="60000"/>
                  </a:schemeClr>
                </a:solidFill>
              </a:rPr>
              <a:t>Hendrix </a:t>
            </a:r>
            <a:r>
              <a:rPr lang="en-US" sz="1400" dirty="0">
                <a:solidFill>
                  <a:schemeClr val="accent2">
                    <a:lumMod val="40000"/>
                    <a:lumOff val="60000"/>
                  </a:schemeClr>
                </a:solidFill>
              </a:rPr>
              <a:t>Planetary Science </a:t>
            </a:r>
            <a:r>
              <a:rPr lang="en-US" sz="1400" dirty="0" smtClean="0">
                <a:solidFill>
                  <a:schemeClr val="accent2">
                    <a:lumMod val="40000"/>
                    <a:lumOff val="60000"/>
                  </a:schemeClr>
                </a:solidFill>
              </a:rPr>
              <a:t>Institute </a:t>
            </a:r>
          </a:p>
          <a:p>
            <a:r>
              <a:rPr lang="en-US" sz="1400" b="1" dirty="0" smtClean="0">
                <a:solidFill>
                  <a:schemeClr val="accent1">
                    <a:lumMod val="40000"/>
                    <a:lumOff val="60000"/>
                  </a:schemeClr>
                </a:solidFill>
              </a:rPr>
              <a:t>Kelsey </a:t>
            </a:r>
            <a:r>
              <a:rPr lang="en-US" sz="1400" b="1" dirty="0">
                <a:solidFill>
                  <a:schemeClr val="accent1">
                    <a:lumMod val="40000"/>
                    <a:lumOff val="60000"/>
                  </a:schemeClr>
                </a:solidFill>
              </a:rPr>
              <a:t>Johnson </a:t>
            </a:r>
            <a:r>
              <a:rPr lang="en-US" sz="1400" dirty="0">
                <a:solidFill>
                  <a:schemeClr val="accent2">
                    <a:lumMod val="40000"/>
                    <a:lumOff val="60000"/>
                  </a:schemeClr>
                </a:solidFill>
              </a:rPr>
              <a:t>University of Virginia</a:t>
            </a:r>
            <a:r>
              <a:rPr lang="en-US" sz="1400" dirty="0">
                <a:solidFill>
                  <a:schemeClr val="accent1">
                    <a:lumMod val="40000"/>
                    <a:lumOff val="60000"/>
                  </a:schemeClr>
                </a:solidFill>
              </a:rPr>
              <a:t>	 </a:t>
            </a:r>
            <a:endParaRPr lang="en-US" sz="1400" dirty="0" smtClean="0">
              <a:solidFill>
                <a:schemeClr val="accent1">
                  <a:lumMod val="40000"/>
                  <a:lumOff val="60000"/>
                </a:schemeClr>
              </a:solidFill>
            </a:endParaRPr>
          </a:p>
          <a:p>
            <a:r>
              <a:rPr lang="en-US" sz="1400" b="1" dirty="0" smtClean="0">
                <a:solidFill>
                  <a:schemeClr val="accent1">
                    <a:lumMod val="40000"/>
                    <a:lumOff val="60000"/>
                  </a:schemeClr>
                </a:solidFill>
              </a:rPr>
              <a:t>Heather </a:t>
            </a:r>
            <a:r>
              <a:rPr lang="en-US" sz="1400" b="1" dirty="0">
                <a:solidFill>
                  <a:schemeClr val="accent1">
                    <a:lumMod val="40000"/>
                    <a:lumOff val="60000"/>
                  </a:schemeClr>
                </a:solidFill>
              </a:rPr>
              <a:t>Knutson </a:t>
            </a:r>
            <a:r>
              <a:rPr lang="en-US" sz="1400" dirty="0">
                <a:solidFill>
                  <a:schemeClr val="accent2">
                    <a:lumMod val="40000"/>
                    <a:lumOff val="60000"/>
                  </a:schemeClr>
                </a:solidFill>
              </a:rPr>
              <a:t>California Institute of </a:t>
            </a:r>
            <a:r>
              <a:rPr lang="en-US" sz="1400" dirty="0" smtClean="0">
                <a:solidFill>
                  <a:schemeClr val="accent2">
                    <a:lumMod val="40000"/>
                    <a:lumOff val="60000"/>
                  </a:schemeClr>
                </a:solidFill>
              </a:rPr>
              <a:t>Technology</a:t>
            </a:r>
          </a:p>
          <a:p>
            <a:r>
              <a:rPr lang="en-US" sz="1400" b="1" dirty="0" smtClean="0">
                <a:solidFill>
                  <a:schemeClr val="accent1">
                    <a:lumMod val="40000"/>
                    <a:lumOff val="60000"/>
                  </a:schemeClr>
                </a:solidFill>
              </a:rPr>
              <a:t>David </a:t>
            </a:r>
            <a:r>
              <a:rPr lang="en-US" sz="1400" b="1" dirty="0" err="1">
                <a:solidFill>
                  <a:schemeClr val="accent1">
                    <a:lumMod val="40000"/>
                    <a:lumOff val="60000"/>
                  </a:schemeClr>
                </a:solidFill>
              </a:rPr>
              <a:t>Lafreniere</a:t>
            </a:r>
            <a:r>
              <a:rPr lang="en-US" sz="1400" b="1" dirty="0">
                <a:solidFill>
                  <a:schemeClr val="accent1">
                    <a:lumMod val="40000"/>
                    <a:lumOff val="60000"/>
                  </a:schemeClr>
                </a:solidFill>
              </a:rPr>
              <a:t> </a:t>
            </a:r>
            <a:r>
              <a:rPr lang="en-US" sz="1400" dirty="0" err="1">
                <a:solidFill>
                  <a:schemeClr val="accent2">
                    <a:lumMod val="40000"/>
                    <a:lumOff val="60000"/>
                  </a:schemeClr>
                </a:solidFill>
              </a:rPr>
              <a:t>Universite</a:t>
            </a:r>
            <a:r>
              <a:rPr lang="en-US" sz="1400" dirty="0">
                <a:solidFill>
                  <a:schemeClr val="accent2">
                    <a:lumMod val="40000"/>
                    <a:lumOff val="60000"/>
                  </a:schemeClr>
                </a:solidFill>
              </a:rPr>
              <a:t> de </a:t>
            </a:r>
            <a:r>
              <a:rPr lang="en-US" sz="1400" dirty="0" smtClean="0">
                <a:solidFill>
                  <a:schemeClr val="accent2">
                    <a:lumMod val="40000"/>
                    <a:lumOff val="60000"/>
                  </a:schemeClr>
                </a:solidFill>
              </a:rPr>
              <a:t>Montreal</a:t>
            </a:r>
          </a:p>
          <a:p>
            <a:r>
              <a:rPr lang="en-US" sz="1400" b="1" dirty="0" smtClean="0">
                <a:solidFill>
                  <a:schemeClr val="accent1">
                    <a:lumMod val="40000"/>
                    <a:lumOff val="60000"/>
                  </a:schemeClr>
                </a:solidFill>
              </a:rPr>
              <a:t>Mario Mateo </a:t>
            </a:r>
            <a:r>
              <a:rPr lang="en-US" sz="1400" dirty="0" smtClean="0">
                <a:solidFill>
                  <a:schemeClr val="accent2">
                    <a:lumMod val="40000"/>
                    <a:lumOff val="60000"/>
                  </a:schemeClr>
                </a:solidFill>
              </a:rPr>
              <a:t>University </a:t>
            </a:r>
            <a:r>
              <a:rPr lang="en-US" sz="1400" dirty="0">
                <a:solidFill>
                  <a:schemeClr val="accent2">
                    <a:lumMod val="40000"/>
                    <a:lumOff val="60000"/>
                  </a:schemeClr>
                </a:solidFill>
              </a:rPr>
              <a:t>of </a:t>
            </a:r>
            <a:r>
              <a:rPr lang="en-US" sz="1400" dirty="0" smtClean="0">
                <a:solidFill>
                  <a:schemeClr val="accent2">
                    <a:lumMod val="40000"/>
                    <a:lumOff val="60000"/>
                  </a:schemeClr>
                </a:solidFill>
              </a:rPr>
              <a:t>Michigan</a:t>
            </a:r>
          </a:p>
          <a:p>
            <a:r>
              <a:rPr lang="en-US" sz="1400" b="1" dirty="0" err="1" smtClean="0">
                <a:solidFill>
                  <a:schemeClr val="accent1">
                    <a:lumMod val="40000"/>
                    <a:lumOff val="60000"/>
                  </a:schemeClr>
                </a:solidFill>
              </a:rPr>
              <a:t>Els</a:t>
            </a:r>
            <a:r>
              <a:rPr lang="en-US" sz="1400" b="1" dirty="0" smtClean="0">
                <a:solidFill>
                  <a:schemeClr val="accent1">
                    <a:lumMod val="40000"/>
                    <a:lumOff val="60000"/>
                  </a:schemeClr>
                </a:solidFill>
              </a:rPr>
              <a:t> </a:t>
            </a:r>
            <a:r>
              <a:rPr lang="en-US" sz="1400" b="1" dirty="0" err="1" smtClean="0">
                <a:solidFill>
                  <a:schemeClr val="accent1">
                    <a:lumMod val="40000"/>
                    <a:lumOff val="60000"/>
                  </a:schemeClr>
                </a:solidFill>
              </a:rPr>
              <a:t>Peeters</a:t>
            </a:r>
            <a:r>
              <a:rPr lang="en-US" sz="1400" b="1" dirty="0" smtClean="0">
                <a:solidFill>
                  <a:schemeClr val="accent1">
                    <a:lumMod val="40000"/>
                    <a:lumOff val="60000"/>
                  </a:schemeClr>
                </a:solidFill>
              </a:rPr>
              <a:t> </a:t>
            </a:r>
            <a:r>
              <a:rPr lang="en-US" sz="1400" dirty="0" smtClean="0">
                <a:solidFill>
                  <a:schemeClr val="accent2">
                    <a:lumMod val="40000"/>
                    <a:lumOff val="60000"/>
                  </a:schemeClr>
                </a:solidFill>
              </a:rPr>
              <a:t>University </a:t>
            </a:r>
            <a:r>
              <a:rPr lang="en-US" sz="1400" dirty="0">
                <a:solidFill>
                  <a:schemeClr val="accent2">
                    <a:lumMod val="40000"/>
                    <a:lumOff val="60000"/>
                  </a:schemeClr>
                </a:solidFill>
              </a:rPr>
              <a:t>of Western Ontario </a:t>
            </a:r>
            <a:endParaRPr lang="en-US" sz="1400" dirty="0" smtClean="0">
              <a:solidFill>
                <a:schemeClr val="accent2">
                  <a:lumMod val="40000"/>
                  <a:lumOff val="60000"/>
                </a:schemeClr>
              </a:solidFill>
            </a:endParaRPr>
          </a:p>
          <a:p>
            <a:r>
              <a:rPr lang="en-US" sz="1400" b="1" dirty="0" smtClean="0">
                <a:solidFill>
                  <a:schemeClr val="accent2">
                    <a:lumMod val="40000"/>
                    <a:lumOff val="60000"/>
                  </a:schemeClr>
                </a:solidFill>
              </a:rPr>
              <a:t>Laura </a:t>
            </a:r>
            <a:r>
              <a:rPr lang="en-US" sz="1400" b="1" dirty="0" err="1">
                <a:solidFill>
                  <a:schemeClr val="accent2">
                    <a:lumMod val="40000"/>
                    <a:lumOff val="60000"/>
                  </a:schemeClr>
                </a:solidFill>
              </a:rPr>
              <a:t>Pentericci</a:t>
            </a:r>
            <a:r>
              <a:rPr lang="en-US" sz="1400" b="1" dirty="0">
                <a:solidFill>
                  <a:schemeClr val="accent2">
                    <a:lumMod val="40000"/>
                    <a:lumOff val="60000"/>
                  </a:schemeClr>
                </a:solidFill>
              </a:rPr>
              <a:t> </a:t>
            </a:r>
            <a:r>
              <a:rPr lang="en-US" sz="1400" dirty="0" smtClean="0">
                <a:solidFill>
                  <a:schemeClr val="accent2">
                    <a:lumMod val="40000"/>
                    <a:lumOff val="60000"/>
                  </a:schemeClr>
                </a:solidFill>
              </a:rPr>
              <a:t>INAF</a:t>
            </a:r>
            <a:r>
              <a:rPr lang="en-US" sz="1400" dirty="0">
                <a:solidFill>
                  <a:schemeClr val="accent2">
                    <a:lumMod val="40000"/>
                    <a:lumOff val="60000"/>
                  </a:schemeClr>
                </a:solidFill>
              </a:rPr>
              <a:t>	 </a:t>
            </a:r>
            <a:endParaRPr lang="en-US" sz="1400" dirty="0" smtClean="0">
              <a:solidFill>
                <a:schemeClr val="accent2">
                  <a:lumMod val="40000"/>
                  <a:lumOff val="60000"/>
                </a:schemeClr>
              </a:solidFill>
            </a:endParaRPr>
          </a:p>
          <a:p>
            <a:r>
              <a:rPr lang="en-US" sz="1400" b="1" dirty="0" smtClean="0">
                <a:solidFill>
                  <a:schemeClr val="accent1">
                    <a:lumMod val="40000"/>
                    <a:lumOff val="60000"/>
                  </a:schemeClr>
                </a:solidFill>
              </a:rPr>
              <a:t>Mike </a:t>
            </a:r>
            <a:r>
              <a:rPr lang="en-US" sz="1400" b="1" dirty="0">
                <a:solidFill>
                  <a:schemeClr val="accent1">
                    <a:lumMod val="40000"/>
                    <a:lumOff val="60000"/>
                  </a:schemeClr>
                </a:solidFill>
              </a:rPr>
              <a:t>Ressler </a:t>
            </a:r>
            <a:r>
              <a:rPr lang="en-US" sz="1400" dirty="0">
                <a:solidFill>
                  <a:schemeClr val="accent2">
                    <a:lumMod val="40000"/>
                    <a:lumOff val="60000"/>
                  </a:schemeClr>
                </a:solidFill>
              </a:rPr>
              <a:t>NASA-JPL	</a:t>
            </a:r>
            <a:endParaRPr lang="en-US" sz="1400" dirty="0" smtClean="0">
              <a:solidFill>
                <a:schemeClr val="accent2">
                  <a:lumMod val="40000"/>
                  <a:lumOff val="60000"/>
                </a:schemeClr>
              </a:solidFill>
            </a:endParaRPr>
          </a:p>
          <a:p>
            <a:r>
              <a:rPr lang="en-US" sz="1400" b="1" dirty="0" smtClean="0">
                <a:solidFill>
                  <a:schemeClr val="accent1">
                    <a:lumMod val="40000"/>
                    <a:lumOff val="60000"/>
                  </a:schemeClr>
                </a:solidFill>
              </a:rPr>
              <a:t>Johan </a:t>
            </a:r>
            <a:r>
              <a:rPr lang="en-US" sz="1400" b="1" dirty="0">
                <a:solidFill>
                  <a:schemeClr val="accent1">
                    <a:lumMod val="40000"/>
                    <a:lumOff val="60000"/>
                  </a:schemeClr>
                </a:solidFill>
              </a:rPr>
              <a:t>Richard </a:t>
            </a:r>
            <a:r>
              <a:rPr lang="en-US" sz="1400" dirty="0" err="1">
                <a:solidFill>
                  <a:schemeClr val="accent2">
                    <a:lumMod val="40000"/>
                    <a:lumOff val="60000"/>
                  </a:schemeClr>
                </a:solidFill>
              </a:rPr>
              <a:t>Universite</a:t>
            </a:r>
            <a:r>
              <a:rPr lang="en-US" sz="1400" dirty="0">
                <a:solidFill>
                  <a:schemeClr val="accent2">
                    <a:lumMod val="40000"/>
                    <a:lumOff val="60000"/>
                  </a:schemeClr>
                </a:solidFill>
              </a:rPr>
              <a:t> de Lyon	</a:t>
            </a:r>
            <a:endParaRPr lang="en-US" sz="1400" dirty="0" smtClean="0">
              <a:solidFill>
                <a:schemeClr val="accent2">
                  <a:lumMod val="40000"/>
                  <a:lumOff val="60000"/>
                </a:schemeClr>
              </a:solidFill>
            </a:endParaRPr>
          </a:p>
          <a:p>
            <a:r>
              <a:rPr lang="en-US" sz="1400" b="1" dirty="0" err="1" smtClean="0">
                <a:solidFill>
                  <a:schemeClr val="accent1">
                    <a:lumMod val="40000"/>
                    <a:lumOff val="60000"/>
                  </a:schemeClr>
                </a:solidFill>
              </a:rPr>
              <a:t>Tommaso</a:t>
            </a:r>
            <a:r>
              <a:rPr lang="en-US" sz="1400" b="1" dirty="0" smtClean="0">
                <a:solidFill>
                  <a:schemeClr val="accent1">
                    <a:lumMod val="40000"/>
                    <a:lumOff val="60000"/>
                  </a:schemeClr>
                </a:solidFill>
              </a:rPr>
              <a:t> </a:t>
            </a:r>
            <a:r>
              <a:rPr lang="en-US" sz="1400" b="1" dirty="0" err="1">
                <a:solidFill>
                  <a:schemeClr val="accent1">
                    <a:lumMod val="40000"/>
                    <a:lumOff val="60000"/>
                  </a:schemeClr>
                </a:solidFill>
              </a:rPr>
              <a:t>Treu</a:t>
            </a:r>
            <a:r>
              <a:rPr lang="en-US" sz="1400" b="1" dirty="0">
                <a:solidFill>
                  <a:schemeClr val="accent1">
                    <a:lumMod val="40000"/>
                    <a:lumOff val="60000"/>
                  </a:schemeClr>
                </a:solidFill>
              </a:rPr>
              <a:t> </a:t>
            </a:r>
            <a:r>
              <a:rPr lang="en-US" sz="1400" dirty="0">
                <a:solidFill>
                  <a:schemeClr val="accent2">
                    <a:lumMod val="40000"/>
                    <a:lumOff val="60000"/>
                  </a:schemeClr>
                </a:solidFill>
              </a:rPr>
              <a:t>University of California, Los </a:t>
            </a:r>
            <a:r>
              <a:rPr lang="en-US" sz="1400" dirty="0" smtClean="0">
                <a:solidFill>
                  <a:schemeClr val="accent2">
                    <a:lumMod val="40000"/>
                    <a:lumOff val="60000"/>
                  </a:schemeClr>
                </a:solidFill>
              </a:rPr>
              <a:t>Angeles</a:t>
            </a:r>
          </a:p>
          <a:p>
            <a:r>
              <a:rPr lang="en-US" sz="1400" b="1" dirty="0" smtClean="0">
                <a:solidFill>
                  <a:schemeClr val="accent1">
                    <a:lumMod val="40000"/>
                    <a:lumOff val="60000"/>
                  </a:schemeClr>
                </a:solidFill>
              </a:rPr>
              <a:t>Alistair </a:t>
            </a:r>
            <a:r>
              <a:rPr lang="en-US" sz="1400" b="1" dirty="0" err="1">
                <a:solidFill>
                  <a:schemeClr val="accent1">
                    <a:lumMod val="40000"/>
                    <a:lumOff val="60000"/>
                  </a:schemeClr>
                </a:solidFill>
              </a:rPr>
              <a:t>Glasse</a:t>
            </a:r>
            <a:r>
              <a:rPr lang="en-US" sz="1400" b="1" dirty="0">
                <a:solidFill>
                  <a:schemeClr val="accent1">
                    <a:lumMod val="40000"/>
                    <a:lumOff val="60000"/>
                  </a:schemeClr>
                </a:solidFill>
              </a:rPr>
              <a:t> </a:t>
            </a:r>
            <a:r>
              <a:rPr lang="en-US" sz="1400" dirty="0">
                <a:solidFill>
                  <a:schemeClr val="accent2">
                    <a:lumMod val="40000"/>
                    <a:lumOff val="60000"/>
                  </a:schemeClr>
                </a:solidFill>
              </a:rPr>
              <a:t>University of Edinburgh</a:t>
            </a:r>
          </a:p>
        </p:txBody>
      </p:sp>
    </p:spTree>
    <p:extLst>
      <p:ext uri="{BB962C8B-B14F-4D97-AF65-F5344CB8AC3E}">
        <p14:creationId xmlns:p14="http://schemas.microsoft.com/office/powerpoint/2010/main" val="1299759397"/>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body" sz="quarter" idx="1"/>
          </p:nvPr>
        </p:nvSpPr>
        <p:spPr>
          <a:xfrm>
            <a:off x="333124" y="417305"/>
            <a:ext cx="6849398" cy="542815"/>
          </a:xfrm>
          <a:prstGeom prst="rect">
            <a:avLst/>
          </a:prstGeom>
        </p:spPr>
        <p:txBody>
          <a:bodyPr>
            <a:noAutofit/>
          </a:bodyPr>
          <a:lstStyle>
            <a:lvl1pPr>
              <a:defRPr sz="3600">
                <a:latin typeface="+mn-lt"/>
                <a:ea typeface="+mn-ea"/>
                <a:cs typeface="+mn-cs"/>
                <a:sym typeface="Helvetica"/>
              </a:defRPr>
            </a:lvl1pPr>
          </a:lstStyle>
          <a:p>
            <a:r>
              <a:rPr lang="en-US" sz="3200" dirty="0" smtClean="0">
                <a:latin typeface="Gill Sans"/>
                <a:ea typeface="Gill Sans" charset="0"/>
                <a:cs typeface="Gill Sans" charset="0"/>
              </a:rPr>
              <a:t>The Future </a:t>
            </a:r>
            <a:r>
              <a:rPr lang="mr-IN" sz="3200" dirty="0" smtClean="0">
                <a:latin typeface="Gill Sans"/>
                <a:ea typeface="Gill Sans" charset="0"/>
                <a:cs typeface="Gill Sans" charset="0"/>
              </a:rPr>
              <a:t>–</a:t>
            </a:r>
            <a:r>
              <a:rPr lang="en-US" sz="3200" dirty="0" smtClean="0">
                <a:latin typeface="Gill Sans"/>
                <a:ea typeface="Gill Sans" charset="0"/>
                <a:cs typeface="Gill Sans" charset="0"/>
              </a:rPr>
              <a:t> Origins Space Telescope</a:t>
            </a:r>
            <a:endParaRPr sz="3200" dirty="0">
              <a:latin typeface="Gill Sans"/>
              <a:ea typeface="Gill Sans" charset="0"/>
              <a:cs typeface="Gill Sans"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1920"/>
            <a:ext cx="9144000" cy="2926080"/>
          </a:xfrm>
          <a:prstGeom prst="rect">
            <a:avLst/>
          </a:prstGeom>
        </p:spPr>
      </p:pic>
      <p:sp>
        <p:nvSpPr>
          <p:cNvPr id="3" name="Rectangle 2"/>
          <p:cNvSpPr/>
          <p:nvPr/>
        </p:nvSpPr>
        <p:spPr>
          <a:xfrm>
            <a:off x="2201146" y="960120"/>
            <a:ext cx="3113353" cy="369332"/>
          </a:xfrm>
          <a:prstGeom prst="rect">
            <a:avLst/>
          </a:prstGeom>
        </p:spPr>
        <p:txBody>
          <a:bodyPr wrap="none">
            <a:spAutoFit/>
          </a:bodyPr>
          <a:lstStyle/>
          <a:p>
            <a:r>
              <a:rPr lang="en-US" b="1" dirty="0">
                <a:solidFill>
                  <a:schemeClr val="accent4">
                    <a:lumMod val="40000"/>
                    <a:lumOff val="60000"/>
                  </a:schemeClr>
                </a:solidFill>
              </a:rPr>
              <a:t>https://</a:t>
            </a:r>
            <a:r>
              <a:rPr lang="en-US" b="1" dirty="0" err="1">
                <a:solidFill>
                  <a:schemeClr val="accent4">
                    <a:lumMod val="40000"/>
                    <a:lumOff val="60000"/>
                  </a:schemeClr>
                </a:solidFill>
              </a:rPr>
              <a:t>asd.gsfc.nasa.gov</a:t>
            </a:r>
            <a:r>
              <a:rPr lang="en-US" b="1" dirty="0">
                <a:solidFill>
                  <a:schemeClr val="accent4">
                    <a:lumMod val="40000"/>
                    <a:lumOff val="60000"/>
                  </a:schemeClr>
                </a:solidFill>
              </a:rPr>
              <a:t>/firs/</a:t>
            </a:r>
          </a:p>
        </p:txBody>
      </p:sp>
      <p:sp>
        <p:nvSpPr>
          <p:cNvPr id="4" name="Rectangle 3"/>
          <p:cNvSpPr/>
          <p:nvPr/>
        </p:nvSpPr>
        <p:spPr>
          <a:xfrm>
            <a:off x="119764" y="1872267"/>
            <a:ext cx="4772276" cy="1384995"/>
          </a:xfrm>
          <a:prstGeom prst="rect">
            <a:avLst/>
          </a:prstGeom>
        </p:spPr>
        <p:txBody>
          <a:bodyPr wrap="square">
            <a:spAutoFit/>
          </a:bodyPr>
          <a:lstStyle/>
          <a:p>
            <a:r>
              <a:rPr lang="en-US" sz="2800" dirty="0">
                <a:solidFill>
                  <a:srgbClr val="FFFFFF"/>
                </a:solidFill>
              </a:rPr>
              <a:t>The Origins Space Telescope (OST) is the mission concept for the Far-IR Surveyor study</a:t>
            </a:r>
          </a:p>
        </p:txBody>
      </p:sp>
      <p:sp>
        <p:nvSpPr>
          <p:cNvPr id="5" name="Rectangle 4"/>
          <p:cNvSpPr/>
          <p:nvPr/>
        </p:nvSpPr>
        <p:spPr>
          <a:xfrm>
            <a:off x="5314499" y="1129546"/>
            <a:ext cx="3829501" cy="2585323"/>
          </a:xfrm>
          <a:prstGeom prst="rect">
            <a:avLst/>
          </a:prstGeom>
        </p:spPr>
        <p:txBody>
          <a:bodyPr wrap="square">
            <a:spAutoFit/>
          </a:bodyPr>
          <a:lstStyle/>
          <a:p>
            <a:pPr marL="285750" indent="-285750">
              <a:buFont typeface="Arial" charset="0"/>
              <a:buChar char="•"/>
            </a:pPr>
            <a:r>
              <a:rPr lang="en-US" dirty="0">
                <a:solidFill>
                  <a:srgbClr val="FFFFFF"/>
                </a:solidFill>
              </a:rPr>
              <a:t>understand water transport in protoplanetary disks </a:t>
            </a:r>
            <a:endParaRPr lang="en-US" dirty="0" smtClean="0">
              <a:solidFill>
                <a:srgbClr val="FFFFFF"/>
              </a:solidFill>
            </a:endParaRPr>
          </a:p>
          <a:p>
            <a:pPr marL="285750" indent="-285750">
              <a:buFont typeface="Arial" charset="0"/>
              <a:buChar char="•"/>
            </a:pPr>
            <a:r>
              <a:rPr lang="en-US" dirty="0" smtClean="0">
                <a:solidFill>
                  <a:srgbClr val="FFFFFF"/>
                </a:solidFill>
              </a:rPr>
              <a:t>detect </a:t>
            </a:r>
            <a:r>
              <a:rPr lang="en-US" dirty="0">
                <a:solidFill>
                  <a:srgbClr val="FFFFFF"/>
                </a:solidFill>
              </a:rPr>
              <a:t>previously unknown extrasolar planets based on their sculpting effects on debris </a:t>
            </a:r>
            <a:r>
              <a:rPr lang="en-US" dirty="0" smtClean="0">
                <a:solidFill>
                  <a:srgbClr val="FFFFFF"/>
                </a:solidFill>
              </a:rPr>
              <a:t>disks</a:t>
            </a:r>
          </a:p>
          <a:p>
            <a:pPr marL="285750" indent="-285750">
              <a:buFont typeface="Arial" charset="0"/>
              <a:buChar char="•"/>
            </a:pPr>
            <a:r>
              <a:rPr lang="en-US" dirty="0" smtClean="0">
                <a:solidFill>
                  <a:srgbClr val="FFFFFF"/>
                </a:solidFill>
              </a:rPr>
              <a:t>unveil </a:t>
            </a:r>
            <a:r>
              <a:rPr lang="en-US" dirty="0">
                <a:solidFill>
                  <a:srgbClr val="FFFFFF"/>
                </a:solidFill>
              </a:rPr>
              <a:t>the dark side of galaxy evolution at </a:t>
            </a:r>
            <a:r>
              <a:rPr lang="en-US" dirty="0" smtClean="0">
                <a:solidFill>
                  <a:srgbClr val="FFFFFF"/>
                </a:solidFill>
              </a:rPr>
              <a:t>z&gt;4</a:t>
            </a:r>
          </a:p>
          <a:p>
            <a:pPr marL="285750" indent="-285750">
              <a:buFont typeface="Arial" charset="0"/>
              <a:buChar char="•"/>
            </a:pPr>
            <a:r>
              <a:rPr lang="en-US" dirty="0" smtClean="0">
                <a:solidFill>
                  <a:srgbClr val="FFFFFF"/>
                </a:solidFill>
              </a:rPr>
              <a:t>have </a:t>
            </a:r>
            <a:r>
              <a:rPr lang="en-US" dirty="0">
                <a:solidFill>
                  <a:srgbClr val="FFFFFF"/>
                </a:solidFill>
              </a:rPr>
              <a:t>a three order of magnitude gain in sensitivity over </a:t>
            </a:r>
            <a:r>
              <a:rPr lang="en-US" dirty="0" smtClean="0">
                <a:solidFill>
                  <a:srgbClr val="FFFFFF"/>
                </a:solidFill>
              </a:rPr>
              <a:t>Herschel</a:t>
            </a:r>
            <a:endParaRPr lang="en-US" dirty="0">
              <a:solidFill>
                <a:srgbClr val="FFFFFF"/>
              </a:solidFill>
            </a:endParaRPr>
          </a:p>
        </p:txBody>
      </p:sp>
    </p:spTree>
    <p:extLst>
      <p:ext uri="{BB962C8B-B14F-4D97-AF65-F5344CB8AC3E}">
        <p14:creationId xmlns:p14="http://schemas.microsoft.com/office/powerpoint/2010/main" val="1183203935"/>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617208"/>
          </a:xfrm>
          <a:prstGeom prst="rect">
            <a:avLst/>
          </a:prstGeom>
        </p:spPr>
      </p:pic>
      <p:sp>
        <p:nvSpPr>
          <p:cNvPr id="250" name="Shape 250"/>
          <p:cNvSpPr>
            <a:spLocks noGrp="1"/>
          </p:cNvSpPr>
          <p:nvPr>
            <p:ph type="body" sz="quarter" idx="1"/>
          </p:nvPr>
        </p:nvSpPr>
        <p:spPr>
          <a:xfrm>
            <a:off x="333124" y="417305"/>
            <a:ext cx="7168766" cy="542815"/>
          </a:xfrm>
          <a:prstGeom prst="rect">
            <a:avLst/>
          </a:prstGeom>
        </p:spPr>
        <p:txBody>
          <a:bodyPr>
            <a:noAutofit/>
          </a:bodyPr>
          <a:lstStyle>
            <a:lvl1pPr>
              <a:defRPr sz="3600">
                <a:latin typeface="+mn-lt"/>
                <a:ea typeface="+mn-ea"/>
                <a:cs typeface="+mn-cs"/>
                <a:sym typeface="Helvetica"/>
              </a:defRPr>
            </a:lvl1pPr>
          </a:lstStyle>
          <a:p>
            <a:r>
              <a:rPr lang="en-US" sz="3200" dirty="0" smtClean="0">
                <a:latin typeface="Gill Sans"/>
                <a:ea typeface="Gill Sans" charset="0"/>
                <a:cs typeface="Gill Sans" charset="0"/>
              </a:rPr>
              <a:t>The </a:t>
            </a:r>
            <a:r>
              <a:rPr lang="en-US" sz="4000" dirty="0" smtClean="0">
                <a:solidFill>
                  <a:schemeClr val="accent2">
                    <a:lumMod val="40000"/>
                    <a:lumOff val="60000"/>
                  </a:schemeClr>
                </a:solidFill>
                <a:latin typeface="Gill Sans"/>
                <a:ea typeface="Gill Sans" charset="0"/>
                <a:cs typeface="Gill Sans" charset="0"/>
              </a:rPr>
              <a:t>F</a:t>
            </a:r>
            <a:r>
              <a:rPr lang="en-US" sz="3200" dirty="0" smtClean="0">
                <a:latin typeface="Gill Sans"/>
                <a:ea typeface="Gill Sans" charset="0"/>
                <a:cs typeface="Gill Sans" charset="0"/>
              </a:rPr>
              <a:t>ar-</a:t>
            </a:r>
            <a:r>
              <a:rPr lang="en-US" sz="4000" dirty="0" err="1" smtClean="0">
                <a:solidFill>
                  <a:schemeClr val="accent2">
                    <a:lumMod val="40000"/>
                    <a:lumOff val="60000"/>
                  </a:schemeClr>
                </a:solidFill>
                <a:latin typeface="Gill Sans"/>
                <a:ea typeface="Gill Sans" charset="0"/>
                <a:cs typeface="Gill Sans" charset="0"/>
              </a:rPr>
              <a:t>I</a:t>
            </a:r>
            <a:r>
              <a:rPr lang="en-US" sz="3200" dirty="0" err="1" smtClean="0">
                <a:latin typeface="Gill Sans"/>
                <a:ea typeface="Gill Sans" charset="0"/>
                <a:cs typeface="Gill Sans" charset="0"/>
              </a:rPr>
              <a:t>nfra</a:t>
            </a:r>
            <a:r>
              <a:rPr lang="en-US" sz="4000" dirty="0" err="1" smtClean="0">
                <a:solidFill>
                  <a:schemeClr val="accent2">
                    <a:lumMod val="40000"/>
                    <a:lumOff val="60000"/>
                  </a:schemeClr>
                </a:solidFill>
                <a:latin typeface="Gill Sans"/>
                <a:ea typeface="Gill Sans" charset="0"/>
                <a:cs typeface="Gill Sans" charset="0"/>
              </a:rPr>
              <a:t>R</a:t>
            </a:r>
            <a:r>
              <a:rPr lang="en-US" sz="3200" dirty="0" err="1" smtClean="0">
                <a:latin typeface="Gill Sans"/>
                <a:ea typeface="Gill Sans" charset="0"/>
                <a:cs typeface="Gill Sans" charset="0"/>
              </a:rPr>
              <a:t>ed</a:t>
            </a:r>
            <a:r>
              <a:rPr lang="en-US" sz="3200" dirty="0" smtClean="0">
                <a:latin typeface="Gill Sans"/>
                <a:ea typeface="Gill Sans" charset="0"/>
                <a:cs typeface="Gill Sans" charset="0"/>
              </a:rPr>
              <a:t> </a:t>
            </a:r>
            <a:r>
              <a:rPr lang="en-US" sz="4000" dirty="0" smtClean="0">
                <a:solidFill>
                  <a:schemeClr val="accent2">
                    <a:lumMod val="40000"/>
                    <a:lumOff val="60000"/>
                  </a:schemeClr>
                </a:solidFill>
                <a:latin typeface="Gill Sans"/>
                <a:ea typeface="Gill Sans" charset="0"/>
                <a:cs typeface="Gill Sans" charset="0"/>
              </a:rPr>
              <a:t>S</a:t>
            </a:r>
            <a:r>
              <a:rPr lang="en-US" sz="3200" dirty="0" smtClean="0">
                <a:latin typeface="Gill Sans"/>
                <a:ea typeface="Gill Sans" charset="0"/>
                <a:cs typeface="Gill Sans" charset="0"/>
              </a:rPr>
              <a:t>cience </a:t>
            </a:r>
            <a:r>
              <a:rPr lang="en-US" sz="4000" dirty="0" smtClean="0">
                <a:solidFill>
                  <a:schemeClr val="accent2">
                    <a:lumMod val="40000"/>
                    <a:lumOff val="60000"/>
                  </a:schemeClr>
                </a:solidFill>
                <a:latin typeface="Gill Sans"/>
                <a:ea typeface="Gill Sans" charset="0"/>
                <a:cs typeface="Gill Sans" charset="0"/>
              </a:rPr>
              <a:t>I</a:t>
            </a:r>
            <a:r>
              <a:rPr lang="en-US" sz="3200" dirty="0" smtClean="0">
                <a:latin typeface="Gill Sans"/>
                <a:ea typeface="Gill Sans" charset="0"/>
                <a:cs typeface="Gill Sans" charset="0"/>
              </a:rPr>
              <a:t>nterest </a:t>
            </a:r>
            <a:r>
              <a:rPr lang="en-US" sz="4000" dirty="0" smtClean="0">
                <a:solidFill>
                  <a:schemeClr val="accent2">
                    <a:lumMod val="40000"/>
                    <a:lumOff val="60000"/>
                  </a:schemeClr>
                </a:solidFill>
                <a:latin typeface="Gill Sans"/>
                <a:ea typeface="Gill Sans" charset="0"/>
                <a:cs typeface="Gill Sans" charset="0"/>
              </a:rPr>
              <a:t>G</a:t>
            </a:r>
            <a:r>
              <a:rPr lang="en-US" sz="3200" dirty="0" smtClean="0">
                <a:latin typeface="Gill Sans"/>
                <a:ea typeface="Gill Sans" charset="0"/>
                <a:cs typeface="Gill Sans" charset="0"/>
              </a:rPr>
              <a:t>roup</a:t>
            </a:r>
            <a:endParaRPr sz="3200" dirty="0">
              <a:latin typeface="Gill Sans"/>
              <a:ea typeface="Gill Sans" charset="0"/>
              <a:cs typeface="Gill Sans" charset="0"/>
            </a:endParaRPr>
          </a:p>
        </p:txBody>
      </p:sp>
      <p:sp>
        <p:nvSpPr>
          <p:cNvPr id="2" name="Rectangle 1"/>
          <p:cNvSpPr/>
          <p:nvPr/>
        </p:nvSpPr>
        <p:spPr>
          <a:xfrm>
            <a:off x="1619250" y="1377425"/>
            <a:ext cx="5882640" cy="1569660"/>
          </a:xfrm>
          <a:prstGeom prst="rect">
            <a:avLst/>
          </a:prstGeom>
        </p:spPr>
        <p:txBody>
          <a:bodyPr wrap="square">
            <a:spAutoFit/>
          </a:bodyPr>
          <a:lstStyle/>
          <a:p>
            <a:pPr algn="ctr"/>
            <a:r>
              <a:rPr lang="en-US" sz="2400" dirty="0">
                <a:solidFill>
                  <a:srgbClr val="FFFFFF"/>
                </a:solidFill>
              </a:rPr>
              <a:t>The Far-Infrared Science Interest Group works with the COPAG to collect community input and address long-term objectives of the far-infrared astronomy community</a:t>
            </a:r>
          </a:p>
        </p:txBody>
      </p:sp>
      <p:sp>
        <p:nvSpPr>
          <p:cNvPr id="3" name="Rectangle 2"/>
          <p:cNvSpPr/>
          <p:nvPr/>
        </p:nvSpPr>
        <p:spPr>
          <a:xfrm>
            <a:off x="373380" y="3308604"/>
            <a:ext cx="8397240" cy="461665"/>
          </a:xfrm>
          <a:prstGeom prst="rect">
            <a:avLst/>
          </a:prstGeom>
        </p:spPr>
        <p:txBody>
          <a:bodyPr wrap="square">
            <a:spAutoFit/>
          </a:bodyPr>
          <a:lstStyle/>
          <a:p>
            <a:pPr algn="ctr"/>
            <a:r>
              <a:rPr lang="en-US" sz="2400" b="1" dirty="0">
                <a:solidFill>
                  <a:schemeClr val="accent4">
                    <a:lumMod val="60000"/>
                    <a:lumOff val="40000"/>
                  </a:schemeClr>
                </a:solidFill>
              </a:rPr>
              <a:t>https://</a:t>
            </a:r>
            <a:r>
              <a:rPr lang="en-US" sz="2400" b="1" dirty="0" err="1">
                <a:solidFill>
                  <a:schemeClr val="accent4">
                    <a:lumMod val="60000"/>
                    <a:lumOff val="40000"/>
                  </a:schemeClr>
                </a:solidFill>
              </a:rPr>
              <a:t>www.cfa.harvard.edu</a:t>
            </a:r>
            <a:r>
              <a:rPr lang="en-US" sz="2400" b="1" dirty="0">
                <a:solidFill>
                  <a:schemeClr val="accent4">
                    <a:lumMod val="60000"/>
                    <a:lumOff val="40000"/>
                  </a:schemeClr>
                </a:solidFill>
              </a:rPr>
              <a:t>/~</a:t>
            </a:r>
            <a:r>
              <a:rPr lang="en-US" sz="2400" b="1" dirty="0" err="1">
                <a:solidFill>
                  <a:schemeClr val="accent4">
                    <a:lumMod val="60000"/>
                    <a:lumOff val="40000"/>
                  </a:schemeClr>
                </a:solidFill>
              </a:rPr>
              <a:t>mmacgreg</a:t>
            </a:r>
            <a:r>
              <a:rPr lang="en-US" sz="2400" b="1" dirty="0">
                <a:solidFill>
                  <a:schemeClr val="accent4">
                    <a:lumMod val="60000"/>
                    <a:lumOff val="40000"/>
                  </a:schemeClr>
                </a:solidFill>
              </a:rPr>
              <a:t>/FIR_SIG/</a:t>
            </a:r>
            <a:r>
              <a:rPr lang="en-US" sz="2400" b="1" dirty="0" err="1">
                <a:solidFill>
                  <a:schemeClr val="accent4">
                    <a:lumMod val="60000"/>
                    <a:lumOff val="40000"/>
                  </a:schemeClr>
                </a:solidFill>
              </a:rPr>
              <a:t>index.html</a:t>
            </a:r>
            <a:endParaRPr lang="en-US" sz="2400" b="1" dirty="0">
              <a:solidFill>
                <a:schemeClr val="accent4">
                  <a:lumMod val="60000"/>
                  <a:lumOff val="40000"/>
                </a:schemeClr>
              </a:solidFill>
            </a:endParaRPr>
          </a:p>
        </p:txBody>
      </p:sp>
      <p:sp>
        <p:nvSpPr>
          <p:cNvPr id="4" name="Rectangle 3"/>
          <p:cNvSpPr/>
          <p:nvPr/>
        </p:nvSpPr>
        <p:spPr>
          <a:xfrm>
            <a:off x="1196340" y="4246156"/>
            <a:ext cx="6728460" cy="2246769"/>
          </a:xfrm>
          <a:prstGeom prst="rect">
            <a:avLst/>
          </a:prstGeom>
        </p:spPr>
        <p:txBody>
          <a:bodyPr wrap="square">
            <a:spAutoFit/>
          </a:bodyPr>
          <a:lstStyle/>
          <a:p>
            <a:r>
              <a:rPr lang="en-US" sz="2800" dirty="0">
                <a:solidFill>
                  <a:srgbClr val="FFFFFF"/>
                </a:solidFill>
                <a:latin typeface="+mn-ea"/>
                <a:ea typeface="+mn-ea"/>
              </a:rPr>
              <a:t>We are recruiting new members to the FIR SIG! Please contact </a:t>
            </a:r>
            <a:endParaRPr lang="en-US" sz="2800" dirty="0" smtClean="0">
              <a:solidFill>
                <a:srgbClr val="FFFFFF"/>
              </a:solidFill>
              <a:latin typeface="+mn-ea"/>
              <a:ea typeface="+mn-ea"/>
            </a:endParaRPr>
          </a:p>
          <a:p>
            <a:pPr marL="457200" indent="-457200">
              <a:buFont typeface="Arial" charset="0"/>
              <a:buChar char="•"/>
            </a:pPr>
            <a:r>
              <a:rPr lang="en-US" sz="2800" dirty="0" smtClean="0">
                <a:solidFill>
                  <a:srgbClr val="FFFFFF"/>
                </a:solidFill>
                <a:latin typeface="+mn-ea"/>
                <a:ea typeface="+mn-ea"/>
              </a:rPr>
              <a:t>Duncan </a:t>
            </a:r>
            <a:r>
              <a:rPr lang="en-US" sz="2800" dirty="0">
                <a:solidFill>
                  <a:srgbClr val="FFFFFF"/>
                </a:solidFill>
                <a:latin typeface="+mn-ea"/>
                <a:ea typeface="+mn-ea"/>
              </a:rPr>
              <a:t>Farrah (</a:t>
            </a:r>
            <a:r>
              <a:rPr lang="en-US" sz="2800" dirty="0" err="1">
                <a:solidFill>
                  <a:schemeClr val="accent1">
                    <a:lumMod val="40000"/>
                    <a:lumOff val="60000"/>
                  </a:schemeClr>
                </a:solidFill>
                <a:latin typeface="+mn-ea"/>
                <a:ea typeface="+mn-ea"/>
              </a:rPr>
              <a:t>farrah@vt.edu</a:t>
            </a:r>
            <a:r>
              <a:rPr lang="en-US" sz="2800" dirty="0" smtClean="0">
                <a:solidFill>
                  <a:srgbClr val="FFFFFF"/>
                </a:solidFill>
                <a:latin typeface="+mn-ea"/>
                <a:ea typeface="+mn-ea"/>
              </a:rPr>
              <a:t>) </a:t>
            </a:r>
          </a:p>
          <a:p>
            <a:pPr marL="457200" indent="-457200">
              <a:buFont typeface="Arial" charset="0"/>
              <a:buChar char="•"/>
            </a:pPr>
            <a:r>
              <a:rPr lang="en-US" sz="2800" dirty="0" smtClean="0">
                <a:solidFill>
                  <a:srgbClr val="FFFFFF"/>
                </a:solidFill>
                <a:latin typeface="+mn-ea"/>
                <a:ea typeface="+mn-ea"/>
              </a:rPr>
              <a:t>JD </a:t>
            </a:r>
            <a:r>
              <a:rPr lang="en-US" sz="2800" dirty="0">
                <a:solidFill>
                  <a:srgbClr val="FFFFFF"/>
                </a:solidFill>
                <a:latin typeface="+mn-ea"/>
                <a:ea typeface="+mn-ea"/>
              </a:rPr>
              <a:t>Smith (</a:t>
            </a:r>
            <a:r>
              <a:rPr lang="en-US" sz="2800" dirty="0" err="1">
                <a:solidFill>
                  <a:schemeClr val="accent1">
                    <a:lumMod val="40000"/>
                    <a:lumOff val="60000"/>
                  </a:schemeClr>
                </a:solidFill>
                <a:latin typeface="+mn-ea"/>
                <a:ea typeface="+mn-ea"/>
              </a:rPr>
              <a:t>JD.Smith@utoledo.edu</a:t>
            </a:r>
            <a:r>
              <a:rPr lang="en-US" sz="2800" dirty="0">
                <a:solidFill>
                  <a:srgbClr val="FFFFFF"/>
                </a:solidFill>
                <a:latin typeface="+mn-ea"/>
                <a:ea typeface="+mn-ea"/>
              </a:rPr>
              <a:t>) </a:t>
            </a:r>
            <a:endParaRPr lang="en-US" sz="2800" dirty="0" smtClean="0">
              <a:solidFill>
                <a:srgbClr val="FFFFFF"/>
              </a:solidFill>
              <a:latin typeface="+mn-ea"/>
              <a:ea typeface="+mn-ea"/>
            </a:endParaRPr>
          </a:p>
          <a:p>
            <a:r>
              <a:rPr lang="en-US" sz="2800" dirty="0" smtClean="0">
                <a:solidFill>
                  <a:srgbClr val="FFFFFF"/>
                </a:solidFill>
                <a:latin typeface="+mn-ea"/>
                <a:ea typeface="+mn-ea"/>
              </a:rPr>
              <a:t>for </a:t>
            </a:r>
            <a:r>
              <a:rPr lang="en-US" sz="2800" dirty="0">
                <a:solidFill>
                  <a:srgbClr val="FFFFFF"/>
                </a:solidFill>
                <a:latin typeface="+mn-ea"/>
                <a:ea typeface="+mn-ea"/>
              </a:rPr>
              <a:t>details</a:t>
            </a:r>
          </a:p>
        </p:txBody>
      </p:sp>
    </p:spTree>
    <p:extLst>
      <p:ext uri="{BB962C8B-B14F-4D97-AF65-F5344CB8AC3E}">
        <p14:creationId xmlns:p14="http://schemas.microsoft.com/office/powerpoint/2010/main" val="947040195"/>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 y="0"/>
            <a:ext cx="721447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FFFFFF"/>
                </a:solidFill>
                <a:effectLst/>
                <a:uFillTx/>
                <a:latin typeface="Gill Sans" charset="0"/>
                <a:ea typeface="Gill Sans" charset="0"/>
                <a:cs typeface="Gill Sans" charset="0"/>
                <a:sym typeface="Calibri"/>
              </a:rPr>
              <a:t>What the</a:t>
            </a:r>
            <a:r>
              <a:rPr kumimoji="0" lang="en-US" sz="3200" b="0" i="0" u="none" strike="noStrike" cap="none" spc="0" normalizeH="0" dirty="0" smtClean="0">
                <a:ln>
                  <a:noFill/>
                </a:ln>
                <a:solidFill>
                  <a:srgbClr val="FFFFFF"/>
                </a:solidFill>
                <a:effectLst/>
                <a:uFillTx/>
                <a:latin typeface="Gill Sans" charset="0"/>
                <a:ea typeface="Gill Sans" charset="0"/>
                <a:cs typeface="Gill Sans" charset="0"/>
                <a:sym typeface="Calibri"/>
              </a:rPr>
              <a:t> IRS</a:t>
            </a:r>
            <a:r>
              <a:rPr kumimoji="0" lang="en-US" sz="3200" b="0" i="0" u="none" strike="noStrike" cap="none" spc="0" normalizeH="0" baseline="0" dirty="0" smtClean="0">
                <a:ln>
                  <a:noFill/>
                </a:ln>
                <a:solidFill>
                  <a:srgbClr val="FFFFFF"/>
                </a:solidFill>
                <a:effectLst/>
                <a:uFillTx/>
                <a:latin typeface="Gill Sans" charset="0"/>
                <a:ea typeface="Gill Sans" charset="0"/>
                <a:cs typeface="Gill Sans" charset="0"/>
                <a:sym typeface="Calibri"/>
              </a:rPr>
              <a:t> did for extragalactic science!</a:t>
            </a:r>
            <a:endParaRPr kumimoji="0" lang="en-US" sz="3200" b="0" i="0" u="none" strike="noStrike" cap="none" spc="0" normalizeH="0" baseline="0" dirty="0">
              <a:ln>
                <a:noFill/>
              </a:ln>
              <a:solidFill>
                <a:srgbClr val="FFFFFF"/>
              </a:solidFill>
              <a:effectLst/>
              <a:uFillTx/>
              <a:latin typeface="Gill Sans" charset="0"/>
              <a:ea typeface="Gill Sans" charset="0"/>
              <a:cs typeface="Gill Sans" charset="0"/>
              <a:sym typeface="Calibri"/>
            </a:endParaRPr>
          </a:p>
        </p:txBody>
      </p:sp>
      <p:sp>
        <p:nvSpPr>
          <p:cNvPr id="6" name="TextBox 5"/>
          <p:cNvSpPr txBox="1"/>
          <p:nvPr/>
        </p:nvSpPr>
        <p:spPr>
          <a:xfrm>
            <a:off x="350520" y="468506"/>
            <a:ext cx="8336280" cy="6247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detection of several new</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mid-infrared features </a:t>
            </a:r>
            <a:r>
              <a:rPr kumimoji="0" lang="mr-IN" sz="1600" b="0" i="0" u="none" strike="noStrike" cap="none" spc="0" normalizeH="0" dirty="0" smtClean="0">
                <a:ln>
                  <a:noFill/>
                </a:ln>
                <a:solidFill>
                  <a:srgbClr val="FFFFFF"/>
                </a:solidFill>
                <a:effectLst/>
                <a:uFillTx/>
                <a:latin typeface="Calibri" charset="0"/>
                <a:ea typeface="Calibri" charset="0"/>
                <a:cs typeface="Calibri" charset="0"/>
                <a:sym typeface="Calibri"/>
              </a:rPr>
              <a:t>–</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crystalline silicates, ices, some faint fine-structure lines, other hydrocarbons</a:t>
            </a:r>
            <a:endParaRPr lang="en-US" sz="16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Development of the</a:t>
            </a: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 first comprehensive suite of obscured</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a:t>
            </a: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power source diagnostics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first robust characterization of candidate `primeval’ galaxies in the local Universe</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Evidence for low level, but important, star formation in some Early-type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first systematic study of mid infrared power source as a function of luminosity in local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Deep </a:t>
            </a:r>
            <a:r>
              <a:rPr lang="en-US" sz="1600" i="1" dirty="0" smtClean="0">
                <a:solidFill>
                  <a:srgbClr val="FFFFFF"/>
                </a:solidFill>
                <a:latin typeface="Calibri" charset="0"/>
                <a:ea typeface="Calibri" charset="0"/>
                <a:cs typeface="Calibri" charset="0"/>
              </a:rPr>
              <a:t>imaging</a:t>
            </a:r>
            <a:r>
              <a:rPr lang="en-US" sz="1600" dirty="0" smtClean="0">
                <a:solidFill>
                  <a:srgbClr val="FFFFFF"/>
                </a:solidFill>
                <a:latin typeface="Calibri" charset="0"/>
                <a:ea typeface="Calibri" charset="0"/>
                <a:cs typeface="Calibri" charset="0"/>
              </a:rPr>
              <a:t> observations of treasury extragalactic survey fields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first comprehensive mid-infrared spectral maps of low-redshift systems</a:t>
            </a:r>
            <a:endParaRPr lang="en-US" sz="16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first accurate characterization of 24 and 70 micron sources found by MIPS across a wide range in redshift</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The detection of dust in absorbers along quasar sightlines</a:t>
            </a:r>
            <a:endParaRPr lang="en-US" sz="16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exploration of `normal’ dusty galaxies outside the local Universe</a:t>
            </a:r>
            <a:endParaRPr lang="en-US" sz="160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 first mid-infrared</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spectroscopic detection of sources at z&gt;5</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FFFFFF"/>
                </a:solidFill>
                <a:latin typeface="Calibri" charset="0"/>
                <a:ea typeface="Calibri" charset="0"/>
                <a:cs typeface="Calibri" charset="0"/>
              </a:rPr>
              <a:t>The evolution of silicate dust in active galaxies</a:t>
            </a:r>
            <a:endPar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The</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first reliable studies of the obscured power source in high redshift galaxies</a:t>
            </a:r>
            <a:endParaRPr lang="en-US" sz="1600" baseline="0" dirty="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baseline="0" dirty="0" smtClean="0">
                <a:ln>
                  <a:noFill/>
                </a:ln>
                <a:solidFill>
                  <a:srgbClr val="FFFFFF"/>
                </a:solidFill>
                <a:effectLst/>
                <a:uFillTx/>
                <a:latin typeface="Calibri" charset="0"/>
                <a:ea typeface="Calibri" charset="0"/>
                <a:cs typeface="Calibri" charset="0"/>
                <a:sym typeface="Calibri"/>
              </a:rPr>
              <a:t>An expansive archive of observations that is still actively mined</a:t>
            </a: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 today</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FFFFFF"/>
                </a:solidFill>
                <a:latin typeface="Calibri" charset="0"/>
                <a:ea typeface="Calibri" charset="0"/>
                <a:cs typeface="Calibri" charset="0"/>
              </a:rPr>
              <a:t>The first unambiguous view of the power sources in </a:t>
            </a:r>
            <a:r>
              <a:rPr lang="en-US" sz="1600" baseline="0" dirty="0" err="1" smtClean="0">
                <a:solidFill>
                  <a:srgbClr val="FFFFFF"/>
                </a:solidFill>
                <a:latin typeface="Calibri" charset="0"/>
                <a:ea typeface="Calibri" charset="0"/>
                <a:cs typeface="Calibri" charset="0"/>
              </a:rPr>
              <a:t>ultraluminous</a:t>
            </a:r>
            <a:r>
              <a:rPr lang="en-US" sz="1600" baseline="0" dirty="0" smtClean="0">
                <a:solidFill>
                  <a:srgbClr val="FFFFFF"/>
                </a:solidFill>
                <a:latin typeface="Calibri" charset="0"/>
                <a:ea typeface="Calibri" charset="0"/>
                <a:cs typeface="Calibri" charset="0"/>
              </a:rPr>
              <a:t> infrared galaxies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Strong support for (some flavor of) AGN unified schemes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FFFFFF"/>
                </a:solidFill>
                <a:latin typeface="Calibri" charset="0"/>
                <a:ea typeface="Calibri" charset="0"/>
                <a:cs typeface="Calibri" charset="0"/>
              </a:rPr>
              <a:t>The first evidence for correlation/decoupling of star formation rates and AGN properties in some classes of quasar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FFFFFF"/>
                </a:solidFill>
                <a:latin typeface="Calibri" charset="0"/>
                <a:ea typeface="Calibri" charset="0"/>
                <a:cs typeface="Calibri" charset="0"/>
              </a:rPr>
              <a:t>Evidence that star-formation in galaxies may change systematically with redshift</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FFFFFF"/>
                </a:solidFill>
                <a:latin typeface="Calibri" charset="0"/>
                <a:ea typeface="Calibri" charset="0"/>
                <a:cs typeface="Calibri" charset="0"/>
              </a:rPr>
              <a:t>Evidence</a:t>
            </a:r>
            <a:r>
              <a:rPr lang="en-US" sz="1600" dirty="0" smtClean="0">
                <a:solidFill>
                  <a:srgbClr val="FFFFFF"/>
                </a:solidFill>
                <a:latin typeface="Calibri" charset="0"/>
                <a:ea typeface="Calibri" charset="0"/>
                <a:cs typeface="Calibri" charset="0"/>
              </a:rPr>
              <a:t> that SMGs are not pure starbursts, but instead a heterogeneous population that harbors large amounts of cold dust</a:t>
            </a:r>
            <a:endParaRPr lang="en-US" sz="1600" baseline="0" dirty="0" smtClean="0">
              <a:solidFill>
                <a:srgbClr val="FFFFFF"/>
              </a:solidFill>
              <a:latin typeface="Calibri" charset="0"/>
              <a:ea typeface="Calibri" charset="0"/>
              <a:cs typeface="Calibri" charset="0"/>
            </a:endParaRP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600" b="0" i="0" u="none" strike="noStrike" cap="none" spc="0" normalizeH="0" dirty="0" smtClean="0">
                <a:ln>
                  <a:noFill/>
                </a:ln>
                <a:solidFill>
                  <a:srgbClr val="FFFFFF"/>
                </a:solidFill>
                <a:effectLst/>
                <a:uFillTx/>
                <a:latin typeface="Calibri" charset="0"/>
                <a:ea typeface="Calibri" charset="0"/>
                <a:cs typeface="Calibri" charset="0"/>
                <a:sym typeface="Calibri"/>
              </a:rPr>
              <a:t>The first robust evidence for star formation quenching in other classes of AGN</a:t>
            </a:r>
            <a:endParaRPr kumimoji="0" lang="en-US" sz="1600" b="0" i="0" u="none" strike="noStrike" cap="none" spc="0" normalizeH="0" baseline="0" dirty="0">
              <a:ln>
                <a:noFill/>
              </a:ln>
              <a:solidFill>
                <a:srgbClr val="FFFFFF"/>
              </a:solidFill>
              <a:effectLst/>
              <a:uFillTx/>
              <a:latin typeface="Calibri" charset="0"/>
              <a:ea typeface="Calibri" charset="0"/>
              <a:cs typeface="Calibri" charset="0"/>
              <a:sym typeface="Calibri"/>
            </a:endParaRPr>
          </a:p>
        </p:txBody>
      </p:sp>
    </p:spTree>
    <p:extLst>
      <p:ext uri="{BB962C8B-B14F-4D97-AF65-F5344CB8AC3E}">
        <p14:creationId xmlns:p14="http://schemas.microsoft.com/office/powerpoint/2010/main" val="143266275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76570" y="858307"/>
            <a:ext cx="6866456" cy="5149842"/>
          </a:xfrm>
          <a:prstGeom prst="rect">
            <a:avLst/>
          </a:prstGeom>
        </p:spPr>
      </p:pic>
    </p:spTree>
    <p:extLst>
      <p:ext uri="{BB962C8B-B14F-4D97-AF65-F5344CB8AC3E}">
        <p14:creationId xmlns:p14="http://schemas.microsoft.com/office/powerpoint/2010/main" val="407290585"/>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950283" y="1371600"/>
            <a:ext cx="392116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smtClean="0">
                <a:ln>
                  <a:noFill/>
                </a:ln>
                <a:solidFill>
                  <a:schemeClr val="accent3">
                    <a:lumMod val="60000"/>
                    <a:lumOff val="40000"/>
                  </a:schemeClr>
                </a:solidFill>
                <a:effectLst/>
                <a:uFillTx/>
                <a:latin typeface="Calibri"/>
                <a:ea typeface="Calibri"/>
                <a:cs typeface="Calibri"/>
                <a:sym typeface="Calibri"/>
              </a:rPr>
              <a:t>BELOW HERE IS SPARES</a:t>
            </a:r>
            <a:endParaRPr kumimoji="0" lang="en-US" sz="8000" b="0" i="0" u="none" strike="noStrike" cap="none" spc="0" normalizeH="0" baseline="0" dirty="0">
              <a:ln>
                <a:noFill/>
              </a:ln>
              <a:solidFill>
                <a:schemeClr val="accent3">
                  <a:lumMod val="60000"/>
                  <a:lumOff val="40000"/>
                </a:schemeClr>
              </a:solidFill>
              <a:effectLst/>
              <a:uFillTx/>
              <a:latin typeface="Calibri"/>
              <a:ea typeface="Calibri"/>
              <a:cs typeface="Calibri"/>
              <a:sym typeface="Calibri"/>
            </a:endParaRPr>
          </a:p>
        </p:txBody>
      </p:sp>
    </p:spTree>
    <p:extLst>
      <p:ext uri="{BB962C8B-B14F-4D97-AF65-F5344CB8AC3E}">
        <p14:creationId xmlns:p14="http://schemas.microsoft.com/office/powerpoint/2010/main" val="693297332"/>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243" name="Picture 3" descr="xr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474" y="961581"/>
            <a:ext cx="6789258" cy="445248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6535738" y="6491288"/>
            <a:ext cx="255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a:solidFill>
                  <a:srgbClr val="FFFFFF"/>
                </a:solidFill>
                <a:latin typeface="Comic Sans MS" charset="0"/>
                <a:cs typeface="Helvetica Regular" charset="0"/>
              </a:rPr>
              <a:t>Frontera</a:t>
            </a:r>
            <a:r>
              <a:rPr lang="en-US" altLang="en-US" sz="1800" dirty="0">
                <a:solidFill>
                  <a:srgbClr val="FFFFFF"/>
                </a:solidFill>
                <a:latin typeface="Comic Sans MS" charset="0"/>
                <a:cs typeface="Helvetica Regular" charset="0"/>
              </a:rPr>
              <a:t> et al. (2006)</a:t>
            </a:r>
          </a:p>
        </p:txBody>
      </p:sp>
      <p:sp>
        <p:nvSpPr>
          <p:cNvPr id="2" name="Rectangle 1"/>
          <p:cNvSpPr/>
          <p:nvPr/>
        </p:nvSpPr>
        <p:spPr>
          <a:xfrm>
            <a:off x="256363" y="151511"/>
            <a:ext cx="4992072" cy="523220"/>
          </a:xfrm>
          <a:prstGeom prst="rect">
            <a:avLst/>
          </a:prstGeom>
        </p:spPr>
        <p:txBody>
          <a:bodyPr wrap="none">
            <a:spAutoFit/>
          </a:bodyPr>
          <a:lstStyle/>
          <a:p>
            <a:r>
              <a:rPr lang="en-US" sz="2800" dirty="0" smtClean="0">
                <a:latin typeface="+mj-lt"/>
                <a:ea typeface="Helvetica Regular" charset="0"/>
                <a:cs typeface="Helvetica Regular" charset="0"/>
              </a:rPr>
              <a:t>A cosmic </a:t>
            </a:r>
            <a:r>
              <a:rPr lang="en-US" sz="2800" dirty="0">
                <a:latin typeface="+mj-lt"/>
                <a:ea typeface="Helvetica Regular" charset="0"/>
                <a:cs typeface="Helvetica Regular" charset="0"/>
              </a:rPr>
              <a:t>X-ray “Background”</a:t>
            </a:r>
          </a:p>
        </p:txBody>
      </p:sp>
      <p:sp>
        <p:nvSpPr>
          <p:cNvPr id="3" name="Rectangle 2"/>
          <p:cNvSpPr/>
          <p:nvPr/>
        </p:nvSpPr>
        <p:spPr>
          <a:xfrm>
            <a:off x="1627093" y="5597426"/>
            <a:ext cx="6642848" cy="1077218"/>
          </a:xfrm>
          <a:prstGeom prst="rect">
            <a:avLst/>
          </a:prstGeom>
        </p:spPr>
        <p:txBody>
          <a:bodyPr wrap="square">
            <a:spAutoFit/>
          </a:bodyPr>
          <a:lstStyle/>
          <a:p>
            <a:r>
              <a:rPr lang="en-US" dirty="0">
                <a:latin typeface="+mn-lt"/>
                <a:ea typeface="Helvetica Regular" charset="0"/>
                <a:cs typeface="Helvetica Regular" charset="0"/>
              </a:rPr>
              <a:t>XRB well explained </a:t>
            </a:r>
            <a:r>
              <a:rPr lang="en-US" dirty="0" smtClean="0">
                <a:latin typeface="+mn-lt"/>
                <a:ea typeface="Helvetica Regular" charset="0"/>
                <a:cs typeface="Helvetica Regular" charset="0"/>
              </a:rPr>
              <a:t>by </a:t>
            </a:r>
            <a:r>
              <a:rPr lang="en-US" dirty="0">
                <a:latin typeface="+mn-lt"/>
                <a:ea typeface="Helvetica Regular" charset="0"/>
                <a:cs typeface="Helvetica Regular" charset="0"/>
              </a:rPr>
              <a:t>a combination of obscured and unobscured AGN </a:t>
            </a:r>
            <a:endParaRPr lang="en-US" dirty="0" smtClean="0">
              <a:latin typeface="+mn-lt"/>
              <a:ea typeface="Helvetica Regular" charset="0"/>
              <a:cs typeface="Helvetica Regular" charset="0"/>
            </a:endParaRPr>
          </a:p>
          <a:p>
            <a:r>
              <a:rPr lang="en-US" sz="1400" dirty="0" smtClean="0">
                <a:latin typeface="+mn-lt"/>
                <a:ea typeface="Helvetica Regular" charset="0"/>
                <a:cs typeface="Helvetica Regular" charset="0"/>
              </a:rPr>
              <a:t>(e.g. </a:t>
            </a:r>
            <a:r>
              <a:rPr lang="en-US" sz="1400" dirty="0" err="1" smtClean="0">
                <a:latin typeface="+mn-lt"/>
                <a:ea typeface="Helvetica Regular" charset="0"/>
                <a:cs typeface="Helvetica Regular" charset="0"/>
              </a:rPr>
              <a:t>Madau</a:t>
            </a:r>
            <a:r>
              <a:rPr lang="en-US" sz="1400" dirty="0" smtClean="0">
                <a:latin typeface="+mn-lt"/>
                <a:ea typeface="Helvetica Regular" charset="0"/>
                <a:cs typeface="Helvetica Regular" charset="0"/>
              </a:rPr>
              <a:t> </a:t>
            </a:r>
            <a:r>
              <a:rPr lang="en-US" sz="1400" dirty="0">
                <a:latin typeface="+mn-lt"/>
                <a:ea typeface="Helvetica Regular" charset="0"/>
                <a:cs typeface="Helvetica Regular" charset="0"/>
              </a:rPr>
              <a:t>et al. </a:t>
            </a:r>
            <a:r>
              <a:rPr lang="en-US" sz="1400" dirty="0" smtClean="0">
                <a:latin typeface="+mn-lt"/>
                <a:ea typeface="Helvetica Regular" charset="0"/>
                <a:cs typeface="Helvetica Regular" charset="0"/>
              </a:rPr>
              <a:t>1994, </a:t>
            </a:r>
            <a:r>
              <a:rPr lang="en-US" sz="1400" dirty="0" err="1" smtClean="0">
                <a:latin typeface="+mn-lt"/>
                <a:ea typeface="Helvetica Regular" charset="0"/>
                <a:cs typeface="Helvetica Regular" charset="0"/>
              </a:rPr>
              <a:t>Comastri</a:t>
            </a:r>
            <a:r>
              <a:rPr lang="en-US" sz="1400" dirty="0" smtClean="0">
                <a:latin typeface="+mn-lt"/>
                <a:ea typeface="Helvetica Regular" charset="0"/>
                <a:cs typeface="Helvetica Regular" charset="0"/>
              </a:rPr>
              <a:t> </a:t>
            </a:r>
            <a:r>
              <a:rPr lang="en-US" sz="1400" dirty="0">
                <a:latin typeface="+mn-lt"/>
                <a:ea typeface="Helvetica Regular" charset="0"/>
                <a:cs typeface="Helvetica Regular" charset="0"/>
              </a:rPr>
              <a:t>et al. </a:t>
            </a:r>
            <a:r>
              <a:rPr lang="en-US" sz="1400" dirty="0" smtClean="0">
                <a:latin typeface="+mn-lt"/>
                <a:ea typeface="Helvetica Regular" charset="0"/>
                <a:cs typeface="Helvetica Regular" charset="0"/>
              </a:rPr>
              <a:t>1995, </a:t>
            </a:r>
            <a:r>
              <a:rPr lang="en-US" sz="1400" dirty="0" err="1" smtClean="0">
                <a:latin typeface="+mn-lt"/>
                <a:ea typeface="Helvetica Regular" charset="0"/>
                <a:cs typeface="Helvetica Regular" charset="0"/>
              </a:rPr>
              <a:t>Gilli</a:t>
            </a:r>
            <a:r>
              <a:rPr lang="en-US" sz="1400" dirty="0" smtClean="0">
                <a:latin typeface="+mn-lt"/>
                <a:ea typeface="Helvetica Regular" charset="0"/>
                <a:cs typeface="Helvetica Regular" charset="0"/>
              </a:rPr>
              <a:t> </a:t>
            </a:r>
            <a:r>
              <a:rPr lang="en-US" sz="1400" dirty="0">
                <a:latin typeface="+mn-lt"/>
                <a:ea typeface="Helvetica Regular" charset="0"/>
                <a:cs typeface="Helvetica Regular" charset="0"/>
              </a:rPr>
              <a:t>et al. </a:t>
            </a:r>
            <a:r>
              <a:rPr lang="en-US" sz="1400" dirty="0" smtClean="0">
                <a:latin typeface="+mn-lt"/>
                <a:ea typeface="Helvetica Regular" charset="0"/>
                <a:cs typeface="Helvetica Regular" charset="0"/>
              </a:rPr>
              <a:t>2001, </a:t>
            </a:r>
            <a:r>
              <a:rPr lang="en-US" sz="1400" dirty="0" err="1" smtClean="0">
                <a:latin typeface="+mn-lt"/>
                <a:ea typeface="Helvetica Regular" charset="0"/>
                <a:cs typeface="Helvetica Regular" charset="0"/>
              </a:rPr>
              <a:t>Treister</a:t>
            </a:r>
            <a:r>
              <a:rPr lang="en-US" sz="1400" dirty="0" smtClean="0">
                <a:latin typeface="+mn-lt"/>
                <a:ea typeface="Helvetica Regular" charset="0"/>
                <a:cs typeface="Helvetica Regular" charset="0"/>
              </a:rPr>
              <a:t> </a:t>
            </a:r>
            <a:r>
              <a:rPr lang="en-US" sz="1400" dirty="0">
                <a:latin typeface="+mn-lt"/>
                <a:ea typeface="Helvetica Regular" charset="0"/>
                <a:cs typeface="Helvetica Regular" charset="0"/>
              </a:rPr>
              <a:t>&amp; </a:t>
            </a:r>
            <a:r>
              <a:rPr lang="en-US" sz="1400" dirty="0" err="1">
                <a:latin typeface="+mn-lt"/>
                <a:ea typeface="Helvetica Regular" charset="0"/>
                <a:cs typeface="Helvetica Regular" charset="0"/>
              </a:rPr>
              <a:t>Urry</a:t>
            </a:r>
            <a:r>
              <a:rPr lang="en-US" sz="1400" dirty="0">
                <a:latin typeface="+mn-lt"/>
                <a:ea typeface="Helvetica Regular" charset="0"/>
                <a:cs typeface="Helvetica Regular" charset="0"/>
              </a:rPr>
              <a:t> </a:t>
            </a:r>
            <a:r>
              <a:rPr lang="en-US" sz="1400" dirty="0" smtClean="0">
                <a:latin typeface="+mn-lt"/>
                <a:ea typeface="Helvetica Regular" charset="0"/>
                <a:cs typeface="Helvetica Regular" charset="0"/>
              </a:rPr>
              <a:t>2005, </a:t>
            </a:r>
            <a:r>
              <a:rPr lang="en-US" sz="1400" dirty="0" err="1" smtClean="0">
                <a:latin typeface="+mn-lt"/>
                <a:ea typeface="Helvetica Regular" charset="0"/>
                <a:cs typeface="Helvetica Regular" charset="0"/>
              </a:rPr>
              <a:t>Gilli</a:t>
            </a:r>
            <a:r>
              <a:rPr lang="en-US" sz="1400" dirty="0" smtClean="0">
                <a:latin typeface="+mn-lt"/>
                <a:ea typeface="Helvetica Regular" charset="0"/>
                <a:cs typeface="Helvetica Regular" charset="0"/>
              </a:rPr>
              <a:t> </a:t>
            </a:r>
            <a:r>
              <a:rPr lang="en-US" sz="1400" dirty="0">
                <a:latin typeface="+mn-lt"/>
                <a:ea typeface="Helvetica Regular" charset="0"/>
                <a:cs typeface="Helvetica Regular" charset="0"/>
              </a:rPr>
              <a:t>et al. </a:t>
            </a:r>
            <a:r>
              <a:rPr lang="en-US" sz="1400" dirty="0" smtClean="0">
                <a:latin typeface="+mn-lt"/>
                <a:ea typeface="Helvetica Regular" charset="0"/>
                <a:cs typeface="Helvetica Regular" charset="0"/>
              </a:rPr>
              <a:t>2007)</a:t>
            </a:r>
            <a:endParaRPr lang="en-US" sz="1400" dirty="0">
              <a:latin typeface="+mn-lt"/>
              <a:ea typeface="Helvetica Regular" charset="0"/>
              <a:cs typeface="Helvetica Regular" charset="0"/>
            </a:endParaRPr>
          </a:p>
        </p:txBody>
      </p:sp>
    </p:spTree>
    <p:extLst>
      <p:ext uri="{BB962C8B-B14F-4D97-AF65-F5344CB8AC3E}">
        <p14:creationId xmlns:p14="http://schemas.microsoft.com/office/powerpoint/2010/main" val="312259289"/>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6" name="sfhqsolf.png"/>
          <p:cNvPicPr>
            <a:picLocks noChangeAspect="1"/>
          </p:cNvPicPr>
          <p:nvPr/>
        </p:nvPicPr>
        <p:blipFill>
          <a:blip r:embed="rId2">
            <a:extLst/>
          </a:blip>
          <a:stretch>
            <a:fillRect/>
          </a:stretch>
        </p:blipFill>
        <p:spPr>
          <a:xfrm>
            <a:off x="376517" y="105842"/>
            <a:ext cx="8579224" cy="3874489"/>
          </a:xfrm>
          <a:prstGeom prst="rect">
            <a:avLst/>
          </a:prstGeom>
          <a:ln w="12700">
            <a:miter lim="400000"/>
          </a:ln>
        </p:spPr>
      </p:pic>
      <p:sp>
        <p:nvSpPr>
          <p:cNvPr id="2" name="TextBox 1"/>
          <p:cNvSpPr txBox="1"/>
          <p:nvPr/>
        </p:nvSpPr>
        <p:spPr>
          <a:xfrm>
            <a:off x="1129554" y="3980331"/>
            <a:ext cx="7449670" cy="2554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u="none" strike="noStrike" cap="none" spc="0" normalizeH="0" baseline="0" dirty="0" smtClean="0">
                <a:ln>
                  <a:noFill/>
                </a:ln>
                <a:solidFill>
                  <a:schemeClr val="bg1"/>
                </a:solidFill>
                <a:effectLst/>
                <a:uFillTx/>
                <a:latin typeface="Helvetica Regular" charset="0"/>
                <a:ea typeface="Helvetica Regular" charset="0"/>
                <a:cs typeface="Helvetica Regular" charset="0"/>
                <a:sym typeface="Calibri"/>
              </a:rPr>
              <a:t>Star formation rates in luminous type 1 quasars evolve in approximately the same way with redshift as the </a:t>
            </a:r>
            <a:r>
              <a:rPr kumimoji="0" lang="en-US" sz="2000" u="none" strike="noStrike" cap="none" spc="0" normalizeH="0" baseline="0" dirty="0" err="1" smtClean="0">
                <a:ln>
                  <a:noFill/>
                </a:ln>
                <a:solidFill>
                  <a:schemeClr val="bg1"/>
                </a:solidFill>
                <a:effectLst/>
                <a:uFillTx/>
                <a:latin typeface="Helvetica Regular" charset="0"/>
                <a:ea typeface="Helvetica Regular" charset="0"/>
                <a:cs typeface="Helvetica Regular" charset="0"/>
                <a:sym typeface="Calibri"/>
              </a:rPr>
              <a:t>comoving</a:t>
            </a:r>
            <a:r>
              <a:rPr kumimoji="0" lang="en-US" sz="2000" u="none" strike="noStrike" cap="none" spc="0" normalizeH="0" baseline="0" dirty="0" smtClean="0">
                <a:ln>
                  <a:noFill/>
                </a:ln>
                <a:solidFill>
                  <a:schemeClr val="bg1"/>
                </a:solidFill>
                <a:effectLst/>
                <a:uFillTx/>
                <a:latin typeface="Helvetica Regular" charset="0"/>
                <a:ea typeface="Helvetica Regular" charset="0"/>
                <a:cs typeface="Helvetica Regular" charset="0"/>
                <a:sym typeface="Calibri"/>
              </a:rPr>
              <a:t> star formation rate density</a:t>
            </a:r>
          </a:p>
          <a:p>
            <a:pPr marL="0" marR="0" indent="0" algn="l" defTabSz="914400" rtl="0" fontAlgn="auto" latinLnBrk="0" hangingPunct="0">
              <a:lnSpc>
                <a:spcPct val="100000"/>
              </a:lnSpc>
              <a:spcBef>
                <a:spcPts val="0"/>
              </a:spcBef>
              <a:spcAft>
                <a:spcPts val="0"/>
              </a:spcAft>
              <a:buClrTx/>
              <a:buSzTx/>
              <a:buFontTx/>
              <a:buNone/>
              <a:tabLst/>
            </a:pPr>
            <a:endParaRPr lang="en-US" sz="2000" dirty="0">
              <a:solidFill>
                <a:schemeClr val="bg1"/>
              </a:solidFill>
              <a:latin typeface="Helvetica Regular" charset="0"/>
              <a:ea typeface="Helvetica Regular" charset="0"/>
              <a:cs typeface="Helvetica Regular" charset="0"/>
            </a:endParaRPr>
          </a:p>
          <a:p>
            <a:pPr marL="0" marR="0" indent="0" algn="l" defTabSz="914400" rtl="0" fontAlgn="auto" latinLnBrk="0" hangingPunct="0">
              <a:lnSpc>
                <a:spcPct val="100000"/>
              </a:lnSpc>
              <a:spcBef>
                <a:spcPts val="0"/>
              </a:spcBef>
              <a:spcAft>
                <a:spcPts val="0"/>
              </a:spcAft>
              <a:buClrTx/>
              <a:buSzTx/>
              <a:buFontTx/>
              <a:buNone/>
              <a:tabLst/>
            </a:pPr>
            <a:r>
              <a:rPr kumimoji="0" lang="en-US" sz="2000" u="none" strike="noStrike" cap="none" spc="0" normalizeH="0" baseline="0" dirty="0" smtClean="0">
                <a:ln>
                  <a:noFill/>
                </a:ln>
                <a:solidFill>
                  <a:schemeClr val="bg1"/>
                </a:solidFill>
                <a:effectLst/>
                <a:uFillTx/>
                <a:latin typeface="Helvetica Regular" charset="0"/>
                <a:ea typeface="Helvetica Regular" charset="0"/>
                <a:cs typeface="Helvetica Regular" charset="0"/>
                <a:sym typeface="Calibri"/>
              </a:rPr>
              <a:t>Caveats: </a:t>
            </a:r>
          </a:p>
          <a:p>
            <a:pPr marL="342900" marR="0" indent="-342900" algn="l" defTabSz="914400" rtl="0" fontAlgn="auto" latinLnBrk="0" hangingPunct="0">
              <a:lnSpc>
                <a:spcPct val="100000"/>
              </a:lnSpc>
              <a:spcBef>
                <a:spcPts val="0"/>
              </a:spcBef>
              <a:spcAft>
                <a:spcPts val="0"/>
              </a:spcAft>
              <a:buClrTx/>
              <a:buSzTx/>
              <a:buFont typeface="Arial" charset="0"/>
              <a:buChar char="•"/>
              <a:tabLst/>
            </a:pPr>
            <a:r>
              <a:rPr lang="en-US" sz="2000" dirty="0" smtClean="0">
                <a:solidFill>
                  <a:schemeClr val="bg1"/>
                </a:solidFill>
                <a:latin typeface="Helvetica Regular" charset="0"/>
                <a:ea typeface="Helvetica Regular" charset="0"/>
                <a:cs typeface="Helvetica Regular" charset="0"/>
              </a:rPr>
              <a:t>This is compared to the average, not individual populations</a:t>
            </a:r>
          </a:p>
          <a:p>
            <a:pPr marL="342900" marR="0" indent="-342900" algn="l" defTabSz="914400" rtl="0" fontAlgn="auto" latinLnBrk="0" hangingPunct="0">
              <a:lnSpc>
                <a:spcPct val="100000"/>
              </a:lnSpc>
              <a:spcBef>
                <a:spcPts val="0"/>
              </a:spcBef>
              <a:spcAft>
                <a:spcPts val="0"/>
              </a:spcAft>
              <a:buClrTx/>
              <a:buSzTx/>
              <a:buFont typeface="Arial" charset="0"/>
              <a:buChar char="•"/>
              <a:tabLst/>
            </a:pPr>
            <a:r>
              <a:rPr kumimoji="0" lang="en-US" sz="2000" u="none" strike="noStrike" cap="none" spc="0" normalizeH="0" baseline="0" dirty="0" smtClean="0">
                <a:ln>
                  <a:noFill/>
                </a:ln>
                <a:solidFill>
                  <a:schemeClr val="bg1"/>
                </a:solidFill>
                <a:effectLst/>
                <a:uFillTx/>
                <a:latin typeface="Helvetica Regular" charset="0"/>
                <a:ea typeface="Helvetica Regular" charset="0"/>
                <a:cs typeface="Helvetica Regular" charset="0"/>
                <a:sym typeface="Calibri"/>
              </a:rPr>
              <a:t>This only applies to Delta t&gt;0.1Gyr</a:t>
            </a:r>
            <a:r>
              <a:rPr kumimoji="0" lang="en-US" sz="2000" u="none" strike="noStrike" cap="none" spc="0" normalizeH="0" dirty="0" smtClean="0">
                <a:ln>
                  <a:noFill/>
                </a:ln>
                <a:solidFill>
                  <a:schemeClr val="bg1"/>
                </a:solidFill>
                <a:effectLst/>
                <a:uFillTx/>
                <a:latin typeface="Helvetica Regular" charset="0"/>
                <a:ea typeface="Helvetica Regular" charset="0"/>
                <a:cs typeface="Helvetica Regular" charset="0"/>
                <a:sym typeface="Calibri"/>
              </a:rPr>
              <a:t> timescales – longer than the AGN duty cycle</a:t>
            </a:r>
            <a:endParaRPr kumimoji="0" lang="en-US" sz="2000" u="none" strike="noStrike" cap="none" spc="0" normalizeH="0" baseline="0" dirty="0">
              <a:ln>
                <a:noFill/>
              </a:ln>
              <a:solidFill>
                <a:schemeClr val="bg1"/>
              </a:solidFill>
              <a:effectLst/>
              <a:uFillTx/>
              <a:latin typeface="Helvetica Regular" charset="0"/>
              <a:ea typeface="Helvetica Regular" charset="0"/>
              <a:cs typeface="Helvetica Regular" charset="0"/>
              <a:sym typeface="Calibri"/>
            </a:endParaRPr>
          </a:p>
        </p:txBody>
      </p:sp>
    </p:spTree>
    <p:extLst>
      <p:ext uri="{BB962C8B-B14F-4D97-AF65-F5344CB8AC3E}">
        <p14:creationId xmlns:p14="http://schemas.microsoft.com/office/powerpoint/2010/main" val="55554143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pdftrifracagnv2_minebyabsdivat3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428" y="592663"/>
            <a:ext cx="7057573" cy="5204219"/>
          </a:xfrm>
          <a:prstGeom prst="rect">
            <a:avLst/>
          </a:prstGeom>
        </p:spPr>
      </p:pic>
      <p:sp>
        <p:nvSpPr>
          <p:cNvPr id="4" name="TextBox 3"/>
          <p:cNvSpPr txBox="1"/>
          <p:nvPr/>
        </p:nvSpPr>
        <p:spPr>
          <a:xfrm>
            <a:off x="62553" y="1678056"/>
            <a:ext cx="2385447" cy="3386889"/>
          </a:xfrm>
          <a:prstGeom prst="rect">
            <a:avLst/>
          </a:prstGeom>
          <a:noFill/>
        </p:spPr>
        <p:txBody>
          <a:bodyPr wrap="square" rtlCol="0">
            <a:spAutoFit/>
          </a:bodyPr>
          <a:lstStyle/>
          <a:p>
            <a:r>
              <a:rPr lang="en-US" sz="1633" u="sng" dirty="0">
                <a:solidFill>
                  <a:schemeClr val="accent5"/>
                </a:solidFill>
                <a:latin typeface="+mn-lt"/>
                <a:ea typeface="Helvetica Regular" charset="0"/>
                <a:cs typeface="Helvetica Regular" charset="0"/>
              </a:rPr>
              <a:t>All Objects:</a:t>
            </a:r>
          </a:p>
          <a:p>
            <a:r>
              <a:rPr lang="en-US" sz="1633" dirty="0">
                <a:solidFill>
                  <a:schemeClr val="accent5"/>
                </a:solidFill>
                <a:latin typeface="+mn-lt"/>
                <a:ea typeface="Helvetica Regular" charset="0"/>
                <a:cs typeface="Helvetica Regular" charset="0"/>
              </a:rPr>
              <a:t>P(Starburst&gt;25%): </a:t>
            </a:r>
            <a:r>
              <a:rPr lang="en-US" sz="2177" dirty="0">
                <a:solidFill>
                  <a:schemeClr val="bg1"/>
                </a:solidFill>
                <a:latin typeface="+mn-lt"/>
                <a:ea typeface="Helvetica Regular" charset="0"/>
                <a:cs typeface="Helvetica Regular" charset="0"/>
              </a:rPr>
              <a:t>51% +/- 5%</a:t>
            </a:r>
          </a:p>
          <a:p>
            <a:endParaRPr lang="en-US" sz="1633" dirty="0">
              <a:solidFill>
                <a:schemeClr val="accent5"/>
              </a:solidFill>
              <a:latin typeface="+mn-lt"/>
              <a:ea typeface="Helvetica Regular" charset="0"/>
              <a:cs typeface="Helvetica Regular" charset="0"/>
            </a:endParaRPr>
          </a:p>
          <a:p>
            <a:r>
              <a:rPr lang="en-US" sz="1633" u="sng" dirty="0">
                <a:solidFill>
                  <a:schemeClr val="accent5"/>
                </a:solidFill>
                <a:latin typeface="+mn-lt"/>
                <a:ea typeface="Helvetica Regular" charset="0"/>
                <a:cs typeface="Helvetica Regular" charset="0"/>
              </a:rPr>
              <a:t>Weak Outflows:</a:t>
            </a:r>
          </a:p>
          <a:p>
            <a:r>
              <a:rPr lang="en-US" sz="1633" dirty="0">
                <a:solidFill>
                  <a:schemeClr val="accent5"/>
                </a:solidFill>
                <a:latin typeface="+mn-lt"/>
                <a:ea typeface="Helvetica Regular" charset="0"/>
                <a:cs typeface="Helvetica Regular" charset="0"/>
              </a:rPr>
              <a:t>P(Starburst&gt;25%): </a:t>
            </a:r>
            <a:r>
              <a:rPr lang="en-US" sz="2177" dirty="0">
                <a:solidFill>
                  <a:schemeClr val="bg1"/>
                </a:solidFill>
                <a:latin typeface="+mn-lt"/>
                <a:ea typeface="Helvetica Regular" charset="0"/>
                <a:cs typeface="Helvetica Regular" charset="0"/>
              </a:rPr>
              <a:t>63% +/- 4%</a:t>
            </a:r>
          </a:p>
          <a:p>
            <a:endParaRPr lang="en-US" sz="1633" u="sng" dirty="0">
              <a:solidFill>
                <a:schemeClr val="bg1"/>
              </a:solidFill>
              <a:latin typeface="+mn-lt"/>
              <a:ea typeface="Helvetica Regular" charset="0"/>
              <a:cs typeface="Helvetica Regular" charset="0"/>
            </a:endParaRPr>
          </a:p>
          <a:p>
            <a:r>
              <a:rPr lang="en-US" sz="1633" u="sng" dirty="0">
                <a:solidFill>
                  <a:srgbClr val="4BACC6"/>
                </a:solidFill>
                <a:latin typeface="+mn-lt"/>
                <a:ea typeface="Helvetica Regular" charset="0"/>
                <a:cs typeface="Helvetica Regular" charset="0"/>
              </a:rPr>
              <a:t>Strong Outflows:</a:t>
            </a:r>
          </a:p>
          <a:p>
            <a:r>
              <a:rPr lang="en-US" sz="1633" dirty="0">
                <a:solidFill>
                  <a:srgbClr val="4BACC6"/>
                </a:solidFill>
                <a:latin typeface="+mn-lt"/>
                <a:ea typeface="Helvetica Regular" charset="0"/>
                <a:cs typeface="Helvetica Regular" charset="0"/>
              </a:rPr>
              <a:t>P(Starburst&gt;25%): </a:t>
            </a:r>
            <a:r>
              <a:rPr lang="en-US" sz="2177" dirty="0">
                <a:solidFill>
                  <a:schemeClr val="bg1"/>
                </a:solidFill>
                <a:latin typeface="+mn-lt"/>
                <a:ea typeface="Helvetica Regular" charset="0"/>
                <a:cs typeface="Helvetica Regular" charset="0"/>
              </a:rPr>
              <a:t>18% +/- 5%</a:t>
            </a:r>
          </a:p>
          <a:p>
            <a:endParaRPr lang="en-US" sz="1814" dirty="0">
              <a:solidFill>
                <a:schemeClr val="accent5"/>
              </a:solidFill>
              <a:latin typeface="Helvetica Regular" charset="0"/>
              <a:ea typeface="Helvetica Regular" charset="0"/>
              <a:cs typeface="Helvetica Regular" charset="0"/>
            </a:endParaRPr>
          </a:p>
        </p:txBody>
      </p:sp>
      <p:sp>
        <p:nvSpPr>
          <p:cNvPr id="5" name="TextBox 4"/>
          <p:cNvSpPr txBox="1"/>
          <p:nvPr/>
        </p:nvSpPr>
        <p:spPr>
          <a:xfrm>
            <a:off x="464596" y="5825407"/>
            <a:ext cx="8303678" cy="830997"/>
          </a:xfrm>
          <a:prstGeom prst="rect">
            <a:avLst/>
          </a:prstGeom>
          <a:noFill/>
        </p:spPr>
        <p:txBody>
          <a:bodyPr wrap="square" rtlCol="0">
            <a:spAutoFit/>
          </a:bodyPr>
          <a:lstStyle/>
          <a:p>
            <a:pPr algn="ctr"/>
            <a:r>
              <a:rPr lang="en-US" sz="2400" dirty="0">
                <a:solidFill>
                  <a:schemeClr val="bg1"/>
                </a:solidFill>
                <a:latin typeface="+mn-lt"/>
                <a:ea typeface="Helvetica Regular" charset="0"/>
                <a:cs typeface="Helvetica Regular" charset="0"/>
              </a:rPr>
              <a:t>Weak Outflows means a much greater chance </a:t>
            </a:r>
          </a:p>
          <a:p>
            <a:pPr algn="ctr"/>
            <a:r>
              <a:rPr lang="en-US" sz="2400" dirty="0">
                <a:solidFill>
                  <a:schemeClr val="bg1"/>
                </a:solidFill>
                <a:latin typeface="+mn-lt"/>
                <a:ea typeface="Helvetica Regular" charset="0"/>
                <a:cs typeface="Helvetica Regular" charset="0"/>
              </a:rPr>
              <a:t>of seeing a large starburst contribution than strong outflows</a:t>
            </a:r>
          </a:p>
        </p:txBody>
      </p:sp>
      <p:sp>
        <p:nvSpPr>
          <p:cNvPr id="7" name="TextBox 6"/>
          <p:cNvSpPr txBox="1"/>
          <p:nvPr/>
        </p:nvSpPr>
        <p:spPr>
          <a:xfrm>
            <a:off x="6653308" y="963087"/>
            <a:ext cx="1784463" cy="343620"/>
          </a:xfrm>
          <a:prstGeom prst="rect">
            <a:avLst/>
          </a:prstGeom>
          <a:noFill/>
        </p:spPr>
        <p:txBody>
          <a:bodyPr wrap="none" rtlCol="0">
            <a:spAutoFit/>
          </a:bodyPr>
          <a:lstStyle/>
          <a:p>
            <a:r>
              <a:rPr lang="en-US" sz="1633" dirty="0">
                <a:latin typeface="Helvetica Regular" charset="0"/>
                <a:ea typeface="Helvetica Regular" charset="0"/>
                <a:cs typeface="Helvetica Regular" charset="0"/>
              </a:rPr>
              <a:t>Farrah et al 2012</a:t>
            </a:r>
          </a:p>
        </p:txBody>
      </p:sp>
      <p:sp>
        <p:nvSpPr>
          <p:cNvPr id="2" name="TextBox 1"/>
          <p:cNvSpPr txBox="1"/>
          <p:nvPr/>
        </p:nvSpPr>
        <p:spPr>
          <a:xfrm>
            <a:off x="259572" y="220764"/>
            <a:ext cx="639373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u="none" strike="noStrike" cap="none" spc="0" normalizeH="0" baseline="0" dirty="0" smtClean="0">
                <a:ln>
                  <a:noFill/>
                </a:ln>
                <a:solidFill>
                  <a:srgbClr val="000000"/>
                </a:solidFill>
                <a:effectLst/>
                <a:uFillTx/>
                <a:latin typeface="+mj-lt"/>
                <a:ea typeface="Helvetica Regular" charset="0"/>
                <a:cs typeface="Helvetica Regular" charset="0"/>
                <a:sym typeface="Calibri"/>
              </a:rPr>
              <a:t>Ongoing feedback in </a:t>
            </a:r>
            <a:r>
              <a:rPr kumimoji="0" lang="en-US" sz="2800" u="none" strike="noStrike" cap="none" spc="0" normalizeH="0" baseline="0" dirty="0" err="1" smtClean="0">
                <a:ln>
                  <a:noFill/>
                </a:ln>
                <a:solidFill>
                  <a:srgbClr val="000000"/>
                </a:solidFill>
                <a:effectLst/>
                <a:uFillTx/>
                <a:latin typeface="+mj-lt"/>
                <a:ea typeface="Helvetica Regular" charset="0"/>
                <a:cs typeface="Helvetica Regular" charset="0"/>
                <a:sym typeface="Calibri"/>
              </a:rPr>
              <a:t>FeLoBAL</a:t>
            </a:r>
            <a:r>
              <a:rPr kumimoji="0" lang="en-US" sz="2800" u="none" strike="noStrike" cap="none" spc="0" normalizeH="0" baseline="0" dirty="0" smtClean="0">
                <a:ln>
                  <a:noFill/>
                </a:ln>
                <a:solidFill>
                  <a:srgbClr val="000000"/>
                </a:solidFill>
                <a:effectLst/>
                <a:uFillTx/>
                <a:latin typeface="+mj-lt"/>
                <a:ea typeface="Helvetica Regular" charset="0"/>
                <a:cs typeface="Helvetica Regular" charset="0"/>
                <a:sym typeface="Calibri"/>
              </a:rPr>
              <a:t> quasars</a:t>
            </a:r>
            <a:endParaRPr kumimoji="0" lang="en-US" sz="2800" u="none" strike="noStrike" cap="none" spc="0" normalizeH="0" baseline="0" dirty="0">
              <a:ln>
                <a:noFill/>
              </a:ln>
              <a:solidFill>
                <a:srgbClr val="000000"/>
              </a:solidFill>
              <a:effectLst/>
              <a:uFillTx/>
              <a:latin typeface="+mj-lt"/>
              <a:ea typeface="Helvetica Regular" charset="0"/>
              <a:cs typeface="Helvetica Regular" charset="0"/>
              <a:sym typeface="Calibri"/>
            </a:endParaRPr>
          </a:p>
        </p:txBody>
      </p:sp>
    </p:spTree>
    <p:extLst>
      <p:ext uri="{BB962C8B-B14F-4D97-AF65-F5344CB8AC3E}">
        <p14:creationId xmlns:p14="http://schemas.microsoft.com/office/powerpoint/2010/main" val="1914457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flipH="1">
            <a:off x="480559" y="326091"/>
            <a:ext cx="50668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Gill Sans" charset="0"/>
                <a:ea typeface="Gill Sans" charset="0"/>
                <a:cs typeface="Gill Sans" charset="0"/>
                <a:sym typeface="Calibri"/>
              </a:rPr>
              <a:t>The importance of mergers</a:t>
            </a:r>
            <a:endParaRPr kumimoji="0" lang="en-US" sz="3200" b="0" i="0" u="none" strike="noStrike" cap="none" spc="0" normalizeH="0" baseline="0" dirty="0">
              <a:ln>
                <a:noFill/>
              </a:ln>
              <a:solidFill>
                <a:srgbClr val="000000"/>
              </a:solidFill>
              <a:effectLst/>
              <a:uFillTx/>
              <a:latin typeface="Gill Sans" charset="0"/>
              <a:ea typeface="Gill Sans" charset="0"/>
              <a:cs typeface="Gill Sans" charset="0"/>
              <a:sym typeface="Calibri"/>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 y="1246191"/>
            <a:ext cx="6584765" cy="4850130"/>
          </a:xfrm>
          <a:prstGeom prst="rect">
            <a:avLst/>
          </a:prstGeom>
        </p:spPr>
      </p:pic>
      <p:sp>
        <p:nvSpPr>
          <p:cNvPr id="4" name="TextBox 3"/>
          <p:cNvSpPr txBox="1"/>
          <p:nvPr/>
        </p:nvSpPr>
        <p:spPr>
          <a:xfrm>
            <a:off x="1064311" y="6096321"/>
            <a:ext cx="150457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a:ea typeface="Calibri"/>
                <a:cs typeface="Calibri"/>
                <a:sym typeface="Calibri"/>
              </a:rPr>
              <a:t>Man et al 2016</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TextBox 4"/>
          <p:cNvSpPr txBox="1"/>
          <p:nvPr/>
        </p:nvSpPr>
        <p:spPr>
          <a:xfrm>
            <a:off x="6827519" y="2423160"/>
            <a:ext cx="2316481"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Calibri"/>
                <a:cs typeface="Calibri"/>
                <a:sym typeface="Calibri"/>
              </a:rPr>
              <a:t>The evolution in merger fraction with redshift is uncertain, and may depend on merger type</a:t>
            </a:r>
            <a:endParaRPr kumimoji="0" lang="en-US" sz="2400" b="0" i="0" u="none" strike="noStrike" cap="none" spc="0" normalizeH="0" baseline="0" dirty="0">
              <a:ln>
                <a:noFill/>
              </a:ln>
              <a:solidFill>
                <a:srgbClr val="000000"/>
              </a:solidFill>
              <a:effectLst/>
              <a:uFillTx/>
              <a:latin typeface="+mn-lt"/>
              <a:ea typeface="Calibri"/>
              <a:cs typeface="Calibri"/>
              <a:sym typeface="Calibri"/>
            </a:endParaRPr>
          </a:p>
        </p:txBody>
      </p:sp>
    </p:spTree>
    <p:extLst>
      <p:ext uri="{BB962C8B-B14F-4D97-AF65-F5344CB8AC3E}">
        <p14:creationId xmlns:p14="http://schemas.microsoft.com/office/powerpoint/2010/main" val="176368876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306" name="Shape 306"/>
          <p:cNvSpPr/>
          <p:nvPr/>
        </p:nvSpPr>
        <p:spPr>
          <a:xfrm>
            <a:off x="6502823" y="6088379"/>
            <a:ext cx="1990286"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sz="1400" b="1" dirty="0">
                <a:solidFill>
                  <a:srgbClr val="FF0000"/>
                </a:solidFill>
                <a:latin typeface="+mn-lt"/>
                <a:ea typeface="Helvetica Regular" charset="0"/>
                <a:cs typeface="Helvetica Regular" charset="0"/>
              </a:rPr>
              <a:t>Madau &amp; Dickinson </a:t>
            </a:r>
            <a:r>
              <a:rPr sz="1400" b="1" dirty="0" smtClean="0">
                <a:solidFill>
                  <a:srgbClr val="FF0000"/>
                </a:solidFill>
                <a:latin typeface="+mn-lt"/>
                <a:ea typeface="Helvetica Regular" charset="0"/>
                <a:cs typeface="Helvetica Regular" charset="0"/>
              </a:rPr>
              <a:t>1</a:t>
            </a:r>
            <a:r>
              <a:rPr lang="en-US" sz="1400" b="1" dirty="0" smtClean="0">
                <a:solidFill>
                  <a:srgbClr val="FF0000"/>
                </a:solidFill>
                <a:latin typeface="+mn-lt"/>
                <a:ea typeface="Helvetica Regular" charset="0"/>
                <a:cs typeface="Helvetica Regular" charset="0"/>
              </a:rPr>
              <a:t>4</a:t>
            </a:r>
            <a:endParaRPr sz="1400" b="1" dirty="0">
              <a:solidFill>
                <a:srgbClr val="FF0000"/>
              </a:solidFill>
              <a:latin typeface="+mn-lt"/>
              <a:ea typeface="Helvetica Regular" charset="0"/>
              <a:cs typeface="Helvetica Regular" charset="0"/>
            </a:endParaRPr>
          </a:p>
        </p:txBody>
      </p:sp>
      <p:sp>
        <p:nvSpPr>
          <p:cNvPr id="4" name="Text Box 3"/>
          <p:cNvSpPr txBox="1">
            <a:spLocks noChangeArrowheads="1"/>
          </p:cNvSpPr>
          <p:nvPr/>
        </p:nvSpPr>
        <p:spPr bwMode="auto">
          <a:xfrm>
            <a:off x="197224" y="309282"/>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128"/>
              </a:defRPr>
            </a:lvl1pPr>
            <a:lvl2pPr marL="742950" indent="-285750" eaLnBrk="0" hangingPunct="0">
              <a:defRPr sz="2000">
                <a:solidFill>
                  <a:schemeClr val="tx1"/>
                </a:solidFill>
                <a:latin typeface="Times New Roman" charset="0"/>
                <a:ea typeface="ＭＳ Ｐゴシック" charset="-128"/>
              </a:defRPr>
            </a:lvl2pPr>
            <a:lvl3pPr marL="1143000" indent="-228600" eaLnBrk="0" hangingPunct="0">
              <a:defRPr sz="2000">
                <a:solidFill>
                  <a:schemeClr val="tx1"/>
                </a:solidFill>
                <a:latin typeface="Times New Roman" charset="0"/>
                <a:ea typeface="ＭＳ Ｐゴシック" charset="-128"/>
              </a:defRPr>
            </a:lvl3pPr>
            <a:lvl4pPr marL="1600200" indent="-228600" eaLnBrk="0" hangingPunct="0">
              <a:defRPr sz="2000">
                <a:solidFill>
                  <a:schemeClr val="tx1"/>
                </a:solidFill>
                <a:latin typeface="Times New Roman" charset="0"/>
                <a:ea typeface="ＭＳ Ｐゴシック" charset="-128"/>
              </a:defRPr>
            </a:lvl4pPr>
            <a:lvl5pPr marL="2057400" indent="-228600" eaLnBrk="0" hangingPunct="0">
              <a:defRPr sz="20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128"/>
              </a:defRPr>
            </a:lvl9pPr>
          </a:lstStyle>
          <a:p>
            <a:pPr eaLnBrk="1" hangingPunct="1"/>
            <a:r>
              <a:rPr lang="en-US" altLang="en-US" sz="2800" dirty="0" smtClean="0">
                <a:latin typeface="Gill Sans" charset="0"/>
                <a:ea typeface="Gill Sans" charset="0"/>
                <a:cs typeface="Gill Sans" charset="0"/>
              </a:rPr>
              <a:t>The cosmic history of star formation</a:t>
            </a:r>
            <a:endParaRPr lang="en-US" altLang="en-US" sz="2800" dirty="0">
              <a:latin typeface="Gill Sans" charset="0"/>
              <a:ea typeface="Gill Sans" charset="0"/>
              <a:cs typeface="Gill Sans" charset="0"/>
            </a:endParaRPr>
          </a:p>
        </p:txBody>
      </p:sp>
      <p:sp>
        <p:nvSpPr>
          <p:cNvPr id="2" name="TextBox 1"/>
          <p:cNvSpPr txBox="1"/>
          <p:nvPr/>
        </p:nvSpPr>
        <p:spPr>
          <a:xfrm>
            <a:off x="350048" y="5734436"/>
            <a:ext cx="3749511"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Calibri"/>
                <a:cs typeface="Calibri"/>
                <a:sym typeface="Calibri"/>
              </a:rPr>
              <a:t>An approximately lognormal relation that rises with redshift to about z~2, and then declines</a:t>
            </a:r>
            <a:endParaRPr kumimoji="0" lang="en-US" sz="2000" b="0" i="0" u="none" strike="noStrike" cap="none" spc="0" normalizeH="0" baseline="0" dirty="0">
              <a:ln>
                <a:noFill/>
              </a:ln>
              <a:solidFill>
                <a:srgbClr val="000000"/>
              </a:solidFill>
              <a:effectLst/>
              <a:uFillTx/>
              <a:latin typeface="+mn-lt"/>
              <a:ea typeface="Calibri"/>
              <a:cs typeface="Calibri"/>
              <a:sym typeface="Calibri"/>
            </a:endParaRPr>
          </a:p>
        </p:txBody>
      </p:sp>
    </p:spTree>
    <p:extLst>
      <p:ext uri="{BB962C8B-B14F-4D97-AF65-F5344CB8AC3E}">
        <p14:creationId xmlns:p14="http://schemas.microsoft.com/office/powerpoint/2010/main" val="38867310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729" y="166304"/>
            <a:ext cx="5855271" cy="6691695"/>
          </a:xfrm>
          <a:prstGeom prst="rect">
            <a:avLst/>
          </a:prstGeom>
        </p:spPr>
      </p:pic>
      <p:sp>
        <p:nvSpPr>
          <p:cNvPr id="5124" name="Text Box 3"/>
          <p:cNvSpPr txBox="1">
            <a:spLocks noChangeArrowheads="1"/>
          </p:cNvSpPr>
          <p:nvPr/>
        </p:nvSpPr>
        <p:spPr bwMode="auto">
          <a:xfrm>
            <a:off x="311071" y="1683006"/>
            <a:ext cx="287408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2000" dirty="0">
                <a:latin typeface="Calibri" charset="0"/>
                <a:ea typeface="Calibri" charset="0"/>
                <a:cs typeface="Calibri" charset="0"/>
              </a:rPr>
              <a:t>R</a:t>
            </a:r>
            <a:r>
              <a:rPr lang="en-US" sz="2000" dirty="0" smtClean="0">
                <a:latin typeface="Calibri" charset="0"/>
                <a:ea typeface="Calibri" charset="0"/>
                <a:cs typeface="Calibri" charset="0"/>
              </a:rPr>
              <a:t>elationship </a:t>
            </a:r>
            <a:r>
              <a:rPr lang="en-US" sz="2000" dirty="0">
                <a:latin typeface="Calibri" charset="0"/>
                <a:ea typeface="Calibri" charset="0"/>
                <a:cs typeface="Calibri" charset="0"/>
              </a:rPr>
              <a:t>between the mass of the black hole and the mass, or velocity dispersion, </a:t>
            </a:r>
            <a:r>
              <a:rPr lang="en-US" sz="2000" dirty="0" smtClean="0">
                <a:latin typeface="Calibri" charset="0"/>
                <a:ea typeface="Calibri" charset="0"/>
                <a:cs typeface="Calibri" charset="0"/>
              </a:rPr>
              <a:t>of baryons in the galaxy</a:t>
            </a:r>
            <a:endParaRPr lang="en-US" sz="2000" dirty="0">
              <a:latin typeface="Calibri" charset="0"/>
              <a:ea typeface="Calibri" charset="0"/>
              <a:cs typeface="Calibri" charset="0"/>
            </a:endParaRPr>
          </a:p>
          <a:p>
            <a:endParaRPr lang="en-US" altLang="en-US" sz="2000" dirty="0">
              <a:solidFill>
                <a:schemeClr val="bg1"/>
              </a:solidFill>
              <a:latin typeface="Calibri" charset="0"/>
              <a:ea typeface="Calibri" charset="0"/>
              <a:cs typeface="Calibri" charset="0"/>
            </a:endParaRPr>
          </a:p>
          <a:p>
            <a:r>
              <a:rPr lang="en-US" altLang="en-US" sz="2000" dirty="0" smtClean="0">
                <a:solidFill>
                  <a:schemeClr val="bg1"/>
                </a:solidFill>
                <a:latin typeface="Calibri" charset="0"/>
                <a:ea typeface="Calibri" charset="0"/>
                <a:cs typeface="Calibri" charset="0"/>
              </a:rPr>
              <a:t>Seen in:</a:t>
            </a:r>
          </a:p>
          <a:p>
            <a:pPr marL="342900" indent="-342900">
              <a:buFont typeface="Arial" charset="0"/>
              <a:buChar char="•"/>
            </a:pPr>
            <a:r>
              <a:rPr lang="en-US" altLang="en-US" sz="2000" dirty="0" smtClean="0">
                <a:solidFill>
                  <a:schemeClr val="bg1"/>
                </a:solidFill>
                <a:latin typeface="Calibri" charset="0"/>
                <a:ea typeface="Calibri" charset="0"/>
                <a:cs typeface="Calibri" charset="0"/>
              </a:rPr>
              <a:t>Stars and gas </a:t>
            </a:r>
          </a:p>
          <a:p>
            <a:pPr marL="342900" indent="-342900">
              <a:buFont typeface="Arial" charset="0"/>
              <a:buChar char="•"/>
            </a:pPr>
            <a:r>
              <a:rPr lang="en-US" altLang="en-US" sz="2000" dirty="0">
                <a:solidFill>
                  <a:schemeClr val="bg1"/>
                </a:solidFill>
                <a:latin typeface="Calibri" charset="0"/>
                <a:ea typeface="Calibri" charset="0"/>
                <a:cs typeface="Calibri" charset="0"/>
              </a:rPr>
              <a:t>E</a:t>
            </a:r>
            <a:r>
              <a:rPr lang="en-US" altLang="en-US" sz="2000" dirty="0" smtClean="0">
                <a:solidFill>
                  <a:schemeClr val="bg1"/>
                </a:solidFill>
                <a:latin typeface="Calibri" charset="0"/>
                <a:ea typeface="Calibri" charset="0"/>
                <a:cs typeface="Calibri" charset="0"/>
              </a:rPr>
              <a:t>arly and late types, </a:t>
            </a:r>
          </a:p>
          <a:p>
            <a:pPr marL="342900" indent="-342900">
              <a:buFont typeface="Arial" charset="0"/>
              <a:buChar char="•"/>
            </a:pPr>
            <a:r>
              <a:rPr lang="en-US" altLang="en-US" sz="2000" dirty="0" smtClean="0">
                <a:solidFill>
                  <a:schemeClr val="bg1"/>
                </a:solidFill>
                <a:latin typeface="Calibri" charset="0"/>
                <a:ea typeface="Calibri" charset="0"/>
                <a:cs typeface="Calibri" charset="0"/>
              </a:rPr>
              <a:t>Active and quiescent systems</a:t>
            </a:r>
          </a:p>
        </p:txBody>
      </p:sp>
      <p:sp>
        <p:nvSpPr>
          <p:cNvPr id="7" name="Text Box 3"/>
          <p:cNvSpPr txBox="1">
            <a:spLocks noChangeArrowheads="1"/>
          </p:cNvSpPr>
          <p:nvPr/>
        </p:nvSpPr>
        <p:spPr bwMode="auto">
          <a:xfrm>
            <a:off x="0" y="324295"/>
            <a:ext cx="4061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charset="0"/>
                <a:ea typeface="ＭＳ Ｐゴシック" charset="-128"/>
              </a:defRPr>
            </a:lvl1pPr>
            <a:lvl2pPr marL="742950" indent="-285750" eaLnBrk="0" hangingPunct="0">
              <a:defRPr sz="2000">
                <a:solidFill>
                  <a:schemeClr val="tx1"/>
                </a:solidFill>
                <a:latin typeface="Times New Roman" charset="0"/>
                <a:ea typeface="ＭＳ Ｐゴシック" charset="-128"/>
              </a:defRPr>
            </a:lvl2pPr>
            <a:lvl3pPr marL="1143000" indent="-228600" eaLnBrk="0" hangingPunct="0">
              <a:defRPr sz="2000">
                <a:solidFill>
                  <a:schemeClr val="tx1"/>
                </a:solidFill>
                <a:latin typeface="Times New Roman" charset="0"/>
                <a:ea typeface="ＭＳ Ｐゴシック" charset="-128"/>
              </a:defRPr>
            </a:lvl3pPr>
            <a:lvl4pPr marL="1600200" indent="-228600" eaLnBrk="0" hangingPunct="0">
              <a:defRPr sz="2000">
                <a:solidFill>
                  <a:schemeClr val="tx1"/>
                </a:solidFill>
                <a:latin typeface="Times New Roman" charset="0"/>
                <a:ea typeface="ＭＳ Ｐゴシック" charset="-128"/>
              </a:defRPr>
            </a:lvl4pPr>
            <a:lvl5pPr marL="2057400" indent="-228600" eaLnBrk="0" hangingPunct="0">
              <a:defRPr sz="20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128"/>
              </a:defRPr>
            </a:lvl9pPr>
          </a:lstStyle>
          <a:p>
            <a:pPr algn="ctr" eaLnBrk="1" hangingPunct="1"/>
            <a:r>
              <a:rPr lang="en-US" altLang="en-US" sz="3200" dirty="0" smtClean="0">
                <a:latin typeface="Gill Sans" charset="0"/>
                <a:ea typeface="Gill Sans" charset="0"/>
                <a:cs typeface="Gill Sans" charset="0"/>
              </a:rPr>
              <a:t>The </a:t>
            </a:r>
            <a:r>
              <a:rPr lang="en-US" altLang="en-US" sz="3200" dirty="0" err="1" smtClean="0">
                <a:latin typeface="Gill Sans" charset="0"/>
                <a:ea typeface="Gill Sans" charset="0"/>
                <a:cs typeface="Gill Sans" charset="0"/>
              </a:rPr>
              <a:t>M</a:t>
            </a:r>
            <a:r>
              <a:rPr lang="en-US" altLang="en-US" sz="3200" baseline="-25000" dirty="0" err="1" smtClean="0">
                <a:latin typeface="Gill Sans" charset="0"/>
                <a:ea typeface="Gill Sans" charset="0"/>
                <a:cs typeface="Gill Sans" charset="0"/>
              </a:rPr>
              <a:t>bh</a:t>
            </a:r>
            <a:r>
              <a:rPr lang="en-US" altLang="en-US" sz="3200" dirty="0" err="1" smtClean="0">
                <a:latin typeface="Gill Sans" charset="0"/>
                <a:ea typeface="Gill Sans" charset="0"/>
                <a:cs typeface="Gill Sans" charset="0"/>
              </a:rPr>
              <a:t>-σ</a:t>
            </a:r>
            <a:r>
              <a:rPr lang="en-US" altLang="en-US" sz="3200" dirty="0" smtClean="0">
                <a:latin typeface="Gill Sans" charset="0"/>
                <a:ea typeface="Gill Sans" charset="0"/>
                <a:cs typeface="Gill Sans" charset="0"/>
              </a:rPr>
              <a:t> relation</a:t>
            </a:r>
            <a:endParaRPr lang="en-US" altLang="en-US" sz="3200" dirty="0">
              <a:latin typeface="Gill Sans" charset="0"/>
              <a:ea typeface="Gill Sans" charset="0"/>
              <a:cs typeface="Gill Sans" charset="0"/>
            </a:endParaRPr>
          </a:p>
        </p:txBody>
      </p:sp>
      <p:sp>
        <p:nvSpPr>
          <p:cNvPr id="3" name="Rectangle 2"/>
          <p:cNvSpPr/>
          <p:nvPr/>
        </p:nvSpPr>
        <p:spPr>
          <a:xfrm>
            <a:off x="527963" y="6339409"/>
            <a:ext cx="1904689" cy="369332"/>
          </a:xfrm>
          <a:prstGeom prst="rect">
            <a:avLst/>
          </a:prstGeom>
        </p:spPr>
        <p:txBody>
          <a:bodyPr wrap="none">
            <a:spAutoFit/>
          </a:bodyPr>
          <a:lstStyle/>
          <a:p>
            <a:r>
              <a:rPr lang="en-US" altLang="en-US" b="1" dirty="0" err="1">
                <a:solidFill>
                  <a:srgbClr val="FF0000"/>
                </a:solidFill>
                <a:cs typeface="Helvetica Regular" charset="0"/>
              </a:rPr>
              <a:t>McConnel</a:t>
            </a:r>
            <a:r>
              <a:rPr lang="en-US" altLang="en-US" b="1" dirty="0">
                <a:solidFill>
                  <a:srgbClr val="FF0000"/>
                </a:solidFill>
                <a:cs typeface="Helvetica Regular" charset="0"/>
              </a:rPr>
              <a:t> et al </a:t>
            </a:r>
            <a:r>
              <a:rPr lang="en-US" altLang="en-US" b="1" dirty="0" smtClean="0">
                <a:solidFill>
                  <a:srgbClr val="FF0000"/>
                </a:solidFill>
                <a:cs typeface="Helvetica Regular" charset="0"/>
              </a:rPr>
              <a:t>11</a:t>
            </a:r>
            <a:endParaRPr lang="en-US" altLang="en-US" b="1" dirty="0">
              <a:solidFill>
                <a:srgbClr val="FF0000"/>
              </a:solidFill>
              <a:cs typeface="Helvetica Regular" charset="0"/>
            </a:endParaRPr>
          </a:p>
        </p:txBody>
      </p:sp>
    </p:spTree>
    <p:extLst>
      <p:ext uri="{BB962C8B-B14F-4D97-AF65-F5344CB8AC3E}">
        <p14:creationId xmlns:p14="http://schemas.microsoft.com/office/powerpoint/2010/main" val="153096465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 name="Shape 435"/>
          <p:cNvSpPr/>
          <p:nvPr/>
        </p:nvSpPr>
        <p:spPr>
          <a:xfrm>
            <a:off x="178222" y="271779"/>
            <a:ext cx="7390804"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r>
              <a:rPr lang="en-US" dirty="0" smtClean="0">
                <a:latin typeface="Gill Sans" charset="0"/>
                <a:ea typeface="Gill Sans" charset="0"/>
                <a:cs typeface="Gill Sans" charset="0"/>
              </a:rPr>
              <a:t>Star formation rates in luminous quasars at 2&lt;z&lt;3</a:t>
            </a:r>
            <a:endParaRPr baseline="30000" dirty="0">
              <a:latin typeface="Gill Sans" charset="0"/>
              <a:ea typeface="Gill Sans" charset="0"/>
              <a:cs typeface="Gill Sans"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17662" y="-617972"/>
            <a:ext cx="5211419" cy="7514141"/>
          </a:xfrm>
          <a:prstGeom prst="rect">
            <a:avLst/>
          </a:prstGeom>
        </p:spPr>
      </p:pic>
      <p:sp>
        <p:nvSpPr>
          <p:cNvPr id="4" name="Rectangle 3"/>
          <p:cNvSpPr/>
          <p:nvPr/>
        </p:nvSpPr>
        <p:spPr>
          <a:xfrm>
            <a:off x="284902" y="5744808"/>
            <a:ext cx="8706698" cy="707886"/>
          </a:xfrm>
          <a:prstGeom prst="rect">
            <a:avLst/>
          </a:prstGeom>
        </p:spPr>
        <p:txBody>
          <a:bodyPr wrap="square">
            <a:spAutoFit/>
          </a:bodyPr>
          <a:lstStyle/>
          <a:p>
            <a:r>
              <a:rPr lang="en-US" sz="2000" dirty="0" smtClean="0">
                <a:latin typeface="+mn-lt"/>
                <a:ea typeface="Helvetica Regular" charset="0"/>
                <a:cs typeface="Helvetica Regular" charset="0"/>
              </a:rPr>
              <a:t>For quasars at z&gt;0.5, a higher SFR </a:t>
            </a:r>
            <a:r>
              <a:rPr lang="en-US" sz="2000" dirty="0">
                <a:latin typeface="+mn-lt"/>
                <a:ea typeface="Helvetica Regular" charset="0"/>
                <a:cs typeface="Helvetica Regular" charset="0"/>
              </a:rPr>
              <a:t>means a more luminous </a:t>
            </a:r>
            <a:r>
              <a:rPr lang="en-US" sz="2000" dirty="0" smtClean="0">
                <a:latin typeface="+mn-lt"/>
                <a:ea typeface="Helvetica Regular" charset="0"/>
                <a:cs typeface="Helvetica Regular" charset="0"/>
              </a:rPr>
              <a:t>quasar </a:t>
            </a:r>
            <a:r>
              <a:rPr lang="en-US" sz="2000" dirty="0">
                <a:latin typeface="+mn-lt"/>
                <a:ea typeface="Helvetica Regular" charset="0"/>
                <a:cs typeface="Helvetica Regular" charset="0"/>
              </a:rPr>
              <a:t>– </a:t>
            </a:r>
            <a:r>
              <a:rPr lang="en-US" sz="2000" dirty="0">
                <a:solidFill>
                  <a:schemeClr val="bg1"/>
                </a:solidFill>
                <a:latin typeface="+mn-lt"/>
                <a:ea typeface="Helvetica Regular" charset="0"/>
                <a:cs typeface="Helvetica Regular" charset="0"/>
              </a:rPr>
              <a:t>up </a:t>
            </a:r>
            <a:r>
              <a:rPr lang="en-US" sz="2000" dirty="0" smtClean="0">
                <a:solidFill>
                  <a:schemeClr val="bg1"/>
                </a:solidFill>
                <a:latin typeface="+mn-lt"/>
                <a:ea typeface="Helvetica Regular" charset="0"/>
                <a:cs typeface="Helvetica Regular" charset="0"/>
              </a:rPr>
              <a:t>to an SFR of ~500 </a:t>
            </a:r>
            <a:r>
              <a:rPr lang="en-US" sz="2000" dirty="0" err="1">
                <a:solidFill>
                  <a:schemeClr val="bg1"/>
                </a:solidFill>
                <a:latin typeface="+mn-lt"/>
                <a:ea typeface="Helvetica Regular" charset="0"/>
                <a:cs typeface="Helvetica Regular" charset="0"/>
              </a:rPr>
              <a:t>M</a:t>
            </a:r>
            <a:r>
              <a:rPr lang="en-US" sz="2000" baseline="-25000" dirty="0" err="1">
                <a:solidFill>
                  <a:schemeClr val="bg1"/>
                </a:solidFill>
                <a:latin typeface="+mn-lt"/>
                <a:ea typeface="Helvetica Regular" charset="0"/>
                <a:cs typeface="Helvetica Regular" charset="0"/>
              </a:rPr>
              <a:t>sun</a:t>
            </a:r>
            <a:r>
              <a:rPr lang="en-US" sz="2000" dirty="0">
                <a:solidFill>
                  <a:schemeClr val="bg1"/>
                </a:solidFill>
                <a:latin typeface="+mn-lt"/>
                <a:ea typeface="Helvetica Regular" charset="0"/>
                <a:cs typeface="Helvetica Regular" charset="0"/>
              </a:rPr>
              <a:t> </a:t>
            </a:r>
            <a:r>
              <a:rPr lang="en-US" sz="2000" dirty="0" smtClean="0">
                <a:solidFill>
                  <a:schemeClr val="bg1"/>
                </a:solidFill>
                <a:latin typeface="+mn-lt"/>
                <a:ea typeface="Helvetica Regular" charset="0"/>
                <a:cs typeface="Helvetica Regular" charset="0"/>
              </a:rPr>
              <a:t>yr</a:t>
            </a:r>
            <a:r>
              <a:rPr lang="en-US" sz="2000" baseline="30000" dirty="0" smtClean="0">
                <a:solidFill>
                  <a:schemeClr val="bg1"/>
                </a:solidFill>
                <a:latin typeface="+mn-lt"/>
                <a:ea typeface="Helvetica Regular" charset="0"/>
                <a:cs typeface="Helvetica Regular" charset="0"/>
              </a:rPr>
              <a:t>-1</a:t>
            </a:r>
            <a:r>
              <a:rPr lang="en-US" sz="2000" dirty="0" smtClean="0">
                <a:solidFill>
                  <a:schemeClr val="bg1"/>
                </a:solidFill>
                <a:latin typeface="+mn-lt"/>
                <a:ea typeface="Helvetica Regular" charset="0"/>
                <a:cs typeface="Helvetica Regular" charset="0"/>
              </a:rPr>
              <a:t>. </a:t>
            </a:r>
            <a:r>
              <a:rPr lang="en-US" sz="2000" dirty="0" smtClean="0">
                <a:latin typeface="+mn-lt"/>
                <a:ea typeface="Helvetica Regular" charset="0"/>
                <a:cs typeface="Helvetica Regular" charset="0"/>
              </a:rPr>
              <a:t>Beyond that </a:t>
            </a:r>
            <a:r>
              <a:rPr lang="en-US" sz="2000" dirty="0">
                <a:latin typeface="+mn-lt"/>
                <a:ea typeface="Helvetica Regular" charset="0"/>
                <a:cs typeface="Helvetica Regular" charset="0"/>
              </a:rPr>
              <a:t>there is </a:t>
            </a:r>
            <a:r>
              <a:rPr lang="en-US" sz="2000" dirty="0" smtClean="0">
                <a:latin typeface="+mn-lt"/>
                <a:ea typeface="Helvetica Regular" charset="0"/>
                <a:cs typeface="Helvetica Regular" charset="0"/>
              </a:rPr>
              <a:t>no evidence for a correlation</a:t>
            </a:r>
            <a:endParaRPr lang="en-US" sz="2000" dirty="0">
              <a:latin typeface="+mn-lt"/>
              <a:ea typeface="Helvetica Regular" charset="0"/>
              <a:cs typeface="Helvetica Regular" charset="0"/>
            </a:endParaRPr>
          </a:p>
        </p:txBody>
      </p:sp>
      <p:sp>
        <p:nvSpPr>
          <p:cNvPr id="5" name="TextBox 4"/>
          <p:cNvSpPr txBox="1"/>
          <p:nvPr/>
        </p:nvSpPr>
        <p:spPr>
          <a:xfrm>
            <a:off x="5732062" y="4061034"/>
            <a:ext cx="2155396"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u="none" strike="noStrike" cap="none" spc="0" normalizeH="0" baseline="0" dirty="0" smtClean="0">
                <a:ln>
                  <a:noFill/>
                </a:ln>
                <a:solidFill>
                  <a:srgbClr val="FF0000"/>
                </a:solidFill>
                <a:effectLst/>
                <a:uFillTx/>
                <a:latin typeface="Helvetica Regular" charset="0"/>
                <a:ea typeface="Helvetica Regular" charset="0"/>
                <a:cs typeface="Helvetica Regular" charset="0"/>
                <a:sym typeface="Calibri"/>
              </a:rPr>
              <a:t>Harris et al 16</a:t>
            </a:r>
          </a:p>
          <a:p>
            <a:pPr marL="0" marR="0" indent="0" algn="l" defTabSz="914400" rtl="0" fontAlgn="auto" latinLnBrk="0" hangingPunct="0">
              <a:lnSpc>
                <a:spcPct val="100000"/>
              </a:lnSpc>
              <a:spcBef>
                <a:spcPts val="0"/>
              </a:spcBef>
              <a:spcAft>
                <a:spcPts val="0"/>
              </a:spcAft>
              <a:buClrTx/>
              <a:buSzTx/>
              <a:buFontTx/>
              <a:buNone/>
              <a:tabLst/>
            </a:pPr>
            <a:r>
              <a:rPr lang="en-US" sz="2000" b="1" dirty="0" err="1" smtClean="0">
                <a:solidFill>
                  <a:srgbClr val="FF0000"/>
                </a:solidFill>
                <a:latin typeface="Helvetica Regular" charset="0"/>
                <a:ea typeface="Helvetica Regular" charset="0"/>
                <a:cs typeface="Helvetica Regular" charset="0"/>
              </a:rPr>
              <a:t>Pitchford</a:t>
            </a:r>
            <a:r>
              <a:rPr lang="en-US" sz="2000" b="1" dirty="0" smtClean="0">
                <a:solidFill>
                  <a:srgbClr val="FF0000"/>
                </a:solidFill>
                <a:latin typeface="Helvetica Regular" charset="0"/>
                <a:ea typeface="Helvetica Regular" charset="0"/>
                <a:cs typeface="Helvetica Regular" charset="0"/>
              </a:rPr>
              <a:t> et al 16</a:t>
            </a:r>
            <a:endParaRPr kumimoji="0" lang="en-US" sz="2000" b="1" u="none" strike="noStrike" cap="none" spc="0" normalizeH="0" baseline="0" dirty="0">
              <a:ln>
                <a:noFill/>
              </a:ln>
              <a:solidFill>
                <a:srgbClr val="FF0000"/>
              </a:solidFill>
              <a:effectLst/>
              <a:uFillTx/>
              <a:latin typeface="Helvetica Regular" charset="0"/>
              <a:ea typeface="Helvetica Regular" charset="0"/>
              <a:cs typeface="Helvetica Regular" charset="0"/>
              <a:sym typeface="Calibri"/>
            </a:endParaRPr>
          </a:p>
        </p:txBody>
      </p:sp>
    </p:spTree>
    <p:extLst>
      <p:ext uri="{BB962C8B-B14F-4D97-AF65-F5344CB8AC3E}">
        <p14:creationId xmlns:p14="http://schemas.microsoft.com/office/powerpoint/2010/main" val="124158264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image12.gif" descr="C:\Users\Duncan\Desktop\Work\projects\Talks\2013 - Nottingham\CIBcomparison.gif"/>
          <p:cNvPicPr>
            <a:picLocks noChangeAspect="1"/>
          </p:cNvPicPr>
          <p:nvPr/>
        </p:nvPicPr>
        <p:blipFill>
          <a:blip r:embed="rId2">
            <a:extLst/>
          </a:blip>
          <a:stretch>
            <a:fillRect/>
          </a:stretch>
        </p:blipFill>
        <p:spPr>
          <a:xfrm>
            <a:off x="123065" y="1078608"/>
            <a:ext cx="4810878" cy="3625665"/>
          </a:xfrm>
          <a:prstGeom prst="rect">
            <a:avLst/>
          </a:prstGeom>
          <a:ln w="12700">
            <a:miter lim="400000"/>
          </a:ln>
        </p:spPr>
      </p:pic>
      <p:sp>
        <p:nvSpPr>
          <p:cNvPr id="3" name="Shape 306"/>
          <p:cNvSpPr/>
          <p:nvPr/>
        </p:nvSpPr>
        <p:spPr>
          <a:xfrm>
            <a:off x="6050280" y="4550384"/>
            <a:ext cx="271541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sz="1400" b="1" dirty="0">
                <a:solidFill>
                  <a:srgbClr val="FF0000"/>
                </a:solidFill>
                <a:latin typeface="+mn-lt"/>
                <a:ea typeface="Helvetica Regular" charset="0"/>
                <a:cs typeface="Helvetica Regular" charset="0"/>
              </a:rPr>
              <a:t>Madau &amp; Dickinson </a:t>
            </a:r>
            <a:r>
              <a:rPr sz="1400" b="1" dirty="0" smtClean="0">
                <a:solidFill>
                  <a:srgbClr val="FF0000"/>
                </a:solidFill>
                <a:latin typeface="+mn-lt"/>
                <a:ea typeface="Helvetica Regular" charset="0"/>
                <a:cs typeface="Helvetica Regular" charset="0"/>
              </a:rPr>
              <a:t>1</a:t>
            </a:r>
            <a:r>
              <a:rPr lang="en-US" sz="1400" b="1" dirty="0" smtClean="0">
                <a:solidFill>
                  <a:srgbClr val="FF0000"/>
                </a:solidFill>
                <a:latin typeface="+mn-lt"/>
                <a:ea typeface="Helvetica Regular" charset="0"/>
                <a:cs typeface="Helvetica Regular" charset="0"/>
              </a:rPr>
              <a:t>4</a:t>
            </a:r>
            <a:endParaRPr sz="1400" b="1" dirty="0">
              <a:solidFill>
                <a:srgbClr val="FF0000"/>
              </a:solidFill>
              <a:latin typeface="+mn-lt"/>
              <a:ea typeface="Helvetica Regular" charset="0"/>
              <a:cs typeface="Helvetica Regular" charset="0"/>
            </a:endParaRPr>
          </a:p>
        </p:txBody>
      </p:sp>
      <p:sp>
        <p:nvSpPr>
          <p:cNvPr id="5" name="Shape 298"/>
          <p:cNvSpPr/>
          <p:nvPr/>
        </p:nvSpPr>
        <p:spPr>
          <a:xfrm>
            <a:off x="1224116" y="5798123"/>
            <a:ext cx="7419654"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a:solidFill>
                  <a:srgbClr val="FFFFFF"/>
                </a:solidFill>
              </a:defRPr>
            </a:pPr>
            <a:r>
              <a:rPr sz="3600" dirty="0">
                <a:solidFill>
                  <a:srgbClr val="000000"/>
                </a:solidFill>
                <a:latin typeface="+mn-lt"/>
                <a:ea typeface="+mn-ea"/>
                <a:cs typeface="+mn-cs"/>
                <a:sym typeface="Helvetica"/>
              </a:rPr>
              <a:t>Obscured Assembly of </a:t>
            </a:r>
            <a:r>
              <a:rPr sz="3600" dirty="0" smtClean="0">
                <a:solidFill>
                  <a:srgbClr val="000000"/>
                </a:solidFill>
                <a:latin typeface="+mn-lt"/>
                <a:ea typeface="+mn-ea"/>
                <a:cs typeface="+mn-cs"/>
                <a:sym typeface="Helvetica"/>
              </a:rPr>
              <a:t>Galaxies</a:t>
            </a:r>
            <a:endParaRPr sz="3600" dirty="0">
              <a:solidFill>
                <a:srgbClr val="000000"/>
              </a:solidFill>
              <a:latin typeface="+mn-lt"/>
              <a:ea typeface="+mn-ea"/>
              <a:cs typeface="+mn-cs"/>
              <a:sym typeface="Helvetic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727" y="621863"/>
            <a:ext cx="4868483" cy="4868483"/>
          </a:xfrm>
          <a:prstGeom prst="rect">
            <a:avLst/>
          </a:prstGeom>
        </p:spPr>
      </p:pic>
    </p:spTree>
    <p:extLst>
      <p:ext uri="{BB962C8B-B14F-4D97-AF65-F5344CB8AC3E}">
        <p14:creationId xmlns:p14="http://schemas.microsoft.com/office/powerpoint/2010/main" val="9839509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638" y="196131"/>
            <a:ext cx="3763760" cy="2810285"/>
          </a:xfrm>
          <a:prstGeom prst="rect">
            <a:avLst/>
          </a:prstGeom>
        </p:spPr>
      </p:pic>
      <p:sp>
        <p:nvSpPr>
          <p:cNvPr id="2" name="TextBox 1"/>
          <p:cNvSpPr txBox="1"/>
          <p:nvPr/>
        </p:nvSpPr>
        <p:spPr>
          <a:xfrm>
            <a:off x="309283" y="132094"/>
            <a:ext cx="4986299"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Gill Sans" charset="0"/>
                <a:ea typeface="Gill Sans" charset="0"/>
                <a:cs typeface="Gill Sans" charset="0"/>
                <a:sym typeface="Calibri"/>
              </a:rPr>
              <a:t>An extremely</a:t>
            </a:r>
            <a:r>
              <a:rPr kumimoji="0" lang="en-US" sz="3200" b="0" i="0" u="none" strike="noStrike" cap="none" spc="0" normalizeH="0" dirty="0" smtClean="0">
                <a:ln>
                  <a:noFill/>
                </a:ln>
                <a:solidFill>
                  <a:srgbClr val="000000"/>
                </a:solidFill>
                <a:effectLst/>
                <a:uFillTx/>
                <a:latin typeface="Gill Sans" charset="0"/>
                <a:ea typeface="Gill Sans" charset="0"/>
                <a:cs typeface="Gill Sans" charset="0"/>
                <a:sym typeface="Calibri"/>
              </a:rPr>
              <a:t> subtle problem</a:t>
            </a:r>
            <a:endParaRPr kumimoji="0" lang="en-US" sz="3200" b="0" i="0" u="none" strike="noStrike" cap="none" spc="0" normalizeH="0" baseline="0" dirty="0">
              <a:ln>
                <a:noFill/>
              </a:ln>
              <a:solidFill>
                <a:srgbClr val="000000"/>
              </a:solidFill>
              <a:effectLst/>
              <a:uFillTx/>
              <a:latin typeface="Gill Sans" charset="0"/>
              <a:ea typeface="Gill Sans" charset="0"/>
              <a:cs typeface="Gill Sans" charset="0"/>
              <a:sym typeface="Calibri"/>
            </a:endParaRPr>
          </a:p>
        </p:txBody>
      </p:sp>
      <p:sp>
        <p:nvSpPr>
          <p:cNvPr id="5" name="TextBox 4"/>
          <p:cNvSpPr txBox="1"/>
          <p:nvPr/>
        </p:nvSpPr>
        <p:spPr>
          <a:xfrm>
            <a:off x="6131675" y="2842957"/>
            <a:ext cx="292070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Calibri"/>
                <a:cs typeface="Calibri"/>
                <a:sym typeface="Calibri"/>
              </a:rPr>
              <a:t>Redshift</a:t>
            </a:r>
            <a:r>
              <a:rPr kumimoji="0" lang="en-US" sz="1600" b="0" i="0" u="none" strike="noStrike" cap="none" spc="0" normalizeH="0" baseline="0" dirty="0" smtClean="0">
                <a:ln>
                  <a:noFill/>
                </a:ln>
                <a:solidFill>
                  <a:srgbClr val="000000"/>
                </a:solidFill>
                <a:effectLst/>
                <a:uFillTx/>
                <a:latin typeface="+mn-lt"/>
                <a:ea typeface="Calibri"/>
                <a:cs typeface="Calibri"/>
                <a:sym typeface="Calibri"/>
              </a:rPr>
              <a:t> </a:t>
            </a:r>
            <a:r>
              <a:rPr kumimoji="0" lang="en-US" sz="1200" b="0" i="0" u="none" strike="noStrike" cap="none" spc="0" normalizeH="0" baseline="0" dirty="0" err="1" smtClean="0">
                <a:ln>
                  <a:noFill/>
                </a:ln>
                <a:solidFill>
                  <a:srgbClr val="FF0000"/>
                </a:solidFill>
                <a:effectLst/>
                <a:uFillTx/>
                <a:latin typeface="+mn-lt"/>
                <a:ea typeface="Calibri"/>
                <a:cs typeface="Calibri"/>
                <a:sym typeface="Calibri"/>
              </a:rPr>
              <a:t>Speagle</a:t>
            </a:r>
            <a:r>
              <a:rPr kumimoji="0" lang="en-US" sz="1200" b="0" i="0" u="none" strike="noStrike" cap="none" spc="0" normalizeH="0" baseline="0" dirty="0" smtClean="0">
                <a:ln>
                  <a:noFill/>
                </a:ln>
                <a:solidFill>
                  <a:srgbClr val="FF0000"/>
                </a:solidFill>
                <a:effectLst/>
                <a:uFillTx/>
                <a:latin typeface="+mn-lt"/>
                <a:ea typeface="Calibri"/>
                <a:cs typeface="Calibri"/>
                <a:sym typeface="Calibri"/>
              </a:rPr>
              <a:t> et al 14</a:t>
            </a:r>
            <a:endParaRPr kumimoji="0" lang="en-US" sz="1200" b="0" i="0" u="none" strike="noStrike" cap="none" spc="0" normalizeH="0" baseline="0" dirty="0">
              <a:ln>
                <a:noFill/>
              </a:ln>
              <a:solidFill>
                <a:srgbClr val="FF0000"/>
              </a:solidFill>
              <a:effectLst/>
              <a:uFillTx/>
              <a:latin typeface="+mn-lt"/>
              <a:ea typeface="Calibri"/>
              <a:cs typeface="Calibri"/>
              <a:sym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83" y="887342"/>
            <a:ext cx="4086184" cy="1938468"/>
          </a:xfrm>
          <a:prstGeom prst="rect">
            <a:avLst/>
          </a:prstGeom>
        </p:spPr>
      </p:pic>
      <p:sp>
        <p:nvSpPr>
          <p:cNvPr id="7" name="TextBox 6"/>
          <p:cNvSpPr txBox="1"/>
          <p:nvPr/>
        </p:nvSpPr>
        <p:spPr>
          <a:xfrm>
            <a:off x="1219952" y="2792435"/>
            <a:ext cx="346288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Calibri"/>
                <a:cs typeface="Calibri"/>
                <a:sym typeface="Calibri"/>
              </a:rPr>
              <a:t>Morphology </a:t>
            </a:r>
            <a:r>
              <a:rPr kumimoji="0" lang="en-US" sz="1200" b="0" i="0" u="none" strike="noStrike" cap="none" spc="0" normalizeH="0" baseline="0" dirty="0" err="1" smtClean="0">
                <a:ln>
                  <a:noFill/>
                </a:ln>
                <a:solidFill>
                  <a:srgbClr val="FF0000"/>
                </a:solidFill>
                <a:effectLst/>
                <a:uFillTx/>
                <a:latin typeface="+mn-lt"/>
                <a:ea typeface="Calibri"/>
                <a:cs typeface="Calibri"/>
                <a:sym typeface="Calibri"/>
              </a:rPr>
              <a:t>Martig</a:t>
            </a:r>
            <a:r>
              <a:rPr kumimoji="0" lang="en-US" sz="1200" b="0" i="0" u="none" strike="noStrike" cap="none" spc="0" normalizeH="0" baseline="0" dirty="0" smtClean="0">
                <a:ln>
                  <a:noFill/>
                </a:ln>
                <a:solidFill>
                  <a:srgbClr val="FF0000"/>
                </a:solidFill>
                <a:effectLst/>
                <a:uFillTx/>
                <a:latin typeface="+mn-lt"/>
                <a:ea typeface="Calibri"/>
                <a:cs typeface="Calibri"/>
                <a:sym typeface="Calibri"/>
              </a:rPr>
              <a:t> et al 13</a:t>
            </a:r>
            <a:endParaRPr kumimoji="0" lang="en-US" sz="1200" b="0" i="0" u="none" strike="noStrike" cap="none" spc="0" normalizeH="0" baseline="0" dirty="0">
              <a:ln>
                <a:noFill/>
              </a:ln>
              <a:solidFill>
                <a:srgbClr val="FF0000"/>
              </a:solidFill>
              <a:effectLst/>
              <a:uFillTx/>
              <a:latin typeface="+mn-lt"/>
              <a:ea typeface="Calibri"/>
              <a:cs typeface="Calibri"/>
              <a:sym typeface="Calibri"/>
            </a:endParaRPr>
          </a:p>
        </p:txBody>
      </p:sp>
      <p:sp>
        <p:nvSpPr>
          <p:cNvPr id="8" name="TextBox 7"/>
          <p:cNvSpPr txBox="1"/>
          <p:nvPr/>
        </p:nvSpPr>
        <p:spPr>
          <a:xfrm>
            <a:off x="4395467" y="1156142"/>
            <a:ext cx="58731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chemeClr val="accent2">
                    <a:lumMod val="75000"/>
                  </a:schemeClr>
                </a:solidFill>
                <a:effectLst/>
                <a:uFillTx/>
                <a:latin typeface="Calibri"/>
                <a:ea typeface="Calibri"/>
                <a:cs typeface="Calibri"/>
                <a:sym typeface="Calibri"/>
              </a:rPr>
              <a:t>Gas surface density</a:t>
            </a:r>
            <a:endParaRPr kumimoji="0" lang="en-US" sz="1200" b="0" i="0" u="none" strike="noStrike" cap="none" spc="0" normalizeH="0" baseline="0" dirty="0">
              <a:ln>
                <a:noFill/>
              </a:ln>
              <a:solidFill>
                <a:schemeClr val="accent2">
                  <a:lumMod val="75000"/>
                </a:schemeClr>
              </a:solidFill>
              <a:effectLst/>
              <a:uFillTx/>
              <a:latin typeface="Calibri"/>
              <a:ea typeface="Calibri"/>
              <a:cs typeface="Calibri"/>
              <a:sym typeface="Calibri"/>
            </a:endParaRPr>
          </a:p>
        </p:txBody>
      </p:sp>
      <p:sp>
        <p:nvSpPr>
          <p:cNvPr id="9" name="TextBox 8"/>
          <p:cNvSpPr txBox="1"/>
          <p:nvPr/>
        </p:nvSpPr>
        <p:spPr>
          <a:xfrm>
            <a:off x="4421153" y="2077167"/>
            <a:ext cx="84627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chemeClr val="accent2">
                    <a:lumMod val="75000"/>
                  </a:schemeClr>
                </a:solidFill>
                <a:effectLst/>
                <a:uFillTx/>
                <a:latin typeface="Calibri"/>
                <a:ea typeface="Calibri"/>
                <a:cs typeface="Calibri"/>
                <a:sym typeface="Calibri"/>
              </a:rPr>
              <a:t>In-plane velocity dispersion</a:t>
            </a:r>
            <a:endParaRPr kumimoji="0" lang="en-US" sz="1200" b="0" i="0" u="none" strike="noStrike" cap="none" spc="0" normalizeH="0" baseline="0" dirty="0">
              <a:ln>
                <a:noFill/>
              </a:ln>
              <a:solidFill>
                <a:schemeClr val="accent2">
                  <a:lumMod val="75000"/>
                </a:schemeClr>
              </a:solidFill>
              <a:effectLst/>
              <a:uFillTx/>
              <a:latin typeface="Calibri"/>
              <a:ea typeface="Calibri"/>
              <a:cs typeface="Calibri"/>
              <a:sym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49223"/>
            <a:ext cx="2817712" cy="3264423"/>
          </a:xfrm>
          <a:prstGeom prst="rect">
            <a:avLst/>
          </a:prstGeom>
        </p:spPr>
      </p:pic>
      <p:sp>
        <p:nvSpPr>
          <p:cNvPr id="11" name="TextBox 10"/>
          <p:cNvSpPr txBox="1"/>
          <p:nvPr/>
        </p:nvSpPr>
        <p:spPr>
          <a:xfrm>
            <a:off x="351622" y="3249170"/>
            <a:ext cx="230168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Calibri"/>
                <a:cs typeface="Calibri"/>
                <a:sym typeface="Calibri"/>
              </a:rPr>
              <a:t>Mergers</a:t>
            </a:r>
            <a:r>
              <a:rPr kumimoji="0" lang="en-US" sz="1600" b="0" i="0" u="none" strike="noStrike" cap="none" spc="0" normalizeH="0" baseline="0" dirty="0" smtClean="0">
                <a:ln>
                  <a:noFill/>
                </a:ln>
                <a:solidFill>
                  <a:srgbClr val="000000"/>
                </a:solidFill>
                <a:effectLst/>
                <a:uFillTx/>
                <a:latin typeface="+mn-lt"/>
                <a:ea typeface="Calibri"/>
                <a:cs typeface="Calibri"/>
                <a:sym typeface="Calibri"/>
              </a:rPr>
              <a:t> </a:t>
            </a:r>
            <a:r>
              <a:rPr kumimoji="0" lang="en-US" sz="1200" b="0" i="0" u="none" strike="noStrike" cap="none" spc="0" normalizeH="0" baseline="0" dirty="0" smtClean="0">
                <a:ln>
                  <a:noFill/>
                </a:ln>
                <a:solidFill>
                  <a:srgbClr val="FF0000"/>
                </a:solidFill>
                <a:effectLst/>
                <a:uFillTx/>
                <a:latin typeface="+mn-lt"/>
                <a:ea typeface="Calibri"/>
                <a:cs typeface="Calibri"/>
                <a:sym typeface="Calibri"/>
              </a:rPr>
              <a:t>Torrey et al 12</a:t>
            </a:r>
            <a:endParaRPr kumimoji="0" lang="en-US" sz="1200" b="0" i="0" u="none" strike="noStrike" cap="none" spc="0" normalizeH="0" baseline="0" dirty="0">
              <a:ln>
                <a:noFill/>
              </a:ln>
              <a:solidFill>
                <a:srgbClr val="FF0000"/>
              </a:solidFill>
              <a:effectLst/>
              <a:uFillTx/>
              <a:latin typeface="+mn-lt"/>
              <a:ea typeface="Calibri"/>
              <a:cs typeface="Calibri"/>
              <a:sym typeface="Calibri"/>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416" y="3604277"/>
            <a:ext cx="3842059" cy="2722288"/>
          </a:xfrm>
          <a:prstGeom prst="rect">
            <a:avLst/>
          </a:prstGeom>
        </p:spPr>
      </p:pic>
      <p:sp>
        <p:nvSpPr>
          <p:cNvPr id="13" name="TextBox 12"/>
          <p:cNvSpPr txBox="1"/>
          <p:nvPr/>
        </p:nvSpPr>
        <p:spPr>
          <a:xfrm>
            <a:off x="3886192" y="6313539"/>
            <a:ext cx="370583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Calibri"/>
                <a:cs typeface="Calibri"/>
                <a:sym typeface="Calibri"/>
              </a:rPr>
              <a:t>Environment</a:t>
            </a:r>
            <a:r>
              <a:rPr kumimoji="0" lang="en-US" sz="1600" b="0" i="0" u="none" strike="noStrike" cap="none" spc="0" normalizeH="0" baseline="0" dirty="0" smtClean="0">
                <a:ln>
                  <a:noFill/>
                </a:ln>
                <a:solidFill>
                  <a:srgbClr val="000000"/>
                </a:solidFill>
                <a:effectLst/>
                <a:uFillTx/>
                <a:latin typeface="+mn-lt"/>
                <a:ea typeface="Calibri"/>
                <a:cs typeface="Calibri"/>
                <a:sym typeface="Calibri"/>
              </a:rPr>
              <a:t> </a:t>
            </a:r>
            <a:r>
              <a:rPr kumimoji="0" lang="en-US" sz="1200" b="0" i="0" u="none" strike="noStrike" cap="none" spc="0" normalizeH="0" baseline="0" dirty="0" smtClean="0">
                <a:ln>
                  <a:noFill/>
                </a:ln>
                <a:solidFill>
                  <a:srgbClr val="FF0000"/>
                </a:solidFill>
                <a:effectLst/>
                <a:uFillTx/>
                <a:latin typeface="+mn-lt"/>
                <a:ea typeface="Calibri"/>
                <a:cs typeface="Calibri"/>
                <a:sym typeface="Calibri"/>
              </a:rPr>
              <a:t>Van der Burg et al 13</a:t>
            </a:r>
            <a:endParaRPr kumimoji="0" lang="en-US" sz="1200" b="0" i="0" u="none" strike="noStrike" cap="none" spc="0" normalizeH="0" baseline="0" dirty="0">
              <a:ln>
                <a:noFill/>
              </a:ln>
              <a:solidFill>
                <a:srgbClr val="FF0000"/>
              </a:solidFill>
              <a:effectLst/>
              <a:uFillTx/>
              <a:latin typeface="+mn-lt"/>
              <a:ea typeface="Calibri"/>
              <a:cs typeface="Calibri"/>
              <a:sym typeface="Calibri"/>
            </a:endParaRPr>
          </a:p>
        </p:txBody>
      </p:sp>
      <p:sp>
        <p:nvSpPr>
          <p:cNvPr id="14" name="TextBox 13"/>
          <p:cNvSpPr txBox="1"/>
          <p:nvPr/>
        </p:nvSpPr>
        <p:spPr>
          <a:xfrm>
            <a:off x="6866504" y="4122605"/>
            <a:ext cx="2094800"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Calibri"/>
                <a:cs typeface="Calibri"/>
                <a:sym typeface="Calibri"/>
              </a:rPr>
              <a:t>Accurate characterization of obscured power sources is</a:t>
            </a:r>
            <a:r>
              <a:rPr kumimoji="0" lang="en-US" sz="2000" b="0" i="0" u="none" strike="noStrike" cap="none" spc="0" normalizeH="0" dirty="0" smtClean="0">
                <a:ln>
                  <a:noFill/>
                </a:ln>
                <a:solidFill>
                  <a:srgbClr val="000000"/>
                </a:solidFill>
                <a:effectLst/>
                <a:uFillTx/>
                <a:latin typeface="+mn-lt"/>
                <a:ea typeface="Calibri"/>
                <a:cs typeface="Calibri"/>
                <a:sym typeface="Calibri"/>
              </a:rPr>
              <a:t> essential</a:t>
            </a:r>
            <a:endParaRPr kumimoji="0" lang="en-US" sz="2000" b="0" i="0" u="none" strike="noStrike" cap="none" spc="0" normalizeH="0" baseline="0" dirty="0">
              <a:ln>
                <a:noFill/>
              </a:ln>
              <a:solidFill>
                <a:srgbClr val="000000"/>
              </a:solidFill>
              <a:effectLst/>
              <a:uFillTx/>
              <a:latin typeface="+mn-lt"/>
              <a:ea typeface="Calibri"/>
              <a:cs typeface="Calibri"/>
              <a:sym typeface="Calibri"/>
            </a:endParaRPr>
          </a:p>
        </p:txBody>
      </p:sp>
    </p:spTree>
    <p:extLst>
      <p:ext uri="{BB962C8B-B14F-4D97-AF65-F5344CB8AC3E}">
        <p14:creationId xmlns:p14="http://schemas.microsoft.com/office/powerpoint/2010/main" val="187564482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000000"/>
      </a:lt1>
      <a:dk2>
        <a:srgbClr val="A7A7A7"/>
      </a:dk2>
      <a:lt2>
        <a:srgbClr val="535353"/>
      </a:lt2>
      <a:accent1>
        <a:srgbClr val="FFC000"/>
      </a:accent1>
      <a:accent2>
        <a:srgbClr val="3497AE"/>
      </a:accent2>
      <a:accent3>
        <a:srgbClr val="DF8045"/>
      </a:accent3>
      <a:accent4>
        <a:srgbClr val="7DCC2E"/>
      </a:accent4>
      <a:accent5>
        <a:srgbClr val="FF9929"/>
      </a:accent5>
      <a:accent6>
        <a:srgbClr val="7D3DA1"/>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45000"/>
              </a:srgbClr>
            </a:outerShdw>
          </a:effectLst>
        </a:effectStyle>
        <a:effectStyle>
          <a:effectLst>
            <a:outerShdw blurRad="63500" dist="38100" dir="5400000" rotWithShape="0">
              <a:srgbClr val="000000">
                <a:alpha val="4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4999" cap="flat">
          <a:solidFill>
            <a:schemeClr val="accent1"/>
          </a:solidFill>
          <a:prstDash val="solid"/>
          <a:bevel/>
        </a:ln>
        <a:effectLst>
          <a:outerShdw blurRad="63500" dist="38100" dir="5400000" rotWithShape="0">
            <a:srgbClr val="000000">
              <a:alpha val="4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4999" cap="flat">
          <a:solidFill>
            <a:schemeClr val="accent1"/>
          </a:solidFill>
          <a:prstDash val="solid"/>
          <a:bevel/>
        </a:ln>
        <a:effectLst>
          <a:outerShdw blurRad="508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C000"/>
      </a:accent1>
      <a:accent2>
        <a:srgbClr val="3497AE"/>
      </a:accent2>
      <a:accent3>
        <a:srgbClr val="DF8045"/>
      </a:accent3>
      <a:accent4>
        <a:srgbClr val="7DCC2E"/>
      </a:accent4>
      <a:accent5>
        <a:srgbClr val="FF9929"/>
      </a:accent5>
      <a:accent6>
        <a:srgbClr val="7D3DA1"/>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45000"/>
              </a:srgbClr>
            </a:outerShdw>
          </a:effectLst>
        </a:effectStyle>
        <a:effectStyle>
          <a:effectLst>
            <a:outerShdw blurRad="63500" dist="38100" dir="5400000" rotWithShape="0">
              <a:srgbClr val="000000">
                <a:alpha val="4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4999" cap="flat">
          <a:solidFill>
            <a:schemeClr val="accent1"/>
          </a:solidFill>
          <a:prstDash val="solid"/>
          <a:bevel/>
        </a:ln>
        <a:effectLst>
          <a:outerShdw blurRad="63500" dist="38100" dir="5400000" rotWithShape="0">
            <a:srgbClr val="000000">
              <a:alpha val="4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4999" cap="flat">
          <a:solidFill>
            <a:schemeClr val="accent1"/>
          </a:solidFill>
          <a:prstDash val="solid"/>
          <a:bevel/>
        </a:ln>
        <a:effectLst>
          <a:outerShdw blurRad="508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2985</TotalTime>
  <Words>4031</Words>
  <Application>Microsoft Office PowerPoint</Application>
  <PresentationFormat>On-screen Show (4:3)</PresentationFormat>
  <Paragraphs>427</Paragraphs>
  <Slides>49</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ＭＳ Ｐゴシック</vt:lpstr>
      <vt:lpstr>Arial</vt:lpstr>
      <vt:lpstr>Calibri</vt:lpstr>
      <vt:lpstr>Comic Sans MS</vt:lpstr>
      <vt:lpstr>Courier New</vt:lpstr>
      <vt:lpstr>DejaVu LGC Sans</vt:lpstr>
      <vt:lpstr>Gill Sans</vt:lpstr>
      <vt:lpstr>Helvetica</vt:lpstr>
      <vt:lpstr>Helvetica Neue</vt:lpstr>
      <vt:lpstr>Helvetica Regular</vt:lpstr>
      <vt:lpstr>Times New Roman</vt:lpstr>
      <vt:lpstr>Wingdings</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361</cp:revision>
  <dcterms:modified xsi:type="dcterms:W3CDTF">2017-06-27T20:24:37Z</dcterms:modified>
</cp:coreProperties>
</file>