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2"/>
  </p:notesMasterIdLst>
  <p:sldIdLst>
    <p:sldId id="256" r:id="rId2"/>
    <p:sldId id="463" r:id="rId3"/>
    <p:sldId id="473" r:id="rId4"/>
    <p:sldId id="449" r:id="rId5"/>
    <p:sldId id="450" r:id="rId6"/>
    <p:sldId id="451" r:id="rId7"/>
    <p:sldId id="323" r:id="rId8"/>
    <p:sldId id="464" r:id="rId9"/>
    <p:sldId id="444" r:id="rId10"/>
    <p:sldId id="457" r:id="rId11"/>
    <p:sldId id="458" r:id="rId12"/>
    <p:sldId id="459" r:id="rId13"/>
    <p:sldId id="440" r:id="rId14"/>
    <p:sldId id="441" r:id="rId15"/>
    <p:sldId id="460" r:id="rId16"/>
    <p:sldId id="391" r:id="rId17"/>
    <p:sldId id="389" r:id="rId18"/>
    <p:sldId id="465" r:id="rId19"/>
    <p:sldId id="402" r:id="rId20"/>
    <p:sldId id="403" r:id="rId21"/>
    <p:sldId id="477" r:id="rId22"/>
    <p:sldId id="462" r:id="rId23"/>
    <p:sldId id="478" r:id="rId24"/>
    <p:sldId id="479" r:id="rId25"/>
    <p:sldId id="467" r:id="rId26"/>
    <p:sldId id="476" r:id="rId27"/>
    <p:sldId id="470" r:id="rId28"/>
    <p:sldId id="472" r:id="rId29"/>
    <p:sldId id="475" r:id="rId30"/>
    <p:sldId id="46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013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F80F1-F347-3F4F-B35A-FF16A15DE7B1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5D8F0-2545-EE42-87CA-3929EF14C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EA5A-60ED-437A-BF53-986A58E110B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EA5A-60ED-437A-BF53-986A58E110B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EA5A-60ED-437A-BF53-986A58E110B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宋体" charset="-122"/>
              <a:cs typeface="宋体" charset="-122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701F40-2ED2-164C-AA26-8828C333404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D8F0-2545-EE42-87CA-3929EF14C14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6F9A92-8D11-F34E-97F6-38B9FA2FB761}" type="datetimeFigureOut">
              <a:rPr lang="zh-CN" altLang="en-US"/>
              <a:pPr/>
              <a:t>6/28/17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7661A-4984-2E49-B54E-5764B932CD6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003C791-167C-4C07-928A-4341B7B14DFE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94E6-1AEC-A648-8E68-9C778EA4E8E2}" type="datetimeFigureOut">
              <a:rPr kumimoji="1" lang="zh-CN" altLang="en-US" smtClean="0"/>
              <a:pPr/>
              <a:t>6/28/17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135-8DE8-4B40-B0BD-4F71D7B7E891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688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A68F8B9-AF0E-4407-9120-908A1FA1066B}" type="datetime1">
              <a:rPr smtClean="0"/>
              <a:pPr/>
              <a:t>10/25/2007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59EC1F77-7E87-445D-9269-B7FDF20BAC83}" type="slidenum">
              <a:rPr smtClean="0"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F58D7B9-5C9B-8C45-89D7-D419033B168C}" type="datetimeFigureOut">
              <a:rPr lang="en-US" smtClean="0"/>
              <a:pPr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FDA50B7-DB94-C847-8DE2-4958ABFBC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  <p:sldLayoutId r:id="rId17"/>
    <p:sldLayoutId r:id="rId18"/>
    <p:sldLayoutId r:id="rId19"/>
    <p:sldLayoutId r:id="rId20"/>
    <p:sldLayoutId r:id="rId21"/>
    <p:sldLayoutId r:id="rId22"/>
    <p:sldLayoutId r:id="rId23"/>
    <p:sldLayoutId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00550"/>
            <a:ext cx="7772400" cy="18478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</a:t>
            </a:r>
            <a:r>
              <a:rPr lang="en-US" b="1" baseline="30000" dirty="0" smtClean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AGA: Spitzer SDSS Spectral Atlas of Galaxies and </a:t>
            </a:r>
            <a:r>
              <a:rPr lang="en-US" b="1" dirty="0" err="1" smtClean="0">
                <a:solidFill>
                  <a:schemeClr val="tx1"/>
                </a:solidFill>
              </a:rPr>
              <a:t>AGNs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800"/>
              </a:spcBef>
            </a:pPr>
            <a:r>
              <a:rPr lang="en-US" sz="2000" b="1" dirty="0" smtClean="0"/>
              <a:t>Lei </a:t>
            </a:r>
            <a:r>
              <a:rPr lang="en-US" sz="2000" b="1" dirty="0" err="1" smtClean="0"/>
              <a:t>Hao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(</a:t>
            </a:r>
            <a:r>
              <a:rPr lang="en-US" sz="1514" b="1" dirty="0" smtClean="0"/>
              <a:t>Shanghai Astronomical Observatory</a:t>
            </a:r>
            <a:r>
              <a:rPr lang="en-US" altLang="zh-CN" sz="2000" b="1" dirty="0" smtClean="0"/>
              <a:t>)</a:t>
            </a:r>
            <a:endParaRPr lang="en-US" sz="2000" b="1" dirty="0" smtClean="0"/>
          </a:p>
          <a:p>
            <a:pPr>
              <a:spcBef>
                <a:spcPts val="800"/>
              </a:spcBef>
            </a:pPr>
            <a:r>
              <a:rPr lang="en-US" altLang="zh-CN" sz="2000" b="1" dirty="0" err="1" smtClean="0"/>
              <a:t>Jianwei</a:t>
            </a:r>
            <a:r>
              <a:rPr lang="zh-CN" altLang="en-US" sz="2000" b="1" dirty="0" smtClean="0"/>
              <a:t> </a:t>
            </a:r>
            <a:r>
              <a:rPr lang="en-US" altLang="zh-CN" sz="2000" b="1" dirty="0" err="1" smtClean="0"/>
              <a:t>lyu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(</a:t>
            </a:r>
            <a:r>
              <a:rPr lang="en-US" altLang="zh-CN" sz="1529" b="1" dirty="0" smtClean="0"/>
              <a:t>University</a:t>
            </a:r>
            <a:r>
              <a:rPr lang="zh-CN" altLang="en-US" sz="1529" b="1" dirty="0" smtClean="0"/>
              <a:t> </a:t>
            </a:r>
            <a:r>
              <a:rPr lang="en-US" altLang="zh-CN" sz="1529" b="1" dirty="0" smtClean="0"/>
              <a:t>of</a:t>
            </a:r>
            <a:r>
              <a:rPr lang="zh-CN" altLang="en-US" sz="1529" b="1" dirty="0" smtClean="0"/>
              <a:t> </a:t>
            </a:r>
            <a:r>
              <a:rPr lang="en-US" altLang="zh-CN" sz="1529" b="1" dirty="0" smtClean="0"/>
              <a:t>Arizona</a:t>
            </a:r>
            <a:r>
              <a:rPr lang="en-US" altLang="zh-CN" sz="2000" b="1" dirty="0" smtClean="0"/>
              <a:t>)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F6F193-4DD2-46A5-9874-3FE0407C7555}" type="slidenum">
              <a:rPr lang="zh-CN" altLang="en-US"/>
              <a:pPr/>
              <a:t>10</a:t>
            </a:fld>
            <a:endParaRPr lang="en-US" altLang="zh-CN"/>
          </a:p>
        </p:txBody>
      </p:sp>
      <p:pic>
        <p:nvPicPr>
          <p:cNvPr id="203778" name="Picture 2" descr="sils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519113"/>
            <a:ext cx="4527550" cy="6096000"/>
          </a:xfrm>
          <a:prstGeom prst="rect">
            <a:avLst/>
          </a:prstGeom>
          <a:noFill/>
        </p:spPr>
      </p:pic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5181600" y="60198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ea typeface="宋体" pitchFamily="2" charset="-122"/>
              </a:rPr>
              <a:t>Hao et al. 2007, ApJ, 655, L77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381000"/>
            <a:ext cx="3886200" cy="366713"/>
            <a:chOff x="576" y="192"/>
            <a:chExt cx="2448" cy="231"/>
          </a:xfrm>
        </p:grpSpPr>
        <p:sp>
          <p:nvSpPr>
            <p:cNvPr id="203782" name="Text Box 6"/>
            <p:cNvSpPr txBox="1">
              <a:spLocks noChangeArrowheads="1"/>
            </p:cNvSpPr>
            <p:nvPr/>
          </p:nvSpPr>
          <p:spPr bwMode="auto">
            <a:xfrm>
              <a:off x="576" y="192"/>
              <a:ext cx="478" cy="231"/>
            </a:xfrm>
            <a:prstGeom prst="rect">
              <a:avLst/>
            </a:prstGeom>
            <a:solidFill>
              <a:srgbClr val="FFFF66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Verdana" pitchFamily="34" charset="0"/>
                  <a:ea typeface="宋体" pitchFamily="2" charset="-122"/>
                </a:rPr>
                <a:t>  </a:t>
              </a:r>
              <a:r>
                <a:rPr lang="en-US" altLang="zh-CN" b="1">
                  <a:solidFill>
                    <a:srgbClr val="000000"/>
                  </a:solidFill>
                  <a:latin typeface="Verdana" pitchFamily="34" charset="0"/>
                  <a:ea typeface="宋体" pitchFamily="2" charset="-122"/>
                </a:rPr>
                <a:t>SE</a:t>
              </a:r>
            </a:p>
          </p:txBody>
        </p:sp>
        <p:sp>
          <p:nvSpPr>
            <p:cNvPr id="203783" name="Text Box 7"/>
            <p:cNvSpPr txBox="1">
              <a:spLocks noChangeArrowheads="1"/>
            </p:cNvSpPr>
            <p:nvPr/>
          </p:nvSpPr>
          <p:spPr bwMode="auto">
            <a:xfrm>
              <a:off x="1044" y="192"/>
              <a:ext cx="1980" cy="231"/>
            </a:xfrm>
            <a:prstGeom prst="rect">
              <a:avLst/>
            </a:prstGeom>
            <a:solidFill>
              <a:srgbClr val="FF7C8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000000"/>
                  </a:solidFill>
                  <a:latin typeface="Verdana" pitchFamily="34" charset="0"/>
                  <a:ea typeface="宋体" pitchFamily="2" charset="-122"/>
                </a:rPr>
                <a:t>                 </a:t>
              </a:r>
              <a:r>
                <a:rPr lang="en-US" altLang="zh-CN" b="1">
                  <a:solidFill>
                    <a:srgbClr val="000000"/>
                  </a:solidFill>
                  <a:latin typeface="Verdana" pitchFamily="34" charset="0"/>
                  <a:ea typeface="宋体" pitchFamily="2" charset="-122"/>
                </a:rPr>
                <a:t>SA</a:t>
              </a:r>
            </a:p>
          </p:txBody>
        </p:sp>
      </p:grpSp>
      <p:graphicFrame>
        <p:nvGraphicFramePr>
          <p:cNvPr id="203784" name="Object 8"/>
          <p:cNvGraphicFramePr>
            <a:graphicFrameLocks noChangeAspect="1"/>
          </p:cNvGraphicFramePr>
          <p:nvPr>
            <p:ph/>
          </p:nvPr>
        </p:nvGraphicFramePr>
        <p:xfrm>
          <a:off x="5292080" y="3302000"/>
          <a:ext cx="2781300" cy="965200"/>
        </p:xfrm>
        <a:graphic>
          <a:graphicData uri="http://schemas.openxmlformats.org/presentationml/2006/ole">
            <p:oleObj spid="_x0000_s143362" name="Equation" r:id="rId4" imgW="7315200" imgH="2540000" progId="Equation.3">
              <p:embed/>
            </p:oleObj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562600" y="76200"/>
            <a:ext cx="3657600" cy="1963654"/>
            <a:chOff x="914400" y="1752600"/>
            <a:chExt cx="8228955" cy="4125298"/>
          </a:xfrm>
        </p:grpSpPr>
        <p:pic>
          <p:nvPicPr>
            <p:cNvPr id="12" name="Picture 5" descr="bhtorus_esa_big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1752600"/>
              <a:ext cx="5435600" cy="4114800"/>
            </a:xfrm>
            <a:prstGeom prst="rect">
              <a:avLst/>
            </a:prstGeom>
            <a:noFill/>
          </p:spPr>
        </p:pic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5292080" y="2304432"/>
              <a:ext cx="3851275" cy="3573466"/>
              <a:chOff x="3552" y="1460"/>
              <a:chExt cx="2426" cy="2251"/>
            </a:xfrm>
          </p:grpSpPr>
          <p:grpSp>
            <p:nvGrpSpPr>
              <p:cNvPr id="14" name="Group 6"/>
              <p:cNvGrpSpPr>
                <a:grpSpLocks/>
              </p:cNvGrpSpPr>
              <p:nvPr/>
            </p:nvGrpSpPr>
            <p:grpSpPr bwMode="auto">
              <a:xfrm>
                <a:off x="3840" y="3100"/>
                <a:ext cx="1776" cy="611"/>
                <a:chOff x="3840" y="3100"/>
                <a:chExt cx="1776" cy="611"/>
              </a:xfrm>
            </p:grpSpPr>
            <p:sp>
              <p:nvSpPr>
                <p:cNvPr id="20" name="AutoShape 7"/>
                <p:cNvSpPr>
                  <a:spLocks noChangeArrowheads="1"/>
                </p:cNvSpPr>
                <p:nvPr/>
              </p:nvSpPr>
              <p:spPr bwMode="auto">
                <a:xfrm rot="1574971">
                  <a:off x="3840" y="3168"/>
                  <a:ext cx="384" cy="19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76" y="3100"/>
                  <a:ext cx="1440" cy="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200" dirty="0">
                      <a:latin typeface="Times New Roman" pitchFamily="18" charset="0"/>
                      <a:ea typeface="宋体" pitchFamily="2" charset="-122"/>
                    </a:rPr>
                    <a:t>Seyfert2s, Type II</a:t>
                  </a:r>
                </a:p>
              </p:txBody>
            </p:sp>
          </p:grpSp>
          <p:grpSp>
            <p:nvGrpSpPr>
              <p:cNvPr id="15" name="Group 9"/>
              <p:cNvGrpSpPr>
                <a:grpSpLocks/>
              </p:cNvGrpSpPr>
              <p:nvPr/>
            </p:nvGrpSpPr>
            <p:grpSpPr bwMode="auto">
              <a:xfrm>
                <a:off x="3552" y="1460"/>
                <a:ext cx="2426" cy="700"/>
                <a:chOff x="3552" y="1460"/>
                <a:chExt cx="2426" cy="700"/>
              </a:xfrm>
            </p:grpSpPr>
            <p:sp>
              <p:nvSpPr>
                <p:cNvPr id="18" name="AutoShape 10"/>
                <p:cNvSpPr>
                  <a:spLocks noChangeArrowheads="1"/>
                </p:cNvSpPr>
                <p:nvPr/>
              </p:nvSpPr>
              <p:spPr bwMode="auto">
                <a:xfrm rot="-2482365">
                  <a:off x="3552" y="1968"/>
                  <a:ext cx="384" cy="19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202" y="1460"/>
                  <a:ext cx="1776" cy="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200" dirty="0">
                      <a:latin typeface="Times New Roman" pitchFamily="18" charset="0"/>
                      <a:ea typeface="宋体" pitchFamily="2" charset="-122"/>
                    </a:rPr>
                    <a:t>Seyfert1s, Quasars, Type I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337"/>
            <a:ext cx="4784088" cy="638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7620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Updates from S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AGA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37" y="2349500"/>
            <a:ext cx="4809263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AGN Extinction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Scatter and absorb</a:t>
            </a:r>
            <a:endParaRPr lang="zh-CN" altLang="en-US" sz="2000" dirty="0"/>
          </a:p>
        </p:txBody>
      </p:sp>
      <p:pic>
        <p:nvPicPr>
          <p:cNvPr id="6" name="图片 5" descr="dustgrain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420888"/>
            <a:ext cx="7104574" cy="3252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Dust Extinction Curve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72816"/>
            <a:ext cx="3034680" cy="4625609"/>
          </a:xfrm>
        </p:spPr>
        <p:txBody>
          <a:bodyPr/>
          <a:lstStyle/>
          <a:p>
            <a:r>
              <a:rPr lang="en-US" altLang="zh-CN" dirty="0" smtClean="0"/>
              <a:t>2175 feature</a:t>
            </a:r>
          </a:p>
          <a:p>
            <a:r>
              <a:rPr lang="en-US" altLang="zh-CN" dirty="0" smtClean="0"/>
              <a:t>Optical depth in UV ~10 x in optical</a:t>
            </a:r>
          </a:p>
          <a:p>
            <a:r>
              <a:rPr lang="en-US" altLang="zh-CN" dirty="0" err="1" smtClean="0"/>
              <a:t>Redenning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E(B-V)=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B</a:t>
            </a:r>
            <a:r>
              <a:rPr lang="en-US" altLang="zh-CN" dirty="0" smtClean="0"/>
              <a:t>-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V</a:t>
            </a:r>
          </a:p>
          <a:p>
            <a:pPr lvl="1"/>
            <a:r>
              <a:rPr lang="en-US" altLang="zh-CN" dirty="0" smtClean="0"/>
              <a:t>R</a:t>
            </a:r>
            <a:r>
              <a:rPr lang="en-US" altLang="zh-CN" baseline="-25000" dirty="0" smtClean="0"/>
              <a:t>V</a:t>
            </a:r>
            <a:r>
              <a:rPr lang="en-US" altLang="zh-CN" dirty="0" smtClean="0"/>
              <a:t>=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V</a:t>
            </a:r>
            <a:r>
              <a:rPr lang="en-US" altLang="zh-CN" dirty="0" smtClean="0"/>
              <a:t>/(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B</a:t>
            </a:r>
            <a:r>
              <a:rPr lang="en-US" altLang="zh-CN" dirty="0" smtClean="0"/>
              <a:t>-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V</a:t>
            </a:r>
            <a:r>
              <a:rPr lang="en-US" altLang="zh-CN" dirty="0" smtClean="0"/>
              <a:t>)</a:t>
            </a:r>
          </a:p>
          <a:p>
            <a:pPr lvl="1">
              <a:buNone/>
            </a:pPr>
            <a:r>
              <a:rPr lang="en-US" altLang="zh-CN" dirty="0" smtClean="0"/>
              <a:t>          =</a:t>
            </a:r>
            <a:r>
              <a:rPr lang="en-US" altLang="zh-CN" i="1" dirty="0" smtClean="0"/>
              <a:t>A</a:t>
            </a:r>
            <a:r>
              <a:rPr lang="en-US" altLang="zh-CN" baseline="-25000" dirty="0" smtClean="0"/>
              <a:t>V</a:t>
            </a:r>
            <a:r>
              <a:rPr lang="en-US" altLang="zh-CN" dirty="0" smtClean="0"/>
              <a:t>/E(B-V)</a:t>
            </a:r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371" y="1628800"/>
            <a:ext cx="5944629" cy="44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AGN Extinction Curve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72816"/>
            <a:ext cx="3816424" cy="462560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very controversial </a:t>
            </a:r>
          </a:p>
          <a:p>
            <a:r>
              <a:rPr lang="en-US" altLang="zh-CN" dirty="0" smtClean="0"/>
              <a:t>almost no measurements on A</a:t>
            </a:r>
            <a:r>
              <a:rPr lang="en-US" altLang="zh-CN" baseline="-25000" dirty="0" smtClean="0"/>
              <a:t>v</a:t>
            </a:r>
            <a:r>
              <a:rPr lang="en-US" altLang="zh-CN" dirty="0" smtClean="0"/>
              <a:t>/A</a:t>
            </a:r>
            <a:r>
              <a:rPr lang="en-US" altLang="zh-CN" baseline="-25000" dirty="0" smtClean="0"/>
              <a:t>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219200"/>
            <a:ext cx="5257800" cy="5257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AGN Extinction Curve</a:t>
            </a:r>
            <a:endParaRPr lang="zh-CN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8474" y="1600200"/>
            <a:ext cx="8493126" cy="5181599"/>
            <a:chOff x="498474" y="1452471"/>
            <a:chExt cx="8035926" cy="47959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74" y="1452471"/>
              <a:ext cx="5949950" cy="47959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29400" y="2775014"/>
              <a:ext cx="1676401" cy="748427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v</a:t>
              </a:r>
              <a:r>
                <a:rPr lang="en-US" sz="1400" dirty="0" smtClean="0">
                  <a:solidFill>
                    <a:schemeClr val="bg1"/>
                  </a:solidFill>
                </a:rPr>
                <a:t>/A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9.7</a:t>
              </a:r>
              <a:r>
                <a:rPr lang="en-US" sz="1400" dirty="0" smtClean="0">
                  <a:solidFill>
                    <a:schemeClr val="bg1"/>
                  </a:solidFill>
                </a:rPr>
                <a:t>=5.5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Type-II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AGNs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3632439"/>
              <a:ext cx="1905000" cy="748427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v</a:t>
              </a:r>
              <a:r>
                <a:rPr lang="en-US" sz="1400" dirty="0" smtClean="0">
                  <a:solidFill>
                    <a:schemeClr val="bg1"/>
                  </a:solidFill>
                </a:rPr>
                <a:t>/A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9.7</a:t>
              </a:r>
              <a:r>
                <a:rPr lang="en-US" sz="1400" dirty="0" smtClean="0">
                  <a:solidFill>
                    <a:schemeClr val="bg1"/>
                  </a:solidFill>
                </a:rPr>
                <a:t>=9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Galactic Center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9400" y="4569262"/>
              <a:ext cx="1905000" cy="74842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v</a:t>
              </a:r>
              <a:r>
                <a:rPr lang="en-US" sz="1400" dirty="0" smtClean="0">
                  <a:solidFill>
                    <a:schemeClr val="bg1"/>
                  </a:solidFill>
                </a:rPr>
                <a:t>/A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9.7</a:t>
              </a:r>
              <a:r>
                <a:rPr lang="en-US" sz="1400" dirty="0" smtClean="0">
                  <a:solidFill>
                    <a:schemeClr val="bg1"/>
                  </a:solidFill>
                </a:rPr>
                <a:t>=18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Diffused ISM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20909345">
              <a:off x="5749348" y="3219989"/>
              <a:ext cx="685690" cy="203271"/>
            </a:xfrm>
            <a:prstGeom prst="lef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 rot="230004">
              <a:off x="5721028" y="3990429"/>
              <a:ext cx="685690" cy="203271"/>
            </a:xfrm>
            <a:prstGeom prst="leftArrow">
              <a:avLst/>
            </a:prstGeom>
            <a:solidFill>
              <a:schemeClr val="accent2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Arrow 12"/>
            <p:cNvSpPr/>
            <p:nvPr/>
          </p:nvSpPr>
          <p:spPr>
            <a:xfrm rot="780377">
              <a:off x="5703493" y="4774909"/>
              <a:ext cx="730265" cy="192975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86400" y="14902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Lyu</a:t>
            </a:r>
            <a:r>
              <a:rPr lang="en-US" sz="1600" dirty="0" smtClean="0"/>
              <a:t>, </a:t>
            </a:r>
            <a:r>
              <a:rPr lang="en-US" sz="1600" dirty="0" err="1" smtClean="0"/>
              <a:t>Hao</a:t>
            </a:r>
            <a:r>
              <a:rPr lang="en-US" sz="1600" dirty="0" smtClean="0"/>
              <a:t>* &amp; Li, 2014, </a:t>
            </a:r>
            <a:r>
              <a:rPr lang="en-US" sz="1600" dirty="0" err="1" smtClean="0"/>
              <a:t>ApJL</a:t>
            </a:r>
            <a:r>
              <a:rPr lang="en-US" sz="1600" dirty="0" smtClean="0"/>
              <a:t>,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792,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9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2948" y="1066800"/>
            <a:ext cx="3798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AGNs</a:t>
            </a:r>
            <a:r>
              <a:rPr lang="en-US" sz="2200" dirty="0" smtClean="0"/>
              <a:t>: larger dust grains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81000"/>
            <a:ext cx="8340726" cy="1116106"/>
          </a:xfrm>
        </p:spPr>
        <p:txBody>
          <a:bodyPr/>
          <a:lstStyle/>
          <a:p>
            <a:r>
              <a:rPr lang="en-US" dirty="0" smtClean="0"/>
              <a:t>Galaxies that are unusual</a:t>
            </a:r>
            <a:endParaRPr lang="en-US" dirty="0"/>
          </a:p>
        </p:txBody>
      </p:sp>
      <p:pic>
        <p:nvPicPr>
          <p:cNvPr id="7" name="Picture 21" descr="example_exa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6934200" cy="5186204"/>
          </a:xfrm>
          <a:prstGeom prst="rect">
            <a:avLst/>
          </a:prstGeom>
          <a:noFill/>
        </p:spPr>
      </p:pic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3124200" y="3124200"/>
            <a:ext cx="4419453" cy="2895423"/>
            <a:chOff x="2352" y="1584"/>
            <a:chExt cx="3351" cy="2209"/>
          </a:xfrm>
        </p:grpSpPr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2460" y="1584"/>
              <a:ext cx="701" cy="2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2"/>
                  </a:solidFill>
                </a:rPr>
                <a:t>QSO</a:t>
              </a:r>
            </a:p>
          </p:txBody>
        </p:sp>
        <p:sp>
          <p:nvSpPr>
            <p:cNvPr id="10" name="Text Box 61"/>
            <p:cNvSpPr txBox="1">
              <a:spLocks noChangeArrowheads="1"/>
            </p:cNvSpPr>
            <p:nvPr/>
          </p:nvSpPr>
          <p:spPr bwMode="auto">
            <a:xfrm>
              <a:off x="2352" y="3511"/>
              <a:ext cx="751" cy="2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2"/>
                  </a:solidFill>
                </a:rPr>
                <a:t>ULIRG</a:t>
              </a:r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4848" y="1584"/>
              <a:ext cx="855" cy="2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bg2"/>
                  </a:solidFill>
                </a:rPr>
                <a:t>Seyfert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2" name="Text Box 63"/>
            <p:cNvSpPr txBox="1">
              <a:spLocks noChangeArrowheads="1"/>
            </p:cNvSpPr>
            <p:nvPr/>
          </p:nvSpPr>
          <p:spPr bwMode="auto">
            <a:xfrm>
              <a:off x="4721" y="3504"/>
              <a:ext cx="951" cy="2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2"/>
                  </a:solidFill>
                </a:rPr>
                <a:t>Starburst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813255"/>
            <a:ext cx="7086600" cy="43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1695451" y="4343400"/>
            <a:ext cx="2338387" cy="1142207"/>
            <a:chOff x="1695451" y="4343400"/>
            <a:chExt cx="2338387" cy="1142207"/>
          </a:xfrm>
        </p:grpSpPr>
        <p:sp>
          <p:nvSpPr>
            <p:cNvPr id="5" name="Line 16"/>
            <p:cNvSpPr>
              <a:spLocks noChangeShapeType="1"/>
            </p:cNvSpPr>
            <p:nvPr/>
          </p:nvSpPr>
          <p:spPr bwMode="auto">
            <a:xfrm flipV="1">
              <a:off x="1905000" y="4343400"/>
              <a:ext cx="795959" cy="5747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1695451" y="5115719"/>
              <a:ext cx="2338387" cy="3698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dirty="0">
                  <a:latin typeface="Calibri" charset="0"/>
                </a:rPr>
                <a:t>Low 5-8</a:t>
              </a:r>
              <a:r>
                <a:rPr lang="en-US" altLang="zh-CN" dirty="0">
                  <a:latin typeface="Calibri" charset="0"/>
                  <a:sym typeface="Symbol" charset="2"/>
                </a:rPr>
                <a:t></a:t>
              </a:r>
              <a:r>
                <a:rPr lang="en-US" altLang="zh-CN" dirty="0">
                  <a:latin typeface="Calibri" charset="0"/>
                  <a:ea typeface="Times New Roman" charset="0"/>
                  <a:cs typeface="Times New Roman" charset="0"/>
                  <a:sym typeface="Symbol" charset="2"/>
                </a:rPr>
                <a:t>m continuum</a:t>
              </a:r>
              <a:r>
                <a:rPr lang="en-US" altLang="zh-CN" dirty="0">
                  <a:latin typeface="Calibri" charset="0"/>
                </a:rPr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67400" y="6107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Xie</a:t>
            </a:r>
            <a:r>
              <a:rPr lang="en-US" dirty="0" smtClean="0"/>
              <a:t>, </a:t>
            </a:r>
            <a:r>
              <a:rPr lang="en-US" dirty="0" err="1" smtClean="0"/>
              <a:t>Hao</a:t>
            </a:r>
            <a:r>
              <a:rPr lang="en-US" dirty="0" smtClean="0"/>
              <a:t>*, Li, 2014, </a:t>
            </a:r>
            <a:r>
              <a:rPr lang="en-US" dirty="0" err="1" smtClean="0"/>
              <a:t>ApJL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8474" y="381000"/>
            <a:ext cx="8340726" cy="1116106"/>
          </a:xfrm>
        </p:spPr>
        <p:txBody>
          <a:bodyPr/>
          <a:lstStyle/>
          <a:p>
            <a:r>
              <a:rPr lang="en-US" dirty="0" smtClean="0"/>
              <a:t>Galaxies that are unusual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9834" y="34066"/>
            <a:ext cx="109796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50" y="4511216"/>
            <a:ext cx="515251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599" y="5247382"/>
            <a:ext cx="8915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50000"/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Low carbonaceous dust temperature ~200-400 K (~650K for quasars).</a:t>
            </a:r>
          </a:p>
          <a:p>
            <a:pPr marL="342900" indent="-342900">
              <a:buClr>
                <a:schemeClr val="accent1"/>
              </a:buClr>
              <a:buSzPct val="150000"/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Sub-micrometer-sized grains (a ≤ 1.0</a:t>
            </a:r>
            <a:r>
              <a:rPr lang="el-GR" altLang="zh-CN" sz="2000" dirty="0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μ</a:t>
            </a:r>
            <a:r>
              <a:rPr lang="en-US" altLang="zh-CN" sz="2000" dirty="0" err="1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m</a:t>
            </a:r>
            <a:r>
              <a:rPr lang="en-US" altLang="zh-CN" sz="2000" dirty="0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. a&gt;1.5</a:t>
            </a:r>
            <a:r>
              <a:rPr lang="el-GR" altLang="zh-CN" sz="2000" dirty="0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μ</a:t>
            </a:r>
            <a:r>
              <a:rPr lang="en-US" altLang="zh-CN" sz="2000" dirty="0" err="1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m</a:t>
            </a:r>
            <a:r>
              <a:rPr lang="en-US" altLang="zh-CN" sz="2000" dirty="0" smtClean="0">
                <a:solidFill>
                  <a:srgbClr val="000000"/>
                </a:solidFill>
                <a:ea typeface="Cambria Math" pitchFamily="18" charset="0"/>
                <a:cs typeface="Comic Sans MS"/>
              </a:rPr>
              <a:t> for quasars</a:t>
            </a:r>
            <a:r>
              <a:rPr lang="en-US" sz="2000" dirty="0" smtClean="0">
                <a:solidFill>
                  <a:srgbClr val="000000"/>
                </a:solidFill>
              </a:rPr>
              <a:t>).  </a:t>
            </a:r>
          </a:p>
          <a:p>
            <a:pPr marL="342900" indent="-342900">
              <a:buClr>
                <a:schemeClr val="accent1"/>
              </a:buClr>
              <a:buSzPct val="150000"/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The temperature and grain size are insensitive to composition.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295401" y="1505268"/>
            <a:ext cx="6260448" cy="3828732"/>
            <a:chOff x="1316300" y="1748417"/>
            <a:chExt cx="5782357" cy="34942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6300" y="1748417"/>
              <a:ext cx="5782357" cy="34942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684086">
              <a:off x="2873763" y="3873214"/>
              <a:ext cx="117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</a:t>
              </a:r>
              <a:r>
                <a:rPr lang="en-US" b="1" dirty="0" smtClean="0">
                  <a:solidFill>
                    <a:srgbClr val="FF0000"/>
                  </a:solidFill>
                </a:rPr>
                <a:t>arm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sil</a:t>
              </a:r>
              <a:r>
                <a:rPr lang="en-US" b="1" dirty="0" smtClean="0">
                  <a:solidFill>
                    <a:srgbClr val="FF0000"/>
                  </a:solidFill>
                </a:rPr>
                <a:t>.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564931">
              <a:off x="5801428" y="2738674"/>
              <a:ext cx="104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FF"/>
                  </a:solidFill>
                </a:rPr>
                <a:t>cold </a:t>
              </a:r>
              <a:r>
                <a:rPr lang="en-US" b="1" dirty="0" err="1" smtClean="0">
                  <a:solidFill>
                    <a:srgbClr val="FF00FF"/>
                  </a:solidFill>
                </a:rPr>
                <a:t>sil</a:t>
              </a:r>
              <a:r>
                <a:rPr lang="en-US" b="1" dirty="0" smtClean="0">
                  <a:solidFill>
                    <a:srgbClr val="FF00FF"/>
                  </a:solidFill>
                </a:rPr>
                <a:t>.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500826">
              <a:off x="5244869" y="2298419"/>
              <a:ext cx="1121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B42F"/>
                  </a:solidFill>
                </a:rPr>
                <a:t>c</a:t>
              </a:r>
              <a:r>
                <a:rPr lang="en-US" b="1" dirty="0" smtClean="0">
                  <a:solidFill>
                    <a:srgbClr val="FFB42F"/>
                  </a:solidFill>
                </a:rPr>
                <a:t>old car.</a:t>
              </a:r>
              <a:endParaRPr lang="en-US" b="1" dirty="0">
                <a:solidFill>
                  <a:srgbClr val="FFB42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610565">
              <a:off x="4275006" y="3399089"/>
              <a:ext cx="1249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w</a:t>
              </a:r>
              <a:r>
                <a:rPr lang="en-US" b="1" dirty="0" smtClean="0">
                  <a:solidFill>
                    <a:srgbClr val="0000FF"/>
                  </a:solidFill>
                </a:rPr>
                <a:t>arm car.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38200" y="587514"/>
            <a:ext cx="7498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Dust Modeling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37184" y="2502335"/>
            <a:ext cx="1606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dirty="0" smtClean="0">
                <a:cs typeface="Comic Sans MS" charset="0"/>
              </a:rPr>
              <a:t>(</a:t>
            </a:r>
            <a:r>
              <a:rPr lang="en-US" dirty="0" err="1" smtClean="0">
                <a:cs typeface="Comic Sans MS" charset="0"/>
              </a:rPr>
              <a:t>Xie</a:t>
            </a:r>
            <a:r>
              <a:rPr lang="en-US" dirty="0" smtClean="0">
                <a:cs typeface="Comic Sans MS" charset="0"/>
              </a:rPr>
              <a:t>, Li, </a:t>
            </a:r>
            <a:r>
              <a:rPr lang="en-US" dirty="0" err="1" smtClean="0">
                <a:cs typeface="Comic Sans MS" charset="0"/>
              </a:rPr>
              <a:t>Hao</a:t>
            </a:r>
            <a:r>
              <a:rPr lang="en-US" dirty="0" smtClean="0">
                <a:cs typeface="Comic Sans MS" charset="0"/>
              </a:rPr>
              <a:t> &amp;     </a:t>
            </a:r>
            <a:r>
              <a:rPr lang="en-US" dirty="0" err="1" smtClean="0">
                <a:cs typeface="Comic Sans MS" charset="0"/>
              </a:rPr>
              <a:t>Nikutta</a:t>
            </a:r>
            <a:r>
              <a:rPr lang="en-US" dirty="0" smtClean="0">
                <a:cs typeface="Comic Sans MS" charset="0"/>
              </a:rPr>
              <a:t>  2015, </a:t>
            </a:r>
            <a:r>
              <a:rPr lang="en-US" dirty="0" err="1" smtClean="0">
                <a:cs typeface="Comic Sans MS" charset="0"/>
              </a:rPr>
              <a:t>ApJ</a:t>
            </a:r>
            <a:r>
              <a:rPr lang="en-US" dirty="0" smtClean="0">
                <a:cs typeface="Comic Sans MS" charset="0"/>
              </a:rPr>
              <a:t>, 808, 145)</a:t>
            </a:r>
            <a:endParaRPr lang="en-US" dirty="0">
              <a:cs typeface="Comic Sans M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5795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63"/>
          <p:cNvSpPr txBox="1">
            <a:spLocks noChangeArrowheads="1"/>
          </p:cNvSpPr>
          <p:nvPr/>
        </p:nvSpPr>
        <p:spPr bwMode="auto">
          <a:xfrm>
            <a:off x="395288" y="1341438"/>
            <a:ext cx="8424862" cy="4921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6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Lyman Break </a:t>
            </a:r>
            <a:r>
              <a:rPr lang="en-US" altLang="zh-CN" sz="26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Analogues(LBAs</a:t>
            </a:r>
            <a:r>
              <a:rPr lang="en-US" altLang="zh-CN" sz="26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) and compact UV size      </a:t>
            </a:r>
            <a:endParaRPr lang="zh-CN" altLang="en-US" sz="26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3" y="1989138"/>
            <a:ext cx="28067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1989138"/>
            <a:ext cx="28194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107950" y="4911725"/>
            <a:ext cx="496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FFFF00"/>
              </a:buClr>
              <a:buSzPct val="60000"/>
              <a:buFont typeface="Wingdings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200" i="1" dirty="0">
                <a:solidFill>
                  <a:srgbClr val="000000"/>
                </a:solidFill>
              </a:rPr>
              <a:t>L</a:t>
            </a:r>
            <a:r>
              <a:rPr lang="en-US" sz="2200" baseline="-25000" dirty="0">
                <a:solidFill>
                  <a:srgbClr val="000000"/>
                </a:solidFill>
              </a:rPr>
              <a:t>FUV </a:t>
            </a:r>
            <a:r>
              <a:rPr lang="en-US" sz="2200" dirty="0">
                <a:solidFill>
                  <a:srgbClr val="000000"/>
                </a:solidFill>
              </a:rPr>
              <a:t>&gt; 2×10</a:t>
            </a:r>
            <a:r>
              <a:rPr lang="en-US" sz="2200" baseline="30000" dirty="0">
                <a:solidFill>
                  <a:srgbClr val="000000"/>
                </a:solidFill>
              </a:rPr>
              <a:t>10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i="1" dirty="0">
                <a:solidFill>
                  <a:srgbClr val="000000"/>
                </a:solidFill>
              </a:rPr>
              <a:t>L</a:t>
            </a:r>
            <a:r>
              <a:rPr lang="en-US" sz="2200" baseline="-25000" dirty="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i="1" dirty="0">
                <a:solidFill>
                  <a:srgbClr val="000000"/>
                </a:solidFill>
              </a:rPr>
              <a:t>I</a:t>
            </a:r>
            <a:r>
              <a:rPr lang="en-US" sz="2200" baseline="-25000" dirty="0">
                <a:solidFill>
                  <a:srgbClr val="000000"/>
                </a:solidFill>
              </a:rPr>
              <a:t>FUV</a:t>
            </a:r>
            <a:r>
              <a:rPr lang="en-US" sz="2200" dirty="0">
                <a:solidFill>
                  <a:srgbClr val="000000"/>
                </a:solidFill>
              </a:rPr>
              <a:t> &gt; 10</a:t>
            </a:r>
            <a:r>
              <a:rPr lang="en-US" sz="2200" baseline="30000" dirty="0">
                <a:solidFill>
                  <a:srgbClr val="000000"/>
                </a:solidFill>
              </a:rPr>
              <a:t>9 </a:t>
            </a:r>
            <a:r>
              <a:rPr lang="en-US" sz="2200" i="1" dirty="0">
                <a:solidFill>
                  <a:srgbClr val="000000"/>
                </a:solidFill>
              </a:rPr>
              <a:t>L</a:t>
            </a:r>
            <a:r>
              <a:rPr lang="en-US" sz="2200" baseline="-25000" dirty="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r>
              <a:rPr lang="en-US" sz="2200" dirty="0">
                <a:solidFill>
                  <a:srgbClr val="000000"/>
                </a:solidFill>
              </a:rPr>
              <a:t>kpc</a:t>
            </a:r>
            <a:r>
              <a:rPr lang="en-US" sz="2200" baseline="30000" dirty="0">
                <a:solidFill>
                  <a:srgbClr val="000000"/>
                </a:solidFill>
              </a:rPr>
              <a:t>-2</a:t>
            </a:r>
          </a:p>
        </p:txBody>
      </p:sp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107950" y="5919788"/>
            <a:ext cx="467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FFFF00"/>
              </a:buClr>
              <a:buSzPct val="60000"/>
              <a:buFont typeface="Wingdings" charset="2"/>
              <a:buChar char="v"/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Rare: 35,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z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&lt; 0.3, 10</a:t>
            </a:r>
            <a:r>
              <a:rPr lang="en-US" sz="2400" baseline="30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-6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Mpc</a:t>
            </a:r>
            <a:r>
              <a:rPr lang="en-US" sz="2400" baseline="30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-3</a:t>
            </a:r>
            <a:endParaRPr lang="en-US" sz="2200" baseline="300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8681" name="TextBox 17"/>
          <p:cNvSpPr txBox="1">
            <a:spLocks noChangeArrowheads="1"/>
          </p:cNvSpPr>
          <p:nvPr/>
        </p:nvSpPr>
        <p:spPr bwMode="auto">
          <a:xfrm>
            <a:off x="107950" y="6324600"/>
            <a:ext cx="4608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FFFF00"/>
              </a:buClr>
              <a:buSzPct val="60000"/>
              <a:buFont typeface="Wingdings" charset="2"/>
              <a:buChar char="v"/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6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DCOs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, 0.4”,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f(UV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) ~50%   </a:t>
            </a:r>
            <a:r>
              <a:rPr lang="en-US" sz="2400" baseline="-25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200" baseline="300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132513" y="1998663"/>
            <a:ext cx="2832100" cy="3773487"/>
            <a:chOff x="6132388" y="1998960"/>
            <a:chExt cx="2832100" cy="377320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6132388" y="1998960"/>
              <a:ext cx="2832100" cy="2870200"/>
              <a:chOff x="6132388" y="2359000"/>
              <a:chExt cx="2832100" cy="2870200"/>
            </a:xfrm>
          </p:grpSpPr>
          <p:pic>
            <p:nvPicPr>
              <p:cNvPr id="28692" name="Picture 1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32388" y="2359000"/>
                <a:ext cx="2832100" cy="287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3" name="TextBox 8"/>
              <p:cNvSpPr txBox="1">
                <a:spLocks noChangeArrowheads="1"/>
              </p:cNvSpPr>
              <p:nvPr/>
            </p:nvSpPr>
            <p:spPr bwMode="auto">
              <a:xfrm>
                <a:off x="6732240" y="2483604"/>
                <a:ext cx="1615872" cy="36933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F10398+1455</a:t>
                </a:r>
              </a:p>
            </p:txBody>
          </p:sp>
        </p:grpSp>
        <p:sp>
          <p:nvSpPr>
            <p:cNvPr id="28691" name="TextBox 18"/>
            <p:cNvSpPr txBox="1">
              <a:spLocks noChangeArrowheads="1"/>
            </p:cNvSpPr>
            <p:nvPr/>
          </p:nvSpPr>
          <p:spPr bwMode="auto">
            <a:xfrm>
              <a:off x="6516216" y="4941168"/>
              <a:ext cx="242599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GALEX NUV image</a:t>
              </a:r>
            </a:p>
            <a:p>
              <a:pPr algn="ctr"/>
              <a:endParaRPr lang="en-US" sz="8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Unresolved in 5”</a:t>
              </a:r>
            </a:p>
          </p:txBody>
        </p:sp>
      </p:grpSp>
      <p:sp>
        <p:nvSpPr>
          <p:cNvPr id="28683" name="TextBox 19"/>
          <p:cNvSpPr txBox="1">
            <a:spLocks noChangeArrowheads="1"/>
          </p:cNvSpPr>
          <p:nvPr/>
        </p:nvSpPr>
        <p:spPr bwMode="auto">
          <a:xfrm>
            <a:off x="2874963" y="4356100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UV+</a:t>
            </a:r>
            <a:r>
              <a:rPr lang="en-US">
                <a:solidFill>
                  <a:srgbClr val="0000FF"/>
                </a:solidFill>
              </a:rPr>
              <a:t>OPT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684" name="TextBox 20"/>
          <p:cNvSpPr txBox="1">
            <a:spLocks noChangeArrowheads="1"/>
          </p:cNvSpPr>
          <p:nvPr/>
        </p:nvSpPr>
        <p:spPr bwMode="auto">
          <a:xfrm>
            <a:off x="34925" y="4365625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UV+</a:t>
            </a:r>
            <a:r>
              <a:rPr lang="en-US">
                <a:solidFill>
                  <a:srgbClr val="FC0AFF"/>
                </a:solidFill>
              </a:rPr>
              <a:t>OPT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6741071" y="6043136"/>
            <a:ext cx="24029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Heckman (2005)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Hoope</a:t>
            </a:r>
            <a:r>
              <a:rPr lang="en-US" sz="1400" dirty="0">
                <a:solidFill>
                  <a:srgbClr val="000000"/>
                </a:solidFill>
              </a:rPr>
              <a:t> et al. (2007)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Overzier</a:t>
            </a:r>
            <a:r>
              <a:rPr lang="en-US" sz="1400" dirty="0">
                <a:solidFill>
                  <a:srgbClr val="000000"/>
                </a:solidFill>
              </a:rPr>
              <a:t> et al. (2009b)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979613" y="3059113"/>
            <a:ext cx="3641725" cy="431800"/>
            <a:chOff x="1979712" y="3059668"/>
            <a:chExt cx="3642381" cy="430887"/>
          </a:xfrm>
        </p:grpSpPr>
        <p:sp>
          <p:nvSpPr>
            <p:cNvPr id="28688" name="TextBox 22"/>
            <p:cNvSpPr txBox="1">
              <a:spLocks noChangeArrowheads="1"/>
            </p:cNvSpPr>
            <p:nvPr/>
          </p:nvSpPr>
          <p:spPr bwMode="auto">
            <a:xfrm>
              <a:off x="1979712" y="3059668"/>
              <a:ext cx="811603" cy="430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rgbClr val="FF0000"/>
                  </a:solidFill>
                </a:rPr>
                <a:t>DCO</a:t>
              </a:r>
            </a:p>
          </p:txBody>
        </p:sp>
        <p:sp>
          <p:nvSpPr>
            <p:cNvPr id="28689" name="TextBox 23"/>
            <p:cNvSpPr txBox="1">
              <a:spLocks noChangeArrowheads="1"/>
            </p:cNvSpPr>
            <p:nvPr/>
          </p:nvSpPr>
          <p:spPr bwMode="auto">
            <a:xfrm>
              <a:off x="4810490" y="3059668"/>
              <a:ext cx="811603" cy="430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rgbClr val="FF0000"/>
                  </a:solidFill>
                </a:rPr>
                <a:t>DCO</a:t>
              </a:r>
            </a:p>
          </p:txBody>
        </p:sp>
      </p:grpSp>
      <p:sp>
        <p:nvSpPr>
          <p:cNvPr id="28687" name="TextBox 26"/>
          <p:cNvSpPr txBox="1">
            <a:spLocks noChangeArrowheads="1"/>
          </p:cNvSpPr>
          <p:nvPr/>
        </p:nvSpPr>
        <p:spPr bwMode="auto">
          <a:xfrm>
            <a:off x="107950" y="5414963"/>
            <a:ext cx="5327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FFFF00"/>
              </a:buClr>
              <a:buSzPct val="60000"/>
              <a:buFont typeface="Wingdings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2400" baseline="-25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FUV,</a:t>
            </a:r>
            <a:r>
              <a:rPr lang="en-US" sz="2400" i="1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I</a:t>
            </a:r>
            <a:r>
              <a:rPr lang="en-US" sz="2400" baseline="-25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FUV,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2400" baseline="-25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*,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SFR,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sSFR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σ</a:t>
            </a:r>
            <a:r>
              <a:rPr lang="en-US" sz="2400" baseline="-25000" dirty="0" err="1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gas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,etc </a:t>
            </a:r>
            <a:r>
              <a:rPr lang="en-US" sz="2400" baseline="-250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200" baseline="300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4191000"/>
            <a:ext cx="6075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Intensive </a:t>
            </a:r>
            <a:r>
              <a:rPr lang="en-US" sz="2400" dirty="0" err="1" smtClean="0"/>
              <a:t>Starformation</a:t>
            </a:r>
            <a:r>
              <a:rPr lang="en-US" sz="2400" dirty="0" smtClean="0"/>
              <a:t> and very compact</a:t>
            </a:r>
            <a:endParaRPr lang="en-US" sz="24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98474" y="381000"/>
            <a:ext cx="8340726" cy="1116106"/>
          </a:xfrm>
        </p:spPr>
        <p:txBody>
          <a:bodyPr/>
          <a:lstStyle/>
          <a:p>
            <a:r>
              <a:rPr lang="en-US" dirty="0" smtClean="0"/>
              <a:t>Galaxies that are unusual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95400"/>
            <a:ext cx="7556313" cy="4525963"/>
          </a:xfrm>
        </p:spPr>
        <p:txBody>
          <a:bodyPr/>
          <a:lstStyle/>
          <a:p>
            <a:r>
              <a:rPr lang="en-US" dirty="0" smtClean="0"/>
              <a:t>In Jim’s IRS group from Nov, 2003-Feb, 2008</a:t>
            </a:r>
          </a:p>
          <a:p>
            <a:r>
              <a:rPr lang="en-US" dirty="0" smtClean="0"/>
              <a:t>SHAO, Shanghai, 2010 --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97853"/>
            <a:ext cx="6400800" cy="26551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45747"/>
            <a:ext cx="44196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708" y="1413236"/>
            <a:ext cx="5517274" cy="54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46982" y="4267200"/>
            <a:ext cx="329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large </a:t>
            </a:r>
            <a:r>
              <a:rPr lang="en-US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log([N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II]/[S II] ) &gt;0.5</a:t>
            </a:r>
          </a:p>
          <a:p>
            <a:pPr marL="285750" indent="-285750">
              <a:buSzPct val="50000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log([[O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III]/H 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</a:rPr>
              <a:t>β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) &lt; 0.3     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8474" y="381000"/>
            <a:ext cx="8340726" cy="1116106"/>
          </a:xfrm>
        </p:spPr>
        <p:txBody>
          <a:bodyPr/>
          <a:lstStyle/>
          <a:p>
            <a:r>
              <a:rPr lang="en-US" dirty="0" smtClean="0"/>
              <a:t>Galaxies that are unusual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6982" y="5638800"/>
            <a:ext cx="329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Compact extreme Starbursts: outflow &gt; 1500km/s (Heckman et al., 2011)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412" y="353359"/>
            <a:ext cx="7824788" cy="132304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Outflows and </a:t>
            </a:r>
            <a:r>
              <a:rPr lang="en-US" sz="3200" dirty="0" err="1" smtClean="0">
                <a:solidFill>
                  <a:schemeClr val="tx1"/>
                </a:solidFill>
              </a:rPr>
              <a:t>DIGs</a:t>
            </a:r>
            <a:r>
              <a:rPr lang="en-US" sz="3200" dirty="0" smtClean="0">
                <a:solidFill>
                  <a:schemeClr val="tx1"/>
                </a:solidFill>
              </a:rPr>
              <a:t> in an edge-on galaxy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内容占位符 3"/>
          <p:cNvPicPr>
            <a:picLocks noChangeAspect="1"/>
          </p:cNvPicPr>
          <p:nvPr/>
        </p:nvPicPr>
        <p:blipFill rotWithShape="1">
          <a:blip r:embed="rId2"/>
          <a:srcRect l="-49" r="-320"/>
          <a:stretch/>
        </p:blipFill>
        <p:spPr>
          <a:xfrm>
            <a:off x="937810" y="1447800"/>
            <a:ext cx="4700990" cy="5221511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3"/>
          <a:srcRect l="51852" t="-481" b="-481"/>
          <a:stretch/>
        </p:blipFill>
        <p:spPr>
          <a:xfrm>
            <a:off x="6088516" y="3926111"/>
            <a:ext cx="2750684" cy="274320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/>
          <a:srcRect t="5962" r="48148" b="-481"/>
          <a:stretch/>
        </p:blipFill>
        <p:spPr>
          <a:xfrm>
            <a:off x="5522614" y="1295400"/>
            <a:ext cx="3164186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3052" t="13971" r="14704"/>
          <a:stretch>
            <a:fillRect/>
          </a:stretch>
        </p:blipFill>
        <p:spPr>
          <a:xfrm>
            <a:off x="0" y="0"/>
            <a:ext cx="1327660" cy="1819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54668"/>
            <a:ext cx="132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Minnie Lam Lin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248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NGC4013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galaxies: AGN?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71600"/>
            <a:ext cx="4932363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Unusual</a:t>
            </a:r>
          </a:p>
          <a:p>
            <a:pPr lvl="1"/>
            <a:r>
              <a:rPr lang="en-US" dirty="0" smtClean="0"/>
              <a:t>Compact, intensive starbursts</a:t>
            </a:r>
          </a:p>
          <a:p>
            <a:pPr lvl="1"/>
            <a:r>
              <a:rPr lang="en-US" dirty="0" smtClean="0"/>
              <a:t>Strong outflows seen in UV absorption spectra</a:t>
            </a:r>
          </a:p>
          <a:p>
            <a:pPr lvl="1"/>
            <a:r>
              <a:rPr lang="en-US" dirty="0" smtClean="0"/>
              <a:t>Strong [NII]/[SII] emission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Silicate emission may come from pure starburst activity in its extreme </a:t>
            </a:r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case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Low 5-8um continuum</a:t>
            </a:r>
          </a:p>
          <a:p>
            <a:pPr lvl="1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Crystallized silicate emission</a:t>
            </a:r>
          </a:p>
          <a:p>
            <a:r>
              <a:rPr lang="en-US" altLang="zh-CN" dirty="0" smtClean="0"/>
              <a:t>No evidence of AGN in almost all bands, except maybe in hard X-ray.</a:t>
            </a:r>
            <a:r>
              <a:rPr lang="zh-CN" altLang="zh-CN" dirty="0" smtClean="0"/>
              <a:t> </a:t>
            </a:r>
            <a:r>
              <a:rPr lang="en-US" altLang="zh-CN" dirty="0" smtClean="0"/>
              <a:t>Could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X-ray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SB?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组合 14"/>
          <p:cNvGrpSpPr>
            <a:grpSpLocks/>
          </p:cNvGrpSpPr>
          <p:nvPr/>
        </p:nvGrpSpPr>
        <p:grpSpPr bwMode="auto">
          <a:xfrm>
            <a:off x="5430838" y="1905000"/>
            <a:ext cx="3713162" cy="2779713"/>
            <a:chOff x="862370" y="1214422"/>
            <a:chExt cx="4757596" cy="307183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2370" y="1214422"/>
              <a:ext cx="4757596" cy="30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椭圆 4"/>
            <p:cNvSpPr/>
            <p:nvPr/>
          </p:nvSpPr>
          <p:spPr>
            <a:xfrm>
              <a:off x="2745882" y="2314388"/>
              <a:ext cx="254253" cy="25788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C0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宋体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3531018" y="2286319"/>
              <a:ext cx="256288" cy="25613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C0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cs typeface="宋体" charset="-122"/>
                </a:rPr>
                <a:t>s</a:t>
              </a:r>
              <a:endParaRPr lang="zh-CN" altLang="en-US">
                <a:solidFill>
                  <a:srgbClr val="FFFFFF"/>
                </a:solidFill>
                <a:cs typeface="宋体" charset="-122"/>
              </a:endParaRPr>
            </a:p>
          </p:txBody>
        </p:sp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7080250" y="1371600"/>
            <a:ext cx="1758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Jia</a:t>
            </a:r>
            <a:r>
              <a:rPr lang="en-US" dirty="0"/>
              <a:t>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708" y="1413236"/>
            <a:ext cx="5517274" cy="54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46982" y="4267200"/>
            <a:ext cx="329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large </a:t>
            </a:r>
            <a:r>
              <a:rPr lang="en-US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log([N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II]/[S II] ) &gt;0.5</a:t>
            </a:r>
          </a:p>
          <a:p>
            <a:pPr marL="285750" indent="-285750">
              <a:buSzPct val="50000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log([[O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 III]/H 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</a:rPr>
              <a:t>β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) &lt; 0.3     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8474" y="381000"/>
            <a:ext cx="8340726" cy="1116106"/>
          </a:xfrm>
        </p:spPr>
        <p:txBody>
          <a:bodyPr/>
          <a:lstStyle/>
          <a:p>
            <a:r>
              <a:rPr lang="en-US" dirty="0" smtClean="0"/>
              <a:t>Galaxies that are unusual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99382" y="1981200"/>
            <a:ext cx="2992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[NII]/[SII]&gt;0.5 can be used to find galaxies that are in the intense SB phase, estimate the duty cycle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galaxies: AGN?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71600"/>
            <a:ext cx="4932363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Unusual</a:t>
            </a:r>
          </a:p>
          <a:p>
            <a:pPr lvl="1"/>
            <a:r>
              <a:rPr lang="en-US" dirty="0" smtClean="0"/>
              <a:t>Compact, intensive starbursts</a:t>
            </a:r>
          </a:p>
          <a:p>
            <a:pPr lvl="1"/>
            <a:r>
              <a:rPr lang="en-US" dirty="0" smtClean="0"/>
              <a:t>Strong outflows seen in UV absorption spectra</a:t>
            </a:r>
          </a:p>
          <a:p>
            <a:pPr lvl="1"/>
            <a:r>
              <a:rPr lang="en-US" dirty="0" smtClean="0"/>
              <a:t>Strong [NII]/[SII] emission</a:t>
            </a:r>
          </a:p>
          <a:p>
            <a:pPr lvl="1"/>
            <a:r>
              <a:rPr lang="en-US" dirty="0" smtClean="0">
                <a:solidFill>
                  <a:srgbClr val="C96D07"/>
                </a:solidFill>
              </a:rPr>
              <a:t>Silicate emission may come from pure starburst activity in its extreme </a:t>
            </a:r>
            <a:r>
              <a:rPr lang="en-US" altLang="zh-CN" dirty="0" smtClean="0">
                <a:solidFill>
                  <a:srgbClr val="C96D07"/>
                </a:solidFill>
              </a:rPr>
              <a:t>case</a:t>
            </a:r>
          </a:p>
          <a:p>
            <a:pPr lvl="1"/>
            <a:r>
              <a:rPr lang="en-US" altLang="zh-CN" dirty="0" smtClean="0">
                <a:solidFill>
                  <a:srgbClr val="C96D07"/>
                </a:solidFill>
              </a:rPr>
              <a:t>Low 5-8um continuum</a:t>
            </a:r>
          </a:p>
          <a:p>
            <a:pPr lvl="1"/>
            <a:r>
              <a:rPr lang="en-US" altLang="zh-CN" dirty="0" smtClean="0">
                <a:solidFill>
                  <a:srgbClr val="C96D07"/>
                </a:solidFill>
              </a:rPr>
              <a:t>Crystallized silicate emission</a:t>
            </a:r>
          </a:p>
          <a:p>
            <a:r>
              <a:rPr lang="en-US" altLang="zh-CN" dirty="0" smtClean="0"/>
              <a:t>No evidence of AGN in almost all bands, except maybe in hard X-ray.</a:t>
            </a:r>
            <a:r>
              <a:rPr lang="zh-CN" altLang="zh-CN" dirty="0" smtClean="0"/>
              <a:t> </a:t>
            </a:r>
            <a:r>
              <a:rPr lang="en-US" altLang="zh-CN" dirty="0" smtClean="0"/>
              <a:t>Could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X-ray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SB?</a:t>
            </a:r>
          </a:p>
          <a:p>
            <a:r>
              <a:rPr lang="en-US" dirty="0" smtClean="0"/>
              <a:t>May shed light on dust processes at high-</a:t>
            </a:r>
            <a:r>
              <a:rPr lang="en-US" dirty="0" err="1" smtClean="0"/>
              <a:t>redshift</a:t>
            </a:r>
            <a:r>
              <a:rPr lang="en-US" dirty="0" smtClean="0"/>
              <a:t> universe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组合 14"/>
          <p:cNvGrpSpPr>
            <a:grpSpLocks/>
          </p:cNvGrpSpPr>
          <p:nvPr/>
        </p:nvGrpSpPr>
        <p:grpSpPr bwMode="auto">
          <a:xfrm>
            <a:off x="5430838" y="1905000"/>
            <a:ext cx="3713162" cy="2779713"/>
            <a:chOff x="862370" y="1214422"/>
            <a:chExt cx="4757596" cy="307183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2370" y="1214422"/>
              <a:ext cx="4757596" cy="30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椭圆 4"/>
            <p:cNvSpPr/>
            <p:nvPr/>
          </p:nvSpPr>
          <p:spPr>
            <a:xfrm>
              <a:off x="2745882" y="2314388"/>
              <a:ext cx="254253" cy="25788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C0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cs typeface="宋体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3531018" y="2286319"/>
              <a:ext cx="256288" cy="25613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C0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cs typeface="宋体" charset="-122"/>
                </a:rPr>
                <a:t>s</a:t>
              </a:r>
              <a:endParaRPr lang="zh-CN" altLang="en-US">
                <a:solidFill>
                  <a:srgbClr val="FFFFFF"/>
                </a:solidFill>
                <a:cs typeface="宋体" charset="-122"/>
              </a:endParaRPr>
            </a:p>
          </p:txBody>
        </p:sp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7080250" y="1371600"/>
            <a:ext cx="1758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Jia</a:t>
            </a:r>
            <a:r>
              <a:rPr lang="en-US" dirty="0"/>
              <a:t>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silicates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828800"/>
            <a:ext cx="7556313" cy="4144963"/>
          </a:xfrm>
        </p:spPr>
        <p:txBody>
          <a:bodyPr/>
          <a:lstStyle/>
          <a:p>
            <a:r>
              <a:rPr lang="en-US" dirty="0" smtClean="0"/>
              <a:t>Dust modeling of AGN silicate emissions (</a:t>
            </a:r>
            <a:r>
              <a:rPr lang="en-US" dirty="0" err="1" smtClean="0"/>
              <a:t>Xie</a:t>
            </a:r>
            <a:r>
              <a:rPr lang="en-US" dirty="0" smtClean="0"/>
              <a:t> et al., 2017)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Dust grains much larger than the Galactic ISM grains</a:t>
            </a:r>
          </a:p>
          <a:p>
            <a:pPr lvl="1"/>
            <a:r>
              <a:rPr lang="en-US" altLang="zh-CN" dirty="0" smtClean="0"/>
              <a:t>9.7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T~270K,</a:t>
            </a:r>
            <a:r>
              <a:rPr lang="zh-CN" altLang="en-US" dirty="0" smtClean="0"/>
              <a:t> </a:t>
            </a:r>
            <a:r>
              <a:rPr lang="en-US" altLang="zh-CN" dirty="0" smtClean="0"/>
              <a:t>while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5-8um</a:t>
            </a:r>
            <a:r>
              <a:rPr lang="zh-CN" altLang="en-US" dirty="0" smtClean="0"/>
              <a:t> </a:t>
            </a:r>
            <a:r>
              <a:rPr lang="en-US" altLang="zh-CN" dirty="0" smtClean="0"/>
              <a:t>mainly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T~640K</a:t>
            </a:r>
            <a:endParaRPr lang="en-US" dirty="0" smtClean="0"/>
          </a:p>
          <a:p>
            <a:r>
              <a:rPr lang="en-US" altLang="zh-CN" dirty="0" err="1" smtClean="0"/>
              <a:t>Crystallinities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Quasars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silicate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emissions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dirty="0" smtClean="0"/>
              <a:t>Collaboration with </a:t>
            </a:r>
            <a:r>
              <a:rPr lang="en-US" altLang="zh-CN" dirty="0" err="1" smtClean="0"/>
              <a:t>Ciska</a:t>
            </a:r>
            <a:r>
              <a:rPr lang="zh-CN" altLang="en-US" dirty="0" smtClean="0"/>
              <a:t> </a:t>
            </a:r>
            <a:r>
              <a:rPr lang="en-US" altLang="zh-CN" dirty="0" smtClean="0"/>
              <a:t>Kemper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ASIAA)’s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group</a:t>
            </a:r>
            <a:r>
              <a:rPr lang="zh-CN" altLang="en-US" dirty="0" smtClean="0"/>
              <a:t>, </a:t>
            </a:r>
            <a:r>
              <a:rPr lang="en-US" altLang="zh-CN" dirty="0" err="1" smtClean="0"/>
              <a:t>Srinivasan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2017)	</a:t>
            </a:r>
          </a:p>
          <a:p>
            <a:pPr lvl="1"/>
            <a:r>
              <a:rPr lang="en-US" altLang="zh-CN" dirty="0" smtClean="0"/>
              <a:t>Mean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crystallinity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8±6%,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larger 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Galaxy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6108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with S</a:t>
            </a:r>
            <a:r>
              <a:rPr lang="en-US" baseline="30000" dirty="0" smtClean="0"/>
              <a:t>3</a:t>
            </a:r>
            <a:r>
              <a:rPr lang="en-US" dirty="0" smtClean="0"/>
              <a:t>AGA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447800"/>
            <a:ext cx="7556313" cy="4144963"/>
          </a:xfrm>
        </p:spPr>
        <p:txBody>
          <a:bodyPr/>
          <a:lstStyle/>
          <a:p>
            <a:r>
              <a:rPr lang="en-US" dirty="0" smtClean="0"/>
              <a:t>AGN host SF estimation from the optical</a:t>
            </a:r>
          </a:p>
          <a:p>
            <a:pPr lvl="1"/>
            <a:r>
              <a:rPr lang="en-US" dirty="0" smtClean="0"/>
              <a:t>Using [</a:t>
            </a:r>
            <a:r>
              <a:rPr lang="en-US" dirty="0" err="1" smtClean="0"/>
              <a:t>NeV</a:t>
            </a:r>
            <a:r>
              <a:rPr lang="en-US" dirty="0" smtClean="0"/>
              <a:t>]/[OIV] (infrared lines)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CLOUDY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r>
              <a:rPr lang="en-US" dirty="0" smtClean="0"/>
              <a:t> to calibrate how good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dirty="0" smtClean="0"/>
              <a:t>[OII]</a:t>
            </a:r>
            <a:r>
              <a:rPr lang="zh-CN" altLang="en-US" dirty="0" smtClean="0"/>
              <a:t> </a:t>
            </a:r>
            <a:r>
              <a:rPr lang="en-US" dirty="0" smtClean="0"/>
              <a:t>(optical lines) can be used for SF indi</a:t>
            </a:r>
            <a:r>
              <a:rPr lang="en-US" altLang="zh-CN" dirty="0" smtClean="0"/>
              <a:t>cator</a:t>
            </a:r>
            <a:r>
              <a:rPr lang="zh-CN" altLang="en-US" dirty="0" smtClean="0"/>
              <a:t> </a:t>
            </a:r>
            <a:r>
              <a:rPr lang="zh-CN" altLang="zh-CN" dirty="0" smtClean="0"/>
              <a:t>f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AGNs</a:t>
            </a:r>
            <a:r>
              <a:rPr lang="en-US" altLang="zh-CN" dirty="0" smtClean="0"/>
              <a:t>.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n-US" baseline="-25000" dirty="0" smtClean="0"/>
              <a:t>2 </a:t>
            </a:r>
            <a:r>
              <a:rPr lang="en-US" dirty="0" smtClean="0"/>
              <a:t>emissions in galaxies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09850"/>
            <a:ext cx="441960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81999" y="914400"/>
            <a:ext cx="3974523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3378" y="914400"/>
            <a:ext cx="397452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39820" y="914400"/>
            <a:ext cx="3974523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8419" y="4852830"/>
            <a:ext cx="2095500" cy="100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9820" y="5410200"/>
            <a:ext cx="233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Shocks?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615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Astronomy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6359526" cy="4144963"/>
          </a:xfrm>
        </p:spPr>
        <p:txBody>
          <a:bodyPr/>
          <a:lstStyle/>
          <a:p>
            <a:r>
              <a:rPr lang="en-US" dirty="0" smtClean="0"/>
              <a:t>Rapid progress in producing sciences using archival data</a:t>
            </a:r>
          </a:p>
          <a:p>
            <a:r>
              <a:rPr lang="en-US" dirty="0" smtClean="0"/>
              <a:t>Community is still small, yet a lot of activities</a:t>
            </a:r>
          </a:p>
          <a:p>
            <a:r>
              <a:rPr lang="en-US" dirty="0" smtClean="0"/>
              <a:t>Facilities:</a:t>
            </a:r>
          </a:p>
          <a:p>
            <a:pPr lvl="1"/>
            <a:r>
              <a:rPr lang="en-US" dirty="0" smtClean="0"/>
              <a:t>Optical telescopes, LAMOST, 2.4m telescope etc., CSST</a:t>
            </a:r>
            <a:r>
              <a:rPr lang="zh-CN" altLang="en-US" dirty="0" smtClean="0"/>
              <a:t> </a:t>
            </a:r>
            <a:r>
              <a:rPr lang="en-US" altLang="zh-CN" dirty="0" smtClean="0"/>
              <a:t>(2m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telescope)</a:t>
            </a:r>
            <a:r>
              <a:rPr lang="en-US" dirty="0" smtClean="0"/>
              <a:t>,  TAP</a:t>
            </a:r>
          </a:p>
          <a:p>
            <a:pPr lvl="1"/>
            <a:r>
              <a:rPr lang="en-US" dirty="0" smtClean="0"/>
              <a:t>Dome-A astronomy</a:t>
            </a:r>
            <a:r>
              <a:rPr lang="zh-CN" altLang="en-US" dirty="0" smtClean="0"/>
              <a:t> </a:t>
            </a:r>
            <a:r>
              <a:rPr lang="en-US" altLang="zh-CN" dirty="0" smtClean="0"/>
              <a:t>(a</a:t>
            </a:r>
            <a:r>
              <a:rPr lang="zh-CN" altLang="en-US" dirty="0" smtClean="0"/>
              <a:t> </a:t>
            </a:r>
            <a:r>
              <a:rPr lang="en-US" altLang="zh-CN" dirty="0" smtClean="0"/>
              <a:t>2.5m</a:t>
            </a:r>
            <a:r>
              <a:rPr lang="zh-CN" altLang="en-US" dirty="0" smtClean="0"/>
              <a:t> </a:t>
            </a:r>
            <a:r>
              <a:rPr lang="en-US" altLang="zh-CN" dirty="0" smtClean="0"/>
              <a:t>survey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optical/IR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5m</a:t>
            </a:r>
            <a:r>
              <a:rPr lang="en-US" dirty="0" smtClean="0"/>
              <a:t> </a:t>
            </a:r>
            <a:r>
              <a:rPr lang="en-US" dirty="0" err="1" smtClean="0"/>
              <a:t>submm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telescope)</a:t>
            </a:r>
            <a:r>
              <a:rPr lang="en-US" dirty="0" smtClean="0"/>
              <a:t>, JCMT</a:t>
            </a:r>
          </a:p>
          <a:p>
            <a:pPr lvl="1"/>
            <a:r>
              <a:rPr lang="en-US" dirty="0" smtClean="0"/>
              <a:t>FAST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(500m radio)</a:t>
            </a:r>
            <a:r>
              <a:rPr lang="en-US" dirty="0" smtClean="0"/>
              <a:t>, SKA</a:t>
            </a:r>
          </a:p>
          <a:p>
            <a:pPr lvl="1"/>
            <a:r>
              <a:rPr lang="en-US" dirty="0" smtClean="0"/>
              <a:t>DAMPE</a:t>
            </a:r>
            <a:r>
              <a:rPr lang="zh-CN" altLang="zh-CN" dirty="0" smtClean="0"/>
              <a:t> </a:t>
            </a:r>
            <a:r>
              <a:rPr lang="en-US" altLang="zh-CN" dirty="0" smtClean="0"/>
              <a:t>(gamma-rays,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etc)</a:t>
            </a:r>
            <a:r>
              <a:rPr lang="en-US" dirty="0" smtClean="0"/>
              <a:t>, HXMT</a:t>
            </a:r>
            <a:r>
              <a:rPr lang="zh-CN" altLang="en-US" dirty="0" smtClean="0"/>
              <a:t> </a:t>
            </a:r>
            <a:r>
              <a:rPr lang="en-US" altLang="zh-CN" dirty="0" smtClean="0"/>
              <a:t>(X-ray)</a:t>
            </a:r>
            <a:endParaRPr lang="en-US" dirty="0" smtClean="0"/>
          </a:p>
          <a:p>
            <a:pPr lvl="1"/>
            <a:r>
              <a:rPr lang="en-US" dirty="0" smtClean="0"/>
              <a:t>TMT, LOT</a:t>
            </a:r>
            <a:r>
              <a:rPr lang="en-US" altLang="zh-CN" dirty="0" smtClean="0"/>
              <a:t>(12m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Chinese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optical/IR telescope)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3708637"/>
            <a:ext cx="2120900" cy="1540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946" y="1981199"/>
            <a:ext cx="2165054" cy="1727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150" y="304800"/>
            <a:ext cx="2641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150" y="2054352"/>
            <a:ext cx="2641850" cy="2060448"/>
          </a:xfrm>
          <a:prstGeom prst="rect">
            <a:avLst/>
          </a:prstGeom>
        </p:spPr>
      </p:pic>
      <p:pic>
        <p:nvPicPr>
          <p:cNvPr id="9" name="Picture 5" descr="TTLwyj"/>
          <p:cNvPicPr>
            <a:picLocks noChangeAspect="1" noChangeArrowheads="1"/>
          </p:cNvPicPr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7010400" y="41148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Astronomy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359526" cy="4144963"/>
          </a:xfrm>
        </p:spPr>
        <p:txBody>
          <a:bodyPr/>
          <a:lstStyle/>
          <a:p>
            <a:r>
              <a:rPr lang="en-US" dirty="0" smtClean="0"/>
              <a:t>Rapid progress in producing sciences using archival data</a:t>
            </a:r>
          </a:p>
          <a:p>
            <a:r>
              <a:rPr lang="en-US" dirty="0" smtClean="0"/>
              <a:t>Community is still small, yet a lot of activities</a:t>
            </a:r>
          </a:p>
          <a:p>
            <a:r>
              <a:rPr lang="en-US" dirty="0" smtClean="0"/>
              <a:t>Facilities:</a:t>
            </a:r>
          </a:p>
          <a:p>
            <a:pPr lvl="1"/>
            <a:r>
              <a:rPr lang="en-US" dirty="0" smtClean="0"/>
              <a:t>Optical telescopes, LAMOST, 2.4m telescope etc., CSST</a:t>
            </a:r>
            <a:r>
              <a:rPr lang="zh-CN" altLang="en-US" dirty="0" smtClean="0"/>
              <a:t> </a:t>
            </a:r>
            <a:r>
              <a:rPr lang="en-US" altLang="zh-CN" dirty="0" smtClean="0"/>
              <a:t>(2m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telescope)</a:t>
            </a:r>
            <a:r>
              <a:rPr lang="en-US" dirty="0" smtClean="0"/>
              <a:t>,  TAP</a:t>
            </a:r>
          </a:p>
          <a:p>
            <a:pPr lvl="1"/>
            <a:r>
              <a:rPr lang="en-US" dirty="0" smtClean="0"/>
              <a:t>Dome-A astronomy</a:t>
            </a:r>
            <a:r>
              <a:rPr lang="zh-CN" altLang="en-US" dirty="0" smtClean="0"/>
              <a:t> </a:t>
            </a:r>
            <a:r>
              <a:rPr lang="en-US" altLang="zh-CN" dirty="0" smtClean="0"/>
              <a:t>(a</a:t>
            </a:r>
            <a:r>
              <a:rPr lang="zh-CN" altLang="en-US" dirty="0" smtClean="0"/>
              <a:t> </a:t>
            </a:r>
            <a:r>
              <a:rPr lang="en-US" altLang="zh-CN" dirty="0" smtClean="0"/>
              <a:t>2.5m</a:t>
            </a:r>
            <a:r>
              <a:rPr lang="zh-CN" altLang="en-US" dirty="0" smtClean="0"/>
              <a:t> </a:t>
            </a:r>
            <a:r>
              <a:rPr lang="en-US" altLang="zh-CN" dirty="0" smtClean="0"/>
              <a:t>survey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optical/IR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5m</a:t>
            </a:r>
            <a:r>
              <a:rPr lang="en-US" dirty="0" smtClean="0"/>
              <a:t> </a:t>
            </a:r>
            <a:r>
              <a:rPr lang="en-US" dirty="0" err="1" smtClean="0"/>
              <a:t>submm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telescope)</a:t>
            </a:r>
            <a:r>
              <a:rPr lang="en-US" dirty="0" smtClean="0"/>
              <a:t>, JCMT</a:t>
            </a:r>
          </a:p>
          <a:p>
            <a:pPr lvl="1"/>
            <a:r>
              <a:rPr lang="en-US" dirty="0" smtClean="0"/>
              <a:t>FAST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(500m)</a:t>
            </a:r>
            <a:r>
              <a:rPr lang="en-US" dirty="0" smtClean="0"/>
              <a:t>, SKA</a:t>
            </a:r>
          </a:p>
          <a:p>
            <a:pPr lvl="1"/>
            <a:r>
              <a:rPr lang="en-US" dirty="0" smtClean="0"/>
              <a:t>DAMPE</a:t>
            </a:r>
            <a:r>
              <a:rPr lang="zh-CN" altLang="zh-CN" dirty="0" smtClean="0"/>
              <a:t> </a:t>
            </a:r>
            <a:r>
              <a:rPr lang="en-US" altLang="zh-CN" dirty="0" smtClean="0"/>
              <a:t>(gamma-rays,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etc)</a:t>
            </a:r>
            <a:r>
              <a:rPr lang="en-US" dirty="0" smtClean="0"/>
              <a:t>, HXMT</a:t>
            </a:r>
            <a:r>
              <a:rPr lang="zh-CN" altLang="en-US" dirty="0" smtClean="0"/>
              <a:t> </a:t>
            </a:r>
            <a:r>
              <a:rPr lang="en-US" altLang="zh-CN" dirty="0" smtClean="0"/>
              <a:t>(X-ray)</a:t>
            </a:r>
            <a:endParaRPr lang="en-US" dirty="0" smtClean="0"/>
          </a:p>
          <a:p>
            <a:pPr lvl="1"/>
            <a:r>
              <a:rPr lang="en-US" dirty="0" smtClean="0"/>
              <a:t>TMT, LOT</a:t>
            </a:r>
            <a:r>
              <a:rPr lang="en-US" altLang="zh-CN" dirty="0" smtClean="0"/>
              <a:t>(12m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Chinese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telescope)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60" y="5004037"/>
            <a:ext cx="2552840" cy="185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79" y="2133599"/>
            <a:ext cx="2865121" cy="2286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929" y="0"/>
            <a:ext cx="2846071" cy="21345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6200" y="2295838"/>
            <a:ext cx="8964952" cy="3800162"/>
            <a:chOff x="76200" y="2665170"/>
            <a:chExt cx="8964952" cy="38001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2665170"/>
              <a:ext cx="2819400" cy="346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9"/>
            <p:cNvGrpSpPr/>
            <p:nvPr/>
          </p:nvGrpSpPr>
          <p:grpSpPr>
            <a:xfrm>
              <a:off x="2895600" y="2675827"/>
              <a:ext cx="2819400" cy="3450336"/>
              <a:chOff x="2819400" y="2675827"/>
              <a:chExt cx="2819400" cy="3450336"/>
            </a:xfrm>
          </p:grpSpPr>
          <p:grpSp>
            <p:nvGrpSpPr>
              <p:cNvPr id="10" name="Group 6"/>
              <p:cNvGrpSpPr/>
              <p:nvPr/>
            </p:nvGrpSpPr>
            <p:grpSpPr>
              <a:xfrm>
                <a:off x="2819400" y="3230563"/>
                <a:ext cx="2819400" cy="2895600"/>
                <a:chOff x="5510630" y="1189038"/>
                <a:chExt cx="3480970" cy="3306762"/>
              </a:xfrm>
            </p:grpSpPr>
            <p:pic>
              <p:nvPicPr>
                <p:cNvPr id="5" name="Content Placeholder 3" descr="IMG_20151214_141718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84838" y="1189038"/>
                  <a:ext cx="3306762" cy="3306762"/>
                </a:xfrm>
                <a:prstGeom prst="rect">
                  <a:avLst/>
                </a:prstGeom>
              </p:spPr>
            </p:pic>
            <p:sp>
              <p:nvSpPr>
                <p:cNvPr id="6" name="Donut 5"/>
                <p:cNvSpPr/>
                <p:nvPr/>
              </p:nvSpPr>
              <p:spPr>
                <a:xfrm rot="1351747">
                  <a:off x="5510630" y="1948344"/>
                  <a:ext cx="934271" cy="1557785"/>
                </a:xfrm>
                <a:prstGeom prst="donut">
                  <a:avLst>
                    <a:gd name="adj" fmla="val 565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8" name="图片 5" descr="chililogo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276600" y="2675827"/>
                <a:ext cx="1981200" cy="55473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200" y="2675826"/>
              <a:ext cx="3249952" cy="18199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" y="6096000"/>
              <a:ext cx="296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HET Dark Energy Survey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4102" y="6096000"/>
              <a:ext cx="2122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China </a:t>
              </a:r>
              <a:r>
                <a:rPr lang="en-US" dirty="0" err="1" smtClean="0"/>
                <a:t>Lijiang</a:t>
              </a:r>
              <a:r>
                <a:rPr lang="en-US" dirty="0" smtClean="0"/>
                <a:t> IFU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6000" y="4495799"/>
              <a:ext cx="2945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Thirty Meter Telescope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1200" y="5297269"/>
              <a:ext cx="3249952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0133B"/>
                  </a:solidFill>
                </a:rPr>
                <a:t>Large Optical/Infrared Telescope (LOT, 12m)</a:t>
              </a:r>
              <a:endParaRPr lang="en-US" dirty="0">
                <a:solidFill>
                  <a:srgbClr val="40133B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71800" y="6059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&amp; IFU surveys like </a:t>
            </a:r>
            <a:r>
              <a:rPr lang="en-US" dirty="0" err="1" smtClean="0">
                <a:solidFill>
                  <a:srgbClr val="000090"/>
                </a:solidFill>
              </a:rPr>
              <a:t>MaNGA</a:t>
            </a:r>
            <a:r>
              <a:rPr lang="en-US" dirty="0" smtClean="0">
                <a:solidFill>
                  <a:srgbClr val="000090"/>
                </a:solidFill>
              </a:rPr>
              <a:t> (SDSS-IV) and VENGA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8474" y="1295400"/>
            <a:ext cx="7556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Jim’s IRS group from Nov, 2003-Feb, 2008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SHAO, Shanghai, 2010 --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Developments are very limited due to zero access to sensitive IR detectors</a:t>
            </a:r>
          </a:p>
          <a:p>
            <a:r>
              <a:rPr lang="en-US" dirty="0" smtClean="0"/>
              <a:t>A barrier that has become unbearable </a:t>
            </a:r>
          </a:p>
          <a:p>
            <a:pPr lvl="1"/>
            <a:r>
              <a:rPr lang="en-US" dirty="0" smtClean="0"/>
              <a:t>There are institutes that are trying hard to make developments, but slow</a:t>
            </a:r>
          </a:p>
          <a:p>
            <a:pPr lvl="1"/>
            <a:r>
              <a:rPr lang="en-US" dirty="0" smtClean="0"/>
              <a:t>TMT: preliminary collaborations on the IRMS: cryogenic cooling optics, cooling systems, etc.</a:t>
            </a:r>
          </a:p>
          <a:p>
            <a:pPr lvl="1"/>
            <a:r>
              <a:rPr lang="en-US" dirty="0" smtClean="0"/>
              <a:t>LOT (12m): IR definitely needed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407894"/>
            <a:ext cx="4648200" cy="1116106"/>
          </a:xfrm>
        </p:spPr>
        <p:txBody>
          <a:bodyPr/>
          <a:lstStyle/>
          <a:p>
            <a:r>
              <a:rPr lang="en-US" altLang="zh-CN" dirty="0" smtClean="0"/>
              <a:t>A side project: </a:t>
            </a:r>
            <a:br>
              <a:rPr lang="en-US" altLang="zh-CN" dirty="0" smtClean="0"/>
            </a:br>
            <a:r>
              <a:rPr lang="en-US" altLang="zh-CN" sz="2000" dirty="0" smtClean="0"/>
              <a:t>continuing on the infrared excitement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628800"/>
            <a:ext cx="4186808" cy="4625609"/>
          </a:xfrm>
        </p:spPr>
        <p:txBody>
          <a:bodyPr/>
          <a:lstStyle/>
          <a:p>
            <a:r>
              <a:rPr lang="en-US" altLang="zh-CN" dirty="0" smtClean="0"/>
              <a:t>Infrared emission of ULIRGs</a:t>
            </a:r>
          </a:p>
          <a:p>
            <a:r>
              <a:rPr lang="en-US" altLang="zh-CN" dirty="0" smtClean="0"/>
              <a:t>Molecular emissions</a:t>
            </a:r>
          </a:p>
          <a:p>
            <a:pPr lvl="1"/>
            <a:r>
              <a:rPr lang="en-US" altLang="zh-CN" dirty="0" smtClean="0"/>
              <a:t>Dust: </a:t>
            </a:r>
          </a:p>
          <a:p>
            <a:pPr lvl="2"/>
            <a:r>
              <a:rPr lang="en-US" altLang="zh-CN" dirty="0" smtClean="0"/>
              <a:t>Silicates</a:t>
            </a:r>
          </a:p>
          <a:p>
            <a:pPr lvl="2"/>
            <a:r>
              <a:rPr lang="en-US" altLang="zh-CN" dirty="0" smtClean="0"/>
              <a:t>PAHs</a:t>
            </a:r>
          </a:p>
          <a:p>
            <a:pPr lvl="1"/>
            <a:r>
              <a:rPr lang="en-US" altLang="zh-CN" dirty="0" smtClean="0"/>
              <a:t>Gas:</a:t>
            </a:r>
          </a:p>
          <a:p>
            <a:pPr lvl="2"/>
            <a:r>
              <a:rPr lang="en-US" altLang="zh-CN" dirty="0" smtClean="0"/>
              <a:t>H2 emission</a:t>
            </a:r>
          </a:p>
          <a:p>
            <a:pPr lvl="2"/>
            <a:r>
              <a:rPr lang="en-US" altLang="zh-CN" dirty="0" smtClean="0"/>
              <a:t>Other molecules</a:t>
            </a:r>
          </a:p>
          <a:p>
            <a:r>
              <a:rPr lang="en-US" altLang="zh-CN" dirty="0" smtClean="0"/>
              <a:t>Atomic emissions of gas</a:t>
            </a:r>
          </a:p>
          <a:p>
            <a:pPr lvl="1"/>
            <a:r>
              <a:rPr lang="en-US" altLang="zh-CN" dirty="0" smtClean="0"/>
              <a:t>[</a:t>
            </a:r>
            <a:r>
              <a:rPr lang="en-US" altLang="zh-CN" dirty="0" err="1" smtClean="0"/>
              <a:t>NeII</a:t>
            </a:r>
            <a:r>
              <a:rPr lang="en-US" altLang="zh-CN" dirty="0" smtClean="0"/>
              <a:t>], [</a:t>
            </a:r>
            <a:r>
              <a:rPr lang="en-US" altLang="zh-CN" dirty="0" err="1" smtClean="0"/>
              <a:t>NeIII</a:t>
            </a:r>
            <a:r>
              <a:rPr lang="en-US" altLang="zh-CN" dirty="0" smtClean="0"/>
              <a:t>], [SIII], [SIV], [</a:t>
            </a:r>
            <a:r>
              <a:rPr lang="en-US" altLang="zh-CN" dirty="0" err="1" smtClean="0"/>
              <a:t>NeV</a:t>
            </a:r>
            <a:r>
              <a:rPr lang="en-US" altLang="zh-CN" dirty="0" smtClean="0"/>
              <a:t>], [OIV], etc.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063" y="304800"/>
            <a:ext cx="43479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63524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Credit: </a:t>
            </a:r>
            <a:r>
              <a:rPr lang="en-US" sz="1200" dirty="0" err="1" smtClean="0"/>
              <a:t>Henrik</a:t>
            </a:r>
            <a:r>
              <a:rPr lang="en-US" sz="1200" dirty="0" smtClean="0"/>
              <a:t> Spoon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467" y="1484785"/>
            <a:ext cx="7258939" cy="516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/>
          <p:nvPr/>
        </p:nvGrpSpPr>
        <p:grpSpPr>
          <a:xfrm>
            <a:off x="755576" y="908720"/>
            <a:ext cx="7920880" cy="5337884"/>
            <a:chOff x="755576" y="908720"/>
            <a:chExt cx="7920880" cy="5337884"/>
          </a:xfrm>
        </p:grpSpPr>
        <p:sp>
          <p:nvSpPr>
            <p:cNvPr id="5" name="TextBox 4"/>
            <p:cNvSpPr txBox="1"/>
            <p:nvPr/>
          </p:nvSpPr>
          <p:spPr>
            <a:xfrm>
              <a:off x="827584" y="587727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STARS</a:t>
              </a:r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32240" y="90872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ISM GAS: atomic</a:t>
              </a:r>
              <a:endParaRPr lang="zh-CN" alt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64502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AGNs</a:t>
              </a:r>
              <a:endParaRPr lang="zh-CN" altLang="en-US" dirty="0"/>
            </a:p>
          </p:txBody>
        </p:sp>
        <p:sp>
          <p:nvSpPr>
            <p:cNvPr id="8" name="右箭头 7"/>
            <p:cNvSpPr/>
            <p:nvPr/>
          </p:nvSpPr>
          <p:spPr>
            <a:xfrm rot="19830077">
              <a:off x="1619672" y="3429000"/>
              <a:ext cx="792088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右箭头 8"/>
            <p:cNvSpPr/>
            <p:nvPr/>
          </p:nvSpPr>
          <p:spPr>
            <a:xfrm rot="7725518">
              <a:off x="6951591" y="1539503"/>
              <a:ext cx="792088" cy="2037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右箭头 9"/>
            <p:cNvSpPr/>
            <p:nvPr/>
          </p:nvSpPr>
          <p:spPr>
            <a:xfrm>
              <a:off x="1844080" y="5957664"/>
              <a:ext cx="792088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52400" y="407894"/>
            <a:ext cx="4648200" cy="1116106"/>
          </a:xfrm>
        </p:spPr>
        <p:txBody>
          <a:bodyPr/>
          <a:lstStyle/>
          <a:p>
            <a:r>
              <a:rPr lang="en-US" altLang="zh-CN" dirty="0" smtClean="0"/>
              <a:t>A side project: </a:t>
            </a:r>
            <a:br>
              <a:rPr lang="en-US" altLang="zh-CN" dirty="0" smtClean="0"/>
            </a:br>
            <a:r>
              <a:rPr lang="en-US" altLang="zh-CN" sz="2000" dirty="0" smtClean="0"/>
              <a:t>continuing on the infrared excitement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11449" y="1752600"/>
            <a:ext cx="7127751" cy="5089270"/>
            <a:chOff x="1187624" y="1423003"/>
            <a:chExt cx="7127751" cy="5089270"/>
          </a:xfrm>
        </p:grpSpPr>
        <p:pic>
          <p:nvPicPr>
            <p:cNvPr id="16408" name="Picture 24" descr="diagram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423003"/>
              <a:ext cx="7127751" cy="5089270"/>
            </a:xfrm>
            <a:prstGeom prst="rect">
              <a:avLst/>
            </a:prstGeom>
            <a:noFill/>
          </p:spPr>
        </p:pic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flipV="1">
              <a:off x="2627313" y="4652963"/>
              <a:ext cx="576262" cy="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3059113" y="4365625"/>
              <a:ext cx="31337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itchFamily="18" charset="0"/>
                  <a:ea typeface="宋体" charset="-122"/>
                </a:rPr>
                <a:t> </a:t>
              </a:r>
              <a:r>
                <a:rPr lang="en-US" altLang="zh-CN" sz="1600" dirty="0" err="1">
                  <a:solidFill>
                    <a:srgbClr val="000000"/>
                  </a:solidFill>
                  <a:latin typeface="Times New Roman" pitchFamily="18" charset="0"/>
                  <a:ea typeface="宋体" charset="-122"/>
                </a:rPr>
                <a:t>Kewley</a:t>
              </a:r>
              <a:r>
                <a:rPr lang="en-US" altLang="zh-CN" sz="1600" dirty="0">
                  <a:solidFill>
                    <a:srgbClr val="000000"/>
                  </a:solidFill>
                  <a:latin typeface="Times New Roman" pitchFamily="18" charset="0"/>
                  <a:ea typeface="宋体" charset="-122"/>
                </a:rPr>
                <a:t> et al. 2001</a:t>
              </a:r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 flipV="1">
              <a:off x="2627313" y="5013325"/>
              <a:ext cx="504825" cy="1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3132138" y="4797425"/>
              <a:ext cx="22399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600" dirty="0">
                  <a:solidFill>
                    <a:srgbClr val="000000"/>
                  </a:solidFill>
                  <a:latin typeface="Times New Roman" pitchFamily="18" charset="0"/>
                  <a:ea typeface="宋体" charset="-122"/>
                </a:rPr>
                <a:t>Kauffmann et al. 2003</a:t>
              </a:r>
            </a:p>
          </p:txBody>
        </p:sp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5292725" y="2492375"/>
              <a:ext cx="2016125" cy="2743200"/>
              <a:chOff x="3334" y="1570"/>
              <a:chExt cx="1270" cy="1728"/>
            </a:xfrm>
          </p:grpSpPr>
          <p:sp>
            <p:nvSpPr>
              <p:cNvPr id="16404" name="Text Box 20"/>
              <p:cNvSpPr txBox="1">
                <a:spLocks noChangeArrowheads="1"/>
              </p:cNvSpPr>
              <p:nvPr/>
            </p:nvSpPr>
            <p:spPr bwMode="auto">
              <a:xfrm>
                <a:off x="4059" y="1570"/>
                <a:ext cx="54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6">
                        <a:lumMod val="50000"/>
                      </a:schemeClr>
                    </a:solidFill>
                    <a:ea typeface="宋体" charset="-122"/>
                  </a:rPr>
                  <a:t>AGNs</a:t>
                </a:r>
              </a:p>
            </p:txBody>
          </p:sp>
          <p:sp>
            <p:nvSpPr>
              <p:cNvPr id="16405" name="Text Box 21"/>
              <p:cNvSpPr txBox="1">
                <a:spLocks noChangeArrowheads="1"/>
              </p:cNvSpPr>
              <p:nvPr/>
            </p:nvSpPr>
            <p:spPr bwMode="auto">
              <a:xfrm>
                <a:off x="3969" y="2976"/>
                <a:ext cx="54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6">
                        <a:lumMod val="50000"/>
                      </a:schemeClr>
                    </a:solidFill>
                    <a:ea typeface="宋体" charset="-122"/>
                  </a:rPr>
                  <a:t>A+S</a:t>
                </a:r>
              </a:p>
            </p:txBody>
          </p:sp>
          <p:sp>
            <p:nvSpPr>
              <p:cNvPr id="16406" name="Text Box 22"/>
              <p:cNvSpPr txBox="1">
                <a:spLocks noChangeArrowheads="1"/>
              </p:cNvSpPr>
              <p:nvPr/>
            </p:nvSpPr>
            <p:spPr bwMode="auto">
              <a:xfrm>
                <a:off x="3334" y="3067"/>
                <a:ext cx="54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6">
                        <a:lumMod val="50000"/>
                      </a:schemeClr>
                    </a:solidFill>
                    <a:ea typeface="宋体" charset="-122"/>
                  </a:rPr>
                  <a:t>SBs</a:t>
                </a:r>
              </a:p>
            </p:txBody>
          </p:sp>
        </p:grpSp>
      </p:grp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457200" y="6145560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err="1">
                <a:ea typeface="宋体" charset="-122"/>
              </a:rPr>
              <a:t>Hao</a:t>
            </a:r>
            <a:r>
              <a:rPr lang="en-US" altLang="zh-CN" dirty="0">
                <a:ea typeface="宋体" charset="-122"/>
              </a:rPr>
              <a:t> et al. 2005</a:t>
            </a:r>
          </a:p>
        </p:txBody>
      </p:sp>
      <p:sp>
        <p:nvSpPr>
          <p:cNvPr id="12" name="矩形 11"/>
          <p:cNvSpPr/>
          <p:nvPr/>
        </p:nvSpPr>
        <p:spPr>
          <a:xfrm>
            <a:off x="5447850" y="1318736"/>
            <a:ext cx="3086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1"/>
                </a:solidFill>
                <a:cs typeface="+mj-cs"/>
              </a:rPr>
              <a:t>Surveys like the SDSS can link millions of galaxies together. For example: diagnostics BPT Diagram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2400" y="407894"/>
            <a:ext cx="46482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side project: </a:t>
            </a:r>
            <a:b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continuing on the infrared excitement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" y="0"/>
            <a:ext cx="911645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819400"/>
            <a:ext cx="6781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n>
                  <a:solidFill>
                    <a:schemeClr val="tx1"/>
                  </a:solidFill>
                </a:ln>
              </a:rPr>
              <a:t>AGN extinction, Extreme Starburst, </a:t>
            </a:r>
          </a:p>
          <a:p>
            <a:pPr algn="ctr"/>
            <a:r>
              <a:rPr lang="en-US" altLang="zh-CN" sz="2400" dirty="0" smtClean="0">
                <a:ln>
                  <a:solidFill>
                    <a:schemeClr val="tx1"/>
                  </a:solidFill>
                </a:ln>
              </a:rPr>
              <a:t>AGN diagnostics, AGN host galaxy properties</a:t>
            </a:r>
            <a:endParaRPr lang="en-US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84094"/>
            <a:ext cx="78486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</a:t>
            </a:r>
            <a:r>
              <a:rPr lang="en-US" sz="2200" baseline="30000" dirty="0" smtClean="0">
                <a:solidFill>
                  <a:schemeClr val="bg1"/>
                </a:solidFill>
              </a:rPr>
              <a:t>3</a:t>
            </a:r>
            <a:r>
              <a:rPr lang="en-US" sz="2200" dirty="0" smtClean="0">
                <a:solidFill>
                  <a:schemeClr val="bg1"/>
                </a:solidFill>
              </a:rPr>
              <a:t>AGA: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The </a:t>
            </a:r>
            <a:r>
              <a:rPr lang="en-US" sz="2200" dirty="0" smtClean="0">
                <a:solidFill>
                  <a:srgbClr val="FF0000"/>
                </a:solidFill>
              </a:rPr>
              <a:t>S</a:t>
            </a:r>
            <a:r>
              <a:rPr lang="en-US" sz="2200" dirty="0" smtClean="0">
                <a:solidFill>
                  <a:schemeClr val="bg1"/>
                </a:solidFill>
              </a:rPr>
              <a:t>pitzer/IRS-</a:t>
            </a:r>
            <a:r>
              <a:rPr lang="en-US" sz="2200" dirty="0" smtClean="0">
                <a:solidFill>
                  <a:srgbClr val="FF0000"/>
                </a:solidFill>
              </a:rPr>
              <a:t>S</a:t>
            </a:r>
            <a:r>
              <a:rPr lang="en-US" sz="2200" dirty="0" smtClean="0">
                <a:solidFill>
                  <a:schemeClr val="bg1"/>
                </a:solidFill>
              </a:rPr>
              <a:t>DSS </a:t>
            </a:r>
            <a:r>
              <a:rPr lang="en-US" sz="2200" dirty="0" smtClean="0">
                <a:solidFill>
                  <a:srgbClr val="FF0000"/>
                </a:solidFill>
              </a:rPr>
              <a:t>S</a:t>
            </a:r>
            <a:r>
              <a:rPr lang="en-US" sz="2200" dirty="0" smtClean="0">
                <a:solidFill>
                  <a:schemeClr val="bg1"/>
                </a:solidFill>
              </a:rPr>
              <a:t>pectral </a:t>
            </a:r>
            <a:r>
              <a:rPr lang="en-US" sz="2200" dirty="0" smtClean="0">
                <a:solidFill>
                  <a:srgbClr val="FF0000"/>
                </a:solidFill>
              </a:rPr>
              <a:t>A</a:t>
            </a:r>
            <a:r>
              <a:rPr lang="en-US" sz="2200" dirty="0" smtClean="0">
                <a:solidFill>
                  <a:schemeClr val="bg1"/>
                </a:solidFill>
              </a:rPr>
              <a:t>tlas of </a:t>
            </a:r>
            <a:r>
              <a:rPr lang="en-US" sz="2200" dirty="0" smtClean="0">
                <a:solidFill>
                  <a:srgbClr val="FF0000"/>
                </a:solidFill>
              </a:rPr>
              <a:t>G</a:t>
            </a:r>
            <a:r>
              <a:rPr lang="en-US" sz="2200" dirty="0" smtClean="0">
                <a:solidFill>
                  <a:schemeClr val="bg1"/>
                </a:solidFill>
              </a:rPr>
              <a:t>alaxies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dirty="0" err="1" smtClean="0">
                <a:solidFill>
                  <a:schemeClr val="bg1"/>
                </a:solidFill>
              </a:rPr>
              <a:t>GNs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152401"/>
            <a:ext cx="2209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Jianwei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Ly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u</a:t>
            </a:r>
            <a:r>
              <a:rPr lang="en-US" sz="1600" b="1" dirty="0" smtClean="0">
                <a:solidFill>
                  <a:srgbClr val="FFFF00"/>
                </a:solidFill>
              </a:rPr>
              <a:t> (UA)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7406" y="30481"/>
            <a:ext cx="109659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 Overall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6" y="1541463"/>
            <a:ext cx="4755824" cy="458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97100"/>
            <a:ext cx="4809263" cy="344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612616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switch red and green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Measurements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6553200" cy="4585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02920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Features are measured two ways: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PAHFIT (with some modifications)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Continuum obtained from interpolations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17227</TotalTime>
  <Words>1331</Words>
  <Application>Microsoft Macintosh PowerPoint</Application>
  <PresentationFormat>On-screen Show (4:3)</PresentationFormat>
  <Paragraphs>199</Paragraphs>
  <Slides>30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Advantage</vt:lpstr>
      <vt:lpstr>Equation</vt:lpstr>
      <vt:lpstr>S3AGA: Spitzer SDSS Spectral Atlas of Galaxies and AGNs</vt:lpstr>
      <vt:lpstr>Background</vt:lpstr>
      <vt:lpstr>Background</vt:lpstr>
      <vt:lpstr>A side project:  continuing on the infrared excitement</vt:lpstr>
      <vt:lpstr>A side project:  continuing on the infrared excitement</vt:lpstr>
      <vt:lpstr>Slide 6</vt:lpstr>
      <vt:lpstr>Slide 7</vt:lpstr>
      <vt:lpstr>Spectra Overall</vt:lpstr>
      <vt:lpstr>Measurements</vt:lpstr>
      <vt:lpstr>Slide 10</vt:lpstr>
      <vt:lpstr>Slide 11</vt:lpstr>
      <vt:lpstr>AGN Extinction</vt:lpstr>
      <vt:lpstr>Dust Extinction Curve</vt:lpstr>
      <vt:lpstr>AGN Extinction Curve</vt:lpstr>
      <vt:lpstr>AGN Extinction Curve</vt:lpstr>
      <vt:lpstr>Galaxies that are unusual</vt:lpstr>
      <vt:lpstr>Galaxies that are unusual</vt:lpstr>
      <vt:lpstr>Slide 18</vt:lpstr>
      <vt:lpstr>Galaxies that are unusual</vt:lpstr>
      <vt:lpstr>Galaxies that are unusual</vt:lpstr>
      <vt:lpstr>Outflows and DIGs in an edge-on galaxy</vt:lpstr>
      <vt:lpstr>The three galaxies: AGN?</vt:lpstr>
      <vt:lpstr>Galaxies that are unusual</vt:lpstr>
      <vt:lpstr>The three galaxies: AGN?</vt:lpstr>
      <vt:lpstr>AGN silicates</vt:lpstr>
      <vt:lpstr>Next with S3AGA</vt:lpstr>
      <vt:lpstr>Slide 27</vt:lpstr>
      <vt:lpstr>Astronomy in China</vt:lpstr>
      <vt:lpstr>Astronomy in China</vt:lpstr>
      <vt:lpstr>IR in China</vt:lpstr>
    </vt:vector>
  </TitlesOfParts>
  <Company>Shanghai Astronomical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Hao Lei</dc:creator>
  <cp:lastModifiedBy>Lei Hao</cp:lastModifiedBy>
  <cp:revision>437</cp:revision>
  <dcterms:created xsi:type="dcterms:W3CDTF">2017-06-27T16:32:29Z</dcterms:created>
  <dcterms:modified xsi:type="dcterms:W3CDTF">2017-06-27T16:33:26Z</dcterms:modified>
</cp:coreProperties>
</file>