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handoutMasterIdLst>
    <p:handoutMasterId r:id="rId22"/>
  </p:handoutMasterIdLst>
  <p:sldIdLst>
    <p:sldId id="256" r:id="rId2"/>
    <p:sldId id="309" r:id="rId3"/>
    <p:sldId id="310" r:id="rId4"/>
    <p:sldId id="311" r:id="rId5"/>
    <p:sldId id="312" r:id="rId6"/>
    <p:sldId id="313" r:id="rId7"/>
    <p:sldId id="284" r:id="rId8"/>
    <p:sldId id="314" r:id="rId9"/>
    <p:sldId id="322" r:id="rId10"/>
    <p:sldId id="317" r:id="rId11"/>
    <p:sldId id="315" r:id="rId12"/>
    <p:sldId id="316" r:id="rId13"/>
    <p:sldId id="318" r:id="rId14"/>
    <p:sldId id="319" r:id="rId15"/>
    <p:sldId id="321" r:id="rId16"/>
    <p:sldId id="320" r:id="rId17"/>
    <p:sldId id="324" r:id="rId18"/>
    <p:sldId id="325" r:id="rId19"/>
    <p:sldId id="323"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14FF0A"/>
    <a:srgbClr val="FA0B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11"/>
    <p:restoredTop sz="94643"/>
  </p:normalViewPr>
  <p:slideViewPr>
    <p:cSldViewPr snapToGrid="0" snapToObjects="1">
      <p:cViewPr>
        <p:scale>
          <a:sx n="120" d="100"/>
          <a:sy n="120" d="100"/>
        </p:scale>
        <p:origin x="1288" y="176"/>
      </p:cViewPr>
      <p:guideLst>
        <p:guide orient="horz" pos="2160"/>
        <p:guide pos="2880"/>
      </p:guideLst>
    </p:cSldViewPr>
  </p:slideViewPr>
  <p:outlineViewPr>
    <p:cViewPr>
      <p:scale>
        <a:sx n="33" d="100"/>
        <a:sy n="33" d="100"/>
      </p:scale>
      <p:origin x="0" y="-4288"/>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handoutMaster" Target="handoutMasters/handout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123151-7938-AA4A-A78C-368E00BF61E6}" type="datetimeFigureOut">
              <a:rPr lang="en-US" smtClean="0"/>
              <a:t>6/18/17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F2E6418-87C0-5049-87B8-18EF823E804E}" type="slidenum">
              <a:rPr lang="en-US" smtClean="0"/>
              <a:t>‹#›</a:t>
            </a:fld>
            <a:endParaRPr lang="en-US"/>
          </a:p>
        </p:txBody>
      </p:sp>
    </p:spTree>
    <p:extLst>
      <p:ext uri="{BB962C8B-B14F-4D97-AF65-F5344CB8AC3E}">
        <p14:creationId xmlns:p14="http://schemas.microsoft.com/office/powerpoint/2010/main" val="84645604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B5F80B9-965D-B94D-9B17-1AA1211B335B}" type="datetimeFigureOut">
              <a:rPr lang="en-US" smtClean="0"/>
              <a:t>6/18/17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B05BB-8A66-024B-8800-44D8368116C8}" type="slidenum">
              <a:rPr lang="en-US" smtClean="0"/>
              <a:t>‹#›</a:t>
            </a:fld>
            <a:endParaRPr lang="en-US"/>
          </a:p>
        </p:txBody>
      </p:sp>
    </p:spTree>
    <p:extLst>
      <p:ext uri="{BB962C8B-B14F-4D97-AF65-F5344CB8AC3E}">
        <p14:creationId xmlns:p14="http://schemas.microsoft.com/office/powerpoint/2010/main" val="148450863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2B92C4B-61E9-6343-82EE-4BFAB5FA6AA0}" type="datetime1">
              <a:rPr lang="en-US" smtClean="0"/>
              <a:t>6/18/17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83B203-D6B4-AA4C-BF20-95E023F8AB1F}" type="slidenum">
              <a:rPr lang="en-US" smtClean="0"/>
              <a:t>‹#›</a:t>
            </a:fld>
            <a:endParaRPr lang="en-US"/>
          </a:p>
        </p:txBody>
      </p:sp>
    </p:spTree>
    <p:extLst>
      <p:ext uri="{BB962C8B-B14F-4D97-AF65-F5344CB8AC3E}">
        <p14:creationId xmlns:p14="http://schemas.microsoft.com/office/powerpoint/2010/main" val="2186117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265E3F-43EA-0744-A379-5BB6FEF0C330}" type="datetime1">
              <a:rPr lang="en-US" smtClean="0"/>
              <a:t>6/18/17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83B203-D6B4-AA4C-BF20-95E023F8AB1F}" type="slidenum">
              <a:rPr lang="en-US" smtClean="0"/>
              <a:t>‹#›</a:t>
            </a:fld>
            <a:endParaRPr lang="en-US"/>
          </a:p>
        </p:txBody>
      </p:sp>
    </p:spTree>
    <p:extLst>
      <p:ext uri="{BB962C8B-B14F-4D97-AF65-F5344CB8AC3E}">
        <p14:creationId xmlns:p14="http://schemas.microsoft.com/office/powerpoint/2010/main" val="452954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547669-31A3-994B-BD94-7E862C5D7212}" type="datetime1">
              <a:rPr lang="en-US" smtClean="0"/>
              <a:t>6/18/17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83B203-D6B4-AA4C-BF20-95E023F8AB1F}" type="slidenum">
              <a:rPr lang="en-US" smtClean="0"/>
              <a:t>‹#›</a:t>
            </a:fld>
            <a:endParaRPr lang="en-US"/>
          </a:p>
        </p:txBody>
      </p:sp>
    </p:spTree>
    <p:extLst>
      <p:ext uri="{BB962C8B-B14F-4D97-AF65-F5344CB8AC3E}">
        <p14:creationId xmlns:p14="http://schemas.microsoft.com/office/powerpoint/2010/main" val="2458262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6C981B-0BD1-0540-BA4E-B25143D8D1C0}" type="datetime1">
              <a:rPr lang="en-US" smtClean="0"/>
              <a:t>6/18/17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83B203-D6B4-AA4C-BF20-95E023F8AB1F}" type="slidenum">
              <a:rPr lang="en-US" smtClean="0"/>
              <a:t>‹#›</a:t>
            </a:fld>
            <a:endParaRPr lang="en-US"/>
          </a:p>
        </p:txBody>
      </p:sp>
    </p:spTree>
    <p:extLst>
      <p:ext uri="{BB962C8B-B14F-4D97-AF65-F5344CB8AC3E}">
        <p14:creationId xmlns:p14="http://schemas.microsoft.com/office/powerpoint/2010/main" val="3608510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CA765F3-1A66-5B4F-AC59-43735DD2A3CF}" type="datetime1">
              <a:rPr lang="en-US" smtClean="0"/>
              <a:t>6/18/17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83B203-D6B4-AA4C-BF20-95E023F8AB1F}" type="slidenum">
              <a:rPr lang="en-US" smtClean="0"/>
              <a:t>‹#›</a:t>
            </a:fld>
            <a:endParaRPr lang="en-US"/>
          </a:p>
        </p:txBody>
      </p:sp>
    </p:spTree>
    <p:extLst>
      <p:ext uri="{BB962C8B-B14F-4D97-AF65-F5344CB8AC3E}">
        <p14:creationId xmlns:p14="http://schemas.microsoft.com/office/powerpoint/2010/main" val="1997820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93AFD68-27A1-D34E-BDE3-D133363B59F1}" type="datetime1">
              <a:rPr lang="en-US" smtClean="0"/>
              <a:t>6/18/17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83B203-D6B4-AA4C-BF20-95E023F8AB1F}" type="slidenum">
              <a:rPr lang="en-US" smtClean="0"/>
              <a:t>‹#›</a:t>
            </a:fld>
            <a:endParaRPr lang="en-US"/>
          </a:p>
        </p:txBody>
      </p:sp>
    </p:spTree>
    <p:extLst>
      <p:ext uri="{BB962C8B-B14F-4D97-AF65-F5344CB8AC3E}">
        <p14:creationId xmlns:p14="http://schemas.microsoft.com/office/powerpoint/2010/main" val="1293108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EBEEBD3-9BC1-A14D-855B-08B3128F39E8}" type="datetime1">
              <a:rPr lang="en-US" smtClean="0"/>
              <a:t>6/18/17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83B203-D6B4-AA4C-BF20-95E023F8AB1F}" type="slidenum">
              <a:rPr lang="en-US" smtClean="0"/>
              <a:t>‹#›</a:t>
            </a:fld>
            <a:endParaRPr lang="en-US"/>
          </a:p>
        </p:txBody>
      </p:sp>
    </p:spTree>
    <p:extLst>
      <p:ext uri="{BB962C8B-B14F-4D97-AF65-F5344CB8AC3E}">
        <p14:creationId xmlns:p14="http://schemas.microsoft.com/office/powerpoint/2010/main" val="3924897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F84DC57-E410-B949-9D9C-2C3C737073B4}" type="datetime1">
              <a:rPr lang="en-US" smtClean="0"/>
              <a:t>6/18/17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83B203-D6B4-AA4C-BF20-95E023F8AB1F}" type="slidenum">
              <a:rPr lang="en-US" smtClean="0"/>
              <a:t>‹#›</a:t>
            </a:fld>
            <a:endParaRPr lang="en-US"/>
          </a:p>
        </p:txBody>
      </p:sp>
    </p:spTree>
    <p:extLst>
      <p:ext uri="{BB962C8B-B14F-4D97-AF65-F5344CB8AC3E}">
        <p14:creationId xmlns:p14="http://schemas.microsoft.com/office/powerpoint/2010/main" val="369090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43346F-3EFE-394D-977B-5FAF58F4826D}" type="datetime1">
              <a:rPr lang="en-US" smtClean="0"/>
              <a:t>6/18/17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683B203-D6B4-AA4C-BF20-95E023F8AB1F}" type="slidenum">
              <a:rPr lang="en-US" smtClean="0"/>
              <a:t>‹#›</a:t>
            </a:fld>
            <a:endParaRPr lang="en-US"/>
          </a:p>
        </p:txBody>
      </p:sp>
    </p:spTree>
    <p:extLst>
      <p:ext uri="{BB962C8B-B14F-4D97-AF65-F5344CB8AC3E}">
        <p14:creationId xmlns:p14="http://schemas.microsoft.com/office/powerpoint/2010/main" val="2706961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728F3F-5DED-B249-9637-773BF6928E62}" type="datetime1">
              <a:rPr lang="en-US" smtClean="0"/>
              <a:t>6/18/17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83B203-D6B4-AA4C-BF20-95E023F8AB1F}" type="slidenum">
              <a:rPr lang="en-US" smtClean="0"/>
              <a:t>‹#›</a:t>
            </a:fld>
            <a:endParaRPr lang="en-US"/>
          </a:p>
        </p:txBody>
      </p:sp>
    </p:spTree>
    <p:extLst>
      <p:ext uri="{BB962C8B-B14F-4D97-AF65-F5344CB8AC3E}">
        <p14:creationId xmlns:p14="http://schemas.microsoft.com/office/powerpoint/2010/main" val="1115787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A86695-980B-7543-81CE-038B6943092F}" type="datetime1">
              <a:rPr lang="en-US" smtClean="0"/>
              <a:t>6/18/17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83B203-D6B4-AA4C-BF20-95E023F8AB1F}" type="slidenum">
              <a:rPr lang="en-US" smtClean="0"/>
              <a:t>‹#›</a:t>
            </a:fld>
            <a:endParaRPr lang="en-US"/>
          </a:p>
        </p:txBody>
      </p:sp>
    </p:spTree>
    <p:extLst>
      <p:ext uri="{BB962C8B-B14F-4D97-AF65-F5344CB8AC3E}">
        <p14:creationId xmlns:p14="http://schemas.microsoft.com/office/powerpoint/2010/main" val="398404489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8C1914-F034-5141-9949-C00F4E4F13C1}" type="datetime1">
              <a:rPr lang="en-US" smtClean="0"/>
              <a:t>6/18/17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83B203-D6B4-AA4C-BF20-95E023F8AB1F}" type="slidenum">
              <a:rPr lang="en-US" smtClean="0"/>
              <a:t>‹#›</a:t>
            </a:fld>
            <a:endParaRPr lang="en-US"/>
          </a:p>
        </p:txBody>
      </p:sp>
    </p:spTree>
    <p:extLst>
      <p:ext uri="{BB962C8B-B14F-4D97-AF65-F5344CB8AC3E}">
        <p14:creationId xmlns:p14="http://schemas.microsoft.com/office/powerpoint/2010/main" val="10206394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tiff"/><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 Id="rId3" Type="http://schemas.openxmlformats.org/officeDocument/2006/relationships/image" Target="../media/image1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hygrometers.com/"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hyperlink" Target="https://www.esrl.noaa.gov/gmd/ozwv/wvap" TargetMode="External"/><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 Id="rId3" Type="http://schemas.openxmlformats.org/officeDocument/2006/relationships/image" Target="../media/image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mexico_sk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5146" y="3505025"/>
            <a:ext cx="3750854" cy="2819652"/>
          </a:xfrm>
          <a:prstGeom prst="rect">
            <a:avLst/>
          </a:prstGeom>
        </p:spPr>
      </p:pic>
      <p:sp>
        <p:nvSpPr>
          <p:cNvPr id="5" name="TextBox 4"/>
          <p:cNvSpPr txBox="1"/>
          <p:nvPr/>
        </p:nvSpPr>
        <p:spPr>
          <a:xfrm>
            <a:off x="1034537" y="3673658"/>
            <a:ext cx="3554395" cy="2308324"/>
          </a:xfrm>
          <a:prstGeom prst="rect">
            <a:avLst/>
          </a:prstGeom>
          <a:noFill/>
        </p:spPr>
        <p:txBody>
          <a:bodyPr wrap="square" rtlCol="0">
            <a:spAutoFit/>
          </a:bodyPr>
          <a:lstStyle/>
          <a:p>
            <a:pPr algn="ctr"/>
            <a:r>
              <a:rPr lang="en-US" i="1" dirty="0">
                <a:latin typeface="Times New Roman"/>
                <a:cs typeface="Times New Roman"/>
              </a:rPr>
              <a:t>this most excellent canopy the air, look you, this brave o'er hanging firmament, this </a:t>
            </a:r>
            <a:r>
              <a:rPr lang="en-US" i="1" dirty="0" err="1">
                <a:latin typeface="Times New Roman"/>
                <a:cs typeface="Times New Roman"/>
              </a:rPr>
              <a:t>majestical</a:t>
            </a:r>
            <a:r>
              <a:rPr lang="en-US" i="1" dirty="0">
                <a:latin typeface="Times New Roman"/>
                <a:cs typeface="Times New Roman"/>
              </a:rPr>
              <a:t> roof, fretted with golden fire: why, it </a:t>
            </a:r>
            <a:r>
              <a:rPr lang="en-US" i="1" dirty="0" err="1">
                <a:latin typeface="Times New Roman"/>
                <a:cs typeface="Times New Roman"/>
              </a:rPr>
              <a:t>appeareth</a:t>
            </a:r>
            <a:r>
              <a:rPr lang="en-US" i="1" dirty="0">
                <a:latin typeface="Times New Roman"/>
                <a:cs typeface="Times New Roman"/>
              </a:rPr>
              <a:t> no other thing to me, than a foul and pestilent congregation of </a:t>
            </a:r>
            <a:r>
              <a:rPr lang="en-US" i="1" dirty="0" err="1" smtClean="0">
                <a:latin typeface="Times New Roman"/>
                <a:cs typeface="Times New Roman"/>
              </a:rPr>
              <a:t>vapours</a:t>
            </a:r>
            <a:r>
              <a:rPr lang="en-US" i="1" dirty="0">
                <a:latin typeface="Times New Roman"/>
                <a:cs typeface="Times New Roman"/>
              </a:rPr>
              <a:t> </a:t>
            </a:r>
            <a:r>
              <a:rPr lang="en-US" i="1" dirty="0" smtClean="0">
                <a:latin typeface="Times New Roman"/>
                <a:cs typeface="Times New Roman"/>
              </a:rPr>
              <a:t>–</a:t>
            </a:r>
            <a:r>
              <a:rPr lang="en-US" dirty="0" smtClean="0"/>
              <a:t>Hamlet, Infrared Astronomer of Denmark</a:t>
            </a:r>
            <a:endParaRPr lang="en-US" dirty="0"/>
          </a:p>
        </p:txBody>
      </p:sp>
      <p:sp>
        <p:nvSpPr>
          <p:cNvPr id="11" name="Slide Number Placeholder 10"/>
          <p:cNvSpPr>
            <a:spLocks noGrp="1"/>
          </p:cNvSpPr>
          <p:nvPr>
            <p:ph type="sldNum" sz="quarter" idx="12"/>
          </p:nvPr>
        </p:nvSpPr>
        <p:spPr>
          <a:xfrm>
            <a:off x="1710266" y="8202083"/>
            <a:ext cx="2133600" cy="365125"/>
          </a:xfrm>
        </p:spPr>
        <p:txBody>
          <a:bodyPr/>
          <a:lstStyle/>
          <a:p>
            <a:fld id="{E683B203-D6B4-AA4C-BF20-95E023F8AB1F}" type="slidenum">
              <a:rPr lang="en-US" smtClean="0">
                <a:solidFill>
                  <a:schemeClr val="tx1"/>
                </a:solidFill>
              </a:rPr>
              <a:t>1</a:t>
            </a:fld>
            <a:endParaRPr lang="en-US">
              <a:solidFill>
                <a:schemeClr val="tx1"/>
              </a:solidFill>
            </a:endParaRPr>
          </a:p>
        </p:txBody>
      </p:sp>
      <p:sp>
        <p:nvSpPr>
          <p:cNvPr id="7" name="TextBox 6"/>
          <p:cNvSpPr txBox="1"/>
          <p:nvPr/>
        </p:nvSpPr>
        <p:spPr>
          <a:xfrm>
            <a:off x="176858" y="6324677"/>
            <a:ext cx="8824147" cy="369332"/>
          </a:xfrm>
          <a:prstGeom prst="rect">
            <a:avLst/>
          </a:prstGeom>
          <a:noFill/>
        </p:spPr>
        <p:txBody>
          <a:bodyPr wrap="none" rtlCol="0">
            <a:spAutoFit/>
          </a:bodyPr>
          <a:lstStyle/>
          <a:p>
            <a:r>
              <a:rPr lang="en-US" dirty="0" smtClean="0"/>
              <a:t>(Atmospheric) Science </a:t>
            </a:r>
            <a:r>
              <a:rPr lang="en-US" dirty="0"/>
              <a:t>Enabled by Novel Infrared </a:t>
            </a:r>
            <a:r>
              <a:rPr lang="en-US" smtClean="0"/>
              <a:t>(Astronomical) Instrumentation</a:t>
            </a:r>
            <a:r>
              <a:rPr lang="en-US" dirty="0"/>
              <a:t>: </a:t>
            </a:r>
            <a:r>
              <a:rPr lang="en-US" dirty="0" smtClean="0"/>
              <a:t>6/26/2017</a:t>
            </a:r>
            <a:endParaRPr lang="en-US" dirty="0"/>
          </a:p>
        </p:txBody>
      </p:sp>
      <p:sp>
        <p:nvSpPr>
          <p:cNvPr id="6" name="Title 5"/>
          <p:cNvSpPr>
            <a:spLocks noGrp="1"/>
          </p:cNvSpPr>
          <p:nvPr>
            <p:ph type="ctrTitle"/>
          </p:nvPr>
        </p:nvSpPr>
        <p:spPr>
          <a:xfrm>
            <a:off x="135466" y="1127502"/>
            <a:ext cx="8906934" cy="1470025"/>
          </a:xfrm>
        </p:spPr>
        <p:txBody>
          <a:bodyPr>
            <a:noAutofit/>
          </a:bodyPr>
          <a:lstStyle/>
          <a:p>
            <a:r>
              <a:rPr lang="en-US" sz="4000" cap="small" dirty="0">
                <a:solidFill>
                  <a:srgbClr val="0000FF"/>
                </a:solidFill>
                <a:latin typeface="Palatino"/>
                <a:cs typeface="Palatino"/>
              </a:rPr>
              <a:t>Congregation of Vapors:  </a:t>
            </a:r>
            <a:br>
              <a:rPr lang="en-US" sz="4000" cap="small" dirty="0">
                <a:solidFill>
                  <a:srgbClr val="0000FF"/>
                </a:solidFill>
                <a:latin typeface="Palatino"/>
                <a:cs typeface="Palatino"/>
              </a:rPr>
            </a:br>
            <a:r>
              <a:rPr lang="en-US" sz="4000" cap="small" dirty="0">
                <a:solidFill>
                  <a:srgbClr val="0000FF"/>
                </a:solidFill>
                <a:latin typeface="Palatino"/>
                <a:cs typeface="Palatino"/>
              </a:rPr>
              <a:t>Towards a </a:t>
            </a:r>
            <a:r>
              <a:rPr lang="en-US" sz="4000" cap="small" dirty="0" smtClean="0">
                <a:solidFill>
                  <a:srgbClr val="0000FF"/>
                </a:solidFill>
                <a:latin typeface="Palatino"/>
                <a:cs typeface="Palatino"/>
              </a:rPr>
              <a:t>Synoptic View of Water Vapor in Support of Airborne IR Astronomy</a:t>
            </a:r>
            <a:br>
              <a:rPr lang="en-US" sz="4000" cap="small" dirty="0" smtClean="0">
                <a:solidFill>
                  <a:srgbClr val="0000FF"/>
                </a:solidFill>
                <a:latin typeface="Palatino"/>
                <a:cs typeface="Palatino"/>
              </a:rPr>
            </a:br>
            <a:r>
              <a:rPr lang="en-US" sz="1400" b="1" cap="small" dirty="0" smtClean="0"/>
              <a:t>Jeffrey </a:t>
            </a:r>
            <a:r>
              <a:rPr lang="en-US" sz="1400" b="1" cap="small" dirty="0"/>
              <a:t>E. Van Cleve</a:t>
            </a:r>
            <a:r>
              <a:rPr lang="en-US" sz="1400" b="1" cap="small" baseline="30000" dirty="0"/>
              <a:t>1,2</a:t>
            </a:r>
            <a:r>
              <a:rPr lang="en-US" sz="1400" b="1" cap="small" dirty="0"/>
              <a:t>, Tom Roellig</a:t>
            </a:r>
            <a:r>
              <a:rPr lang="en-US" sz="1400" b="1" cap="small" baseline="30000" dirty="0"/>
              <a:t>1</a:t>
            </a:r>
            <a:r>
              <a:rPr lang="en-US" sz="1400" b="1" cap="small" dirty="0"/>
              <a:t>, Allan Meyer</a:t>
            </a:r>
            <a:r>
              <a:rPr lang="en-US" sz="1400" b="1" cap="small" baseline="30000" dirty="0"/>
              <a:t>3</a:t>
            </a:r>
            <a:r>
              <a:rPr lang="en-US" sz="1400" b="1" cap="small" dirty="0"/>
              <a:t>, Dale Hurst</a:t>
            </a:r>
            <a:r>
              <a:rPr lang="en-US" sz="1400" b="1" cap="small" baseline="30000" dirty="0"/>
              <a:t>4,5</a:t>
            </a:r>
            <a:r>
              <a:rPr lang="en-US" sz="1400" b="1" cap="small" dirty="0"/>
              <a:t>, </a:t>
            </a:r>
            <a:r>
              <a:rPr lang="en-US" sz="1400" b="1" cap="small" dirty="0" err="1"/>
              <a:t>Emrys</a:t>
            </a:r>
            <a:r>
              <a:rPr lang="en-US" sz="1400" b="1" cap="small" dirty="0"/>
              <a:t> Hall</a:t>
            </a:r>
            <a:r>
              <a:rPr lang="en-US" sz="1400" b="1" cap="small" baseline="30000" dirty="0"/>
              <a:t>4,5</a:t>
            </a:r>
            <a:r>
              <a:rPr lang="en-US" sz="1400" b="1" cap="small" dirty="0"/>
              <a:t>, and Allen Jordan</a:t>
            </a:r>
            <a:r>
              <a:rPr lang="en-US" sz="1400" b="1" cap="small" baseline="30000" dirty="0"/>
              <a:t>4,5</a:t>
            </a:r>
            <a:br>
              <a:rPr lang="en-US" sz="1400" b="1" cap="small" baseline="30000" dirty="0"/>
            </a:br>
            <a:r>
              <a:rPr lang="en-US" sz="1400" i="1" baseline="30000" dirty="0"/>
              <a:t>1</a:t>
            </a:r>
            <a:r>
              <a:rPr lang="en-US" sz="1400" i="1" dirty="0"/>
              <a:t>NASA Ames Research Center, </a:t>
            </a:r>
            <a:r>
              <a:rPr lang="en-US" sz="1400" i="1" baseline="30000" dirty="0"/>
              <a:t>2</a:t>
            </a:r>
            <a:r>
              <a:rPr lang="en-US" sz="1400" i="1" dirty="0"/>
              <a:t>SETI Institute, </a:t>
            </a:r>
            <a:r>
              <a:rPr lang="en-US" sz="1400" i="1" baseline="30000" dirty="0"/>
              <a:t>3</a:t>
            </a:r>
            <a:r>
              <a:rPr lang="en-US" sz="1400" i="1" dirty="0"/>
              <a:t>USRA-SOFIA Science Center, </a:t>
            </a:r>
            <a:r>
              <a:rPr lang="en-US" sz="1400" i="1" baseline="30000" dirty="0"/>
              <a:t>4</a:t>
            </a:r>
            <a:r>
              <a:rPr lang="en-US" sz="1400" i="1" dirty="0"/>
              <a:t>CIRES CU Boulder, </a:t>
            </a:r>
            <a:r>
              <a:rPr lang="en-US" sz="1400" i="1" baseline="30000" dirty="0"/>
              <a:t>5</a:t>
            </a:r>
            <a:r>
              <a:rPr lang="en-US" sz="1400" i="1" dirty="0"/>
              <a:t>NOAA ESRL GMD Boulder</a:t>
            </a:r>
            <a:br>
              <a:rPr lang="en-US" sz="1400" i="1" dirty="0"/>
            </a:br>
            <a:endParaRPr lang="en-US" sz="1400" dirty="0"/>
          </a:p>
        </p:txBody>
      </p:sp>
      <p:pic>
        <p:nvPicPr>
          <p:cNvPr id="12" name="Picture 11" descr="NASAlogoColor-36kb"/>
          <p:cNvPicPr>
            <a:picLocks noChangeAspect="1" noChangeArrowheads="1"/>
          </p:cNvPicPr>
          <p:nvPr/>
        </p:nvPicPr>
        <p:blipFill>
          <a:blip r:embed="rId3"/>
          <a:srcRect/>
          <a:stretch>
            <a:fillRect/>
          </a:stretch>
        </p:blipFill>
        <p:spPr bwMode="auto">
          <a:xfrm>
            <a:off x="0" y="8049"/>
            <a:ext cx="619794" cy="511158"/>
          </a:xfrm>
          <a:prstGeom prst="rect">
            <a:avLst/>
          </a:prstGeom>
          <a:noFill/>
          <a:ln w="9525">
            <a:noFill/>
            <a:miter lim="800000"/>
            <a:headEnd/>
            <a:tailEnd/>
          </a:ln>
        </p:spPr>
      </p:pic>
      <p:pic>
        <p:nvPicPr>
          <p:cNvPr id="13" name="Picture 12"/>
          <p:cNvPicPr>
            <a:picLocks noChangeAspect="1"/>
          </p:cNvPicPr>
          <p:nvPr/>
        </p:nvPicPr>
        <p:blipFill>
          <a:blip r:embed="rId4"/>
          <a:stretch>
            <a:fillRect/>
          </a:stretch>
        </p:blipFill>
        <p:spPr>
          <a:xfrm>
            <a:off x="8632841" y="0"/>
            <a:ext cx="511159" cy="511159"/>
          </a:xfrm>
          <a:prstGeom prst="rect">
            <a:avLst/>
          </a:prstGeom>
        </p:spPr>
      </p:pic>
    </p:spTree>
    <p:extLst>
      <p:ext uri="{BB962C8B-B14F-4D97-AF65-F5344CB8AC3E}">
        <p14:creationId xmlns:p14="http://schemas.microsoft.com/office/powerpoint/2010/main" val="15361357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a:bodyPr>
          <a:lstStyle/>
          <a:p>
            <a:r>
              <a:rPr lang="en-US" sz="3600" dirty="0" smtClean="0"/>
              <a:t>Example FPH Data</a:t>
            </a:r>
            <a:endParaRPr lang="en-US" sz="3600" dirty="0"/>
          </a:p>
        </p:txBody>
      </p:sp>
      <p:sp>
        <p:nvSpPr>
          <p:cNvPr id="4" name="Slide Number Placeholder 3"/>
          <p:cNvSpPr>
            <a:spLocks noGrp="1"/>
          </p:cNvSpPr>
          <p:nvPr>
            <p:ph type="sldNum" sz="quarter" idx="12"/>
          </p:nvPr>
        </p:nvSpPr>
        <p:spPr/>
        <p:txBody>
          <a:bodyPr/>
          <a:lstStyle/>
          <a:p>
            <a:fld id="{E683B203-D6B4-AA4C-BF20-95E023F8AB1F}" type="slidenum">
              <a:rPr lang="en-US" smtClean="0"/>
              <a:t>10</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0"/>
            <a:ext cx="4742688" cy="533400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3527" r="5542"/>
          <a:stretch/>
        </p:blipFill>
        <p:spPr>
          <a:xfrm>
            <a:off x="4474464" y="762000"/>
            <a:ext cx="4401312" cy="5334000"/>
          </a:xfrm>
          <a:prstGeom prst="rect">
            <a:avLst/>
          </a:prstGeom>
        </p:spPr>
      </p:pic>
      <p:sp>
        <p:nvSpPr>
          <p:cNvPr id="9" name="TextBox 8"/>
          <p:cNvSpPr txBox="1"/>
          <p:nvPr/>
        </p:nvSpPr>
        <p:spPr>
          <a:xfrm flipH="1">
            <a:off x="2438400" y="5798145"/>
            <a:ext cx="4114800" cy="923330"/>
          </a:xfrm>
          <a:prstGeom prst="rect">
            <a:avLst/>
          </a:prstGeom>
          <a:noFill/>
        </p:spPr>
        <p:txBody>
          <a:bodyPr wrap="square" rtlCol="0">
            <a:spAutoFit/>
          </a:bodyPr>
          <a:lstStyle/>
          <a:p>
            <a:pPr algn="ctr"/>
            <a:r>
              <a:rPr lang="en-US" dirty="0" smtClean="0"/>
              <a:t>Integrate this </a:t>
            </a:r>
            <a:r>
              <a:rPr lang="en-US" dirty="0" smtClean="0">
                <a:sym typeface="Wingdings"/>
              </a:rPr>
              <a:t> to get this</a:t>
            </a:r>
          </a:p>
          <a:p>
            <a:pPr algn="ctr"/>
            <a:r>
              <a:rPr lang="en-US" dirty="0" smtClean="0">
                <a:sym typeface="Wingdings"/>
              </a:rPr>
              <a:t>Then index data by altitude to get TPW vs MMR over set of flights</a:t>
            </a:r>
            <a:endParaRPr lang="en-US" dirty="0"/>
          </a:p>
        </p:txBody>
      </p:sp>
    </p:spTree>
    <p:extLst>
      <p:ext uri="{BB962C8B-B14F-4D97-AF65-F5344CB8AC3E}">
        <p14:creationId xmlns:p14="http://schemas.microsoft.com/office/powerpoint/2010/main" val="21432354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6325" r="5121"/>
          <a:stretch/>
        </p:blipFill>
        <p:spPr>
          <a:xfrm>
            <a:off x="4559808" y="921882"/>
            <a:ext cx="4584192" cy="5617030"/>
          </a:xfrm>
          <a:prstGeom prst="rect">
            <a:avLst/>
          </a:prstGeom>
        </p:spPr>
      </p:pic>
      <p:sp>
        <p:nvSpPr>
          <p:cNvPr id="2" name="Title 1"/>
          <p:cNvSpPr>
            <a:spLocks noGrp="1"/>
          </p:cNvSpPr>
          <p:nvPr>
            <p:ph type="title"/>
          </p:nvPr>
        </p:nvSpPr>
        <p:spPr>
          <a:xfrm>
            <a:off x="0" y="0"/>
            <a:ext cx="9144000" cy="1143000"/>
          </a:xfrm>
        </p:spPr>
        <p:txBody>
          <a:bodyPr>
            <a:normAutofit/>
          </a:bodyPr>
          <a:lstStyle/>
          <a:p>
            <a:r>
              <a:rPr lang="en-US" sz="4000" dirty="0" smtClean="0"/>
              <a:t>Universal WV Model For Initial Analysis</a:t>
            </a:r>
            <a:endParaRPr lang="en-US" sz="4000"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122062" y="927198"/>
                <a:ext cx="4553712" cy="4525963"/>
              </a:xfrm>
            </p:spPr>
            <p:txBody>
              <a:bodyPr>
                <a:noAutofit/>
              </a:bodyPr>
              <a:lstStyle/>
              <a:p>
                <a:pPr marL="0" indent="0">
                  <a:buNone/>
                </a:pPr>
                <a:r>
                  <a:rPr lang="en-US" sz="1800" dirty="0" smtClean="0"/>
                  <a:t>Haas </a:t>
                </a:r>
                <a:r>
                  <a:rPr lang="en-US" sz="1800" dirty="0"/>
                  <a:t>&amp; </a:t>
                </a:r>
                <a:r>
                  <a:rPr lang="en-US" sz="1800" dirty="0" err="1"/>
                  <a:t>Pfister</a:t>
                </a:r>
                <a:r>
                  <a:rPr lang="en-US" sz="1800" dirty="0"/>
                  <a:t> (HP 98) present a simple and universal model of MMR which we used as our starting point :</a:t>
                </a:r>
              </a:p>
              <a:p>
                <a:pPr marL="0" indent="0">
                  <a:buNone/>
                </a:pPr>
                <a:endParaRPr lang="en-US" sz="1800" dirty="0"/>
              </a:p>
              <a:p>
                <a:pPr marL="0" indent="0">
                  <a:buNone/>
                </a:pPr>
                <a14:m>
                  <m:oMathPara xmlns:m="http://schemas.openxmlformats.org/officeDocument/2006/math">
                    <m:oMathParaPr>
                      <m:jc m:val="centerGroup"/>
                    </m:oMathParaPr>
                    <m:oMath xmlns:m="http://schemas.openxmlformats.org/officeDocument/2006/math">
                      <m:r>
                        <a:rPr lang="en-US" sz="1800" i="1">
                          <a:latin typeface="Cambria Math" charset="0"/>
                        </a:rPr>
                        <m:t>𝑞</m:t>
                      </m:r>
                      <m:r>
                        <a:rPr lang="en-US" sz="1800" i="1">
                          <a:latin typeface="Cambria Math" charset="0"/>
                        </a:rPr>
                        <m:t>(</m:t>
                      </m:r>
                      <m:r>
                        <a:rPr lang="en-US" sz="1800" i="1">
                          <a:latin typeface="Cambria Math" charset="0"/>
                        </a:rPr>
                        <m:t>h</m:t>
                      </m:r>
                      <m:r>
                        <a:rPr lang="en-US" sz="1800" i="1">
                          <a:latin typeface="Cambria Math" charset="0"/>
                        </a:rPr>
                        <m:t>)= </m:t>
                      </m:r>
                      <m:r>
                        <m:rPr>
                          <m:sty m:val="p"/>
                        </m:rPr>
                        <a:rPr lang="en-US" sz="1800">
                          <a:latin typeface="Cambria Math" charset="0"/>
                        </a:rPr>
                        <m:t>max</m:t>
                      </m:r>
                      <m:r>
                        <a:rPr lang="en-US" sz="1800" i="1">
                          <a:latin typeface="Cambria Math" charset="0"/>
                        </a:rPr>
                        <m:t>(</m:t>
                      </m:r>
                      <m:sSub>
                        <m:sSubPr>
                          <m:ctrlPr>
                            <a:rPr lang="en-US" sz="1800" i="1">
                              <a:latin typeface="Cambria Math" charset="0"/>
                            </a:rPr>
                          </m:ctrlPr>
                        </m:sSubPr>
                        <m:e>
                          <m:r>
                            <a:rPr lang="en-US" sz="1800" i="1">
                              <a:latin typeface="Cambria Math" charset="0"/>
                            </a:rPr>
                            <m:t>𝑞</m:t>
                          </m:r>
                        </m:e>
                        <m:sub>
                          <m:r>
                            <a:rPr lang="en-US" sz="1800" i="1">
                              <a:latin typeface="Cambria Math" charset="0"/>
                            </a:rPr>
                            <m:t>0</m:t>
                          </m:r>
                        </m:sub>
                      </m:sSub>
                      <m:sSup>
                        <m:sSupPr>
                          <m:ctrlPr>
                            <a:rPr lang="en-US" sz="1800" i="1">
                              <a:latin typeface="Cambria Math" charset="0"/>
                            </a:rPr>
                          </m:ctrlPr>
                        </m:sSupPr>
                        <m:e>
                          <m:r>
                            <a:rPr lang="en-US" sz="1800" i="1">
                              <a:latin typeface="Cambria Math" charset="0"/>
                            </a:rPr>
                            <m:t>𝑒</m:t>
                          </m:r>
                        </m:e>
                        <m:sup>
                          <m:r>
                            <a:rPr lang="en-US" sz="1800" i="1">
                              <a:latin typeface="Cambria Math" charset="0"/>
                            </a:rPr>
                            <m:t>−</m:t>
                          </m:r>
                          <m:f>
                            <m:fPr>
                              <m:type m:val="lin"/>
                              <m:ctrlPr>
                                <a:rPr lang="en-US" sz="1800" i="1">
                                  <a:latin typeface="Cambria Math" charset="0"/>
                                </a:rPr>
                              </m:ctrlPr>
                            </m:fPr>
                            <m:num>
                              <m:r>
                                <a:rPr lang="en-US" sz="1800" i="1">
                                  <a:latin typeface="Cambria Math" charset="0"/>
                                </a:rPr>
                                <m:t>h</m:t>
                              </m:r>
                            </m:num>
                            <m:den>
                              <m:sSub>
                                <m:sSubPr>
                                  <m:ctrlPr>
                                    <a:rPr lang="en-US" sz="1800" i="1">
                                      <a:latin typeface="Cambria Math" charset="0"/>
                                    </a:rPr>
                                  </m:ctrlPr>
                                </m:sSubPr>
                                <m:e>
                                  <m:r>
                                    <a:rPr lang="en-US" sz="1800" i="1">
                                      <a:latin typeface="Cambria Math" charset="0"/>
                                    </a:rPr>
                                    <m:t>h</m:t>
                                  </m:r>
                                </m:e>
                                <m:sub>
                                  <m:r>
                                    <a:rPr lang="en-US" sz="1800" i="1">
                                      <a:latin typeface="Cambria Math" charset="0"/>
                                    </a:rPr>
                                    <m:t>0</m:t>
                                  </m:r>
                                </m:sub>
                              </m:sSub>
                            </m:den>
                          </m:f>
                        </m:sup>
                      </m:sSup>
                      <m:r>
                        <a:rPr lang="en-US" sz="1800" i="1">
                          <a:latin typeface="Cambria Math" charset="0"/>
                        </a:rPr>
                        <m:t>, 2.5)</m:t>
                      </m:r>
                    </m:oMath>
                  </m:oMathPara>
                </a14:m>
                <a:endParaRPr lang="en-US" sz="1800" dirty="0"/>
              </a:p>
              <a:p>
                <a:pPr marL="0" indent="0">
                  <a:buNone/>
                </a:pPr>
                <a:endParaRPr lang="en-US" sz="1800" dirty="0"/>
              </a:p>
              <a:p>
                <a:pPr marL="0" indent="0">
                  <a:buNone/>
                </a:pPr>
                <a:r>
                  <a:rPr lang="en-US" sz="1800" dirty="0"/>
                  <a:t>Where</a:t>
                </a:r>
              </a:p>
              <a:p>
                <a:pPr marL="0" indent="0">
                  <a:buNone/>
                </a:pPr>
                <a:r>
                  <a:rPr lang="en-US" sz="1800" dirty="0"/>
                  <a:t>q = mass mixing ratio (MMR) in ppm</a:t>
                </a:r>
              </a:p>
              <a:p>
                <a:pPr marL="0" indent="0">
                  <a:buNone/>
                </a:pPr>
                <a:r>
                  <a:rPr lang="en-US" sz="1800" dirty="0"/>
                  <a:t>h</a:t>
                </a:r>
                <a:r>
                  <a:rPr lang="en-US" sz="1800" dirty="0"/>
                  <a:t> = altitude</a:t>
                </a:r>
              </a:p>
              <a:p>
                <a:pPr marL="0" indent="0">
                  <a:buNone/>
                </a:pPr>
                <a:r>
                  <a:rPr lang="en-US" sz="1800" dirty="0"/>
                  <a:t>h</a:t>
                </a:r>
                <a:r>
                  <a:rPr lang="en-US" sz="1800" baseline="-25000" dirty="0"/>
                  <a:t>0</a:t>
                </a:r>
                <a:r>
                  <a:rPr lang="en-US" sz="1800" dirty="0"/>
                  <a:t> = WV scale height</a:t>
                </a:r>
              </a:p>
              <a:p>
                <a:r>
                  <a:rPr lang="en-US" sz="1800" dirty="0" smtClean="0"/>
                  <a:t>While this form is too simple to fit all the FPH data in detail – in particular the tropopause minimum – it is an economical approximate description of the data.</a:t>
                </a:r>
              </a:p>
              <a:p>
                <a:r>
                  <a:rPr lang="en-US" sz="1800" dirty="0"/>
                  <a:t>W</a:t>
                </a:r>
                <a:r>
                  <a:rPr lang="en-US" sz="1800" dirty="0" smtClean="0"/>
                  <a:t>e were able to validate and extend HP98’s finding that </a:t>
                </a:r>
                <a:r>
                  <a:rPr lang="en-US" sz="1800" i="1" dirty="0" smtClean="0"/>
                  <a:t>h</a:t>
                </a:r>
                <a:r>
                  <a:rPr lang="en-US" sz="1800" baseline="-25000" dirty="0" smtClean="0"/>
                  <a:t>0</a:t>
                </a:r>
                <a:r>
                  <a:rPr lang="en-US" sz="1800" dirty="0" smtClean="0"/>
                  <a:t> = 1.3 +/- 0.1  km in SAGE II data by fitting the equation above to the set of all Boulder FPH flights (results at right)</a:t>
                </a:r>
              </a:p>
              <a:p>
                <a:endParaRPr lang="en-US" sz="1800" dirty="0" smtClean="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122062" y="927198"/>
                <a:ext cx="4553712" cy="4525963"/>
              </a:xfrm>
              <a:blipFill rotWithShape="0">
                <a:blip r:embed="rId3"/>
                <a:stretch>
                  <a:fillRect l="-1071" t="-673" r="-1740" b="-2934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E683B203-D6B4-AA4C-BF20-95E023F8AB1F}" type="slidenum">
              <a:rPr lang="en-US" smtClean="0"/>
              <a:t>11</a:t>
            </a:fld>
            <a:endParaRPr lang="en-US"/>
          </a:p>
        </p:txBody>
      </p:sp>
    </p:spTree>
    <p:extLst>
      <p:ext uri="{BB962C8B-B14F-4D97-AF65-F5344CB8AC3E}">
        <p14:creationId xmlns:p14="http://schemas.microsoft.com/office/powerpoint/2010/main" val="17383459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Detailed Analysis Method</a:t>
            </a:r>
            <a:endParaRPr lang="en-US" dirty="0"/>
          </a:p>
        </p:txBody>
      </p:sp>
      <p:sp>
        <p:nvSpPr>
          <p:cNvPr id="3" name="Content Placeholder 2"/>
          <p:cNvSpPr>
            <a:spLocks noGrp="1"/>
          </p:cNvSpPr>
          <p:nvPr>
            <p:ph idx="1"/>
          </p:nvPr>
        </p:nvSpPr>
        <p:spPr>
          <a:xfrm>
            <a:off x="347472" y="1046988"/>
            <a:ext cx="8488184" cy="5309362"/>
          </a:xfrm>
        </p:spPr>
        <p:txBody>
          <a:bodyPr>
            <a:noAutofit/>
          </a:bodyPr>
          <a:lstStyle/>
          <a:p>
            <a:pPr marL="514350" indent="-514350">
              <a:buFont typeface="+mj-lt"/>
              <a:buAutoNum type="arabicPeriod"/>
            </a:pPr>
            <a:r>
              <a:rPr lang="en-US" sz="1800" dirty="0"/>
              <a:t>Select descent data with &lt;10% gapped data (code -999), no gaps &gt;= 1 km,  and good data up to at least 23.5 km</a:t>
            </a:r>
          </a:p>
          <a:p>
            <a:pPr marL="514350" indent="-514350">
              <a:buFont typeface="+mj-lt"/>
              <a:buAutoNum type="arabicPeriod"/>
            </a:pPr>
            <a:r>
              <a:rPr lang="en-US" sz="1800" dirty="0"/>
              <a:t>Linearly fill gaps</a:t>
            </a:r>
          </a:p>
          <a:p>
            <a:pPr marL="514350" indent="-514350">
              <a:buFont typeface="+mj-lt"/>
              <a:buAutoNum type="arabicPeriod"/>
            </a:pPr>
            <a:r>
              <a:rPr lang="en-US" sz="1800" dirty="0"/>
              <a:t>At each altitude in a flight, </a:t>
            </a:r>
            <a:r>
              <a:rPr lang="en-US" sz="1800" dirty="0" smtClean="0"/>
              <a:t>integrate </a:t>
            </a:r>
            <a:r>
              <a:rPr lang="en-US" sz="1800" dirty="0"/>
              <a:t>MMR over pressure between the pressure at that altitude and 25 mbar and add a constant 0.8 um TPW above 25 km/25 mbar</a:t>
            </a:r>
          </a:p>
          <a:p>
            <a:pPr marL="514350" indent="-514350">
              <a:buFont typeface="+mj-lt"/>
              <a:buAutoNum type="arabicPeriod"/>
            </a:pPr>
            <a:r>
              <a:rPr lang="en-US" sz="1800" dirty="0"/>
              <a:t>For each altitude, select the MMR result at that altitude from each flight and plot TPW vs. MMR on a log-log scale.</a:t>
            </a:r>
          </a:p>
          <a:p>
            <a:pPr marL="514350" indent="-514350">
              <a:buFont typeface="+mj-lt"/>
              <a:buAutoNum type="arabicPeriod"/>
            </a:pPr>
            <a:r>
              <a:rPr lang="en-US" sz="1800" dirty="0"/>
              <a:t>After seeing that the universal HP98 model did not work well at higher altitudes, empirically fit the data to a power law (straight line on log-log  plot)</a:t>
            </a:r>
          </a:p>
          <a:p>
            <a:pPr marL="514350" indent="-514350">
              <a:buFont typeface="+mj-lt"/>
              <a:buAutoNum type="arabicPeriod"/>
            </a:pPr>
            <a:r>
              <a:rPr lang="en-US" sz="1800" dirty="0"/>
              <a:t>Where HP98 gives a greater TPW at a given MMR then the power law, use HP98</a:t>
            </a:r>
          </a:p>
          <a:p>
            <a:pPr marL="514350" indent="-514350">
              <a:buFont typeface="+mj-lt"/>
              <a:buAutoNum type="arabicPeriod"/>
            </a:pPr>
            <a:r>
              <a:rPr lang="en-US" sz="1800" dirty="0"/>
              <a:t>Iterate the power law fit, excluding the points for which the power law was replaced by HP98 in the previous step</a:t>
            </a:r>
          </a:p>
          <a:p>
            <a:pPr marL="514350" indent="-514350">
              <a:buFont typeface="+mj-lt"/>
              <a:buAutoNum type="arabicPeriod"/>
            </a:pPr>
            <a:r>
              <a:rPr lang="en-US" sz="1800" dirty="0"/>
              <a:t>Fit the power low exponent and prefactor themselves to a linear function of altitude (</a:t>
            </a:r>
            <a:r>
              <a:rPr lang="en-US" sz="1800" dirty="0" err="1"/>
              <a:t>uber</a:t>
            </a:r>
            <a:r>
              <a:rPr lang="en-US" sz="1800" dirty="0"/>
              <a:t> fit)</a:t>
            </a:r>
          </a:p>
          <a:p>
            <a:pPr marL="514350" indent="-514350">
              <a:buFont typeface="+mj-lt"/>
              <a:buAutoNum type="arabicPeriod"/>
            </a:pPr>
            <a:r>
              <a:rPr lang="en-US" sz="1800" dirty="0"/>
              <a:t>Regression against ozone, tropopause pressure height, and temperature did not improve the results.</a:t>
            </a:r>
          </a:p>
          <a:p>
            <a:pPr marL="514350" indent="-514350">
              <a:buFont typeface="+mj-lt"/>
              <a:buAutoNum type="arabicPeriod"/>
            </a:pPr>
            <a:endParaRPr lang="en-US" sz="1800" dirty="0"/>
          </a:p>
        </p:txBody>
      </p:sp>
      <p:sp>
        <p:nvSpPr>
          <p:cNvPr id="4" name="Slide Number Placeholder 3"/>
          <p:cNvSpPr>
            <a:spLocks noGrp="1"/>
          </p:cNvSpPr>
          <p:nvPr>
            <p:ph type="sldNum" sz="quarter" idx="12"/>
          </p:nvPr>
        </p:nvSpPr>
        <p:spPr/>
        <p:txBody>
          <a:bodyPr/>
          <a:lstStyle/>
          <a:p>
            <a:fld id="{E683B203-D6B4-AA4C-BF20-95E023F8AB1F}" type="slidenum">
              <a:rPr lang="en-US" smtClean="0"/>
              <a:t>12</a:t>
            </a:fld>
            <a:endParaRPr lang="en-US"/>
          </a:p>
        </p:txBody>
      </p:sp>
    </p:spTree>
    <p:extLst>
      <p:ext uri="{BB962C8B-B14F-4D97-AF65-F5344CB8AC3E}">
        <p14:creationId xmlns:p14="http://schemas.microsoft.com/office/powerpoint/2010/main" val="12503697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Autofit/>
          </a:bodyPr>
          <a:lstStyle/>
          <a:p>
            <a:r>
              <a:rPr lang="en-US" sz="2800" dirty="0"/>
              <a:t>Result:  In </a:t>
            </a:r>
            <a:r>
              <a:rPr lang="en-US" sz="2800" i="1" dirty="0"/>
              <a:t>clear skies or above light cirrus</a:t>
            </a:r>
            <a:r>
              <a:rPr lang="en-US" sz="2800" dirty="0"/>
              <a:t>, TPW can be predicted from MMR and altitude to an accuracy from 9% at 13.8 km to 24% at 10.8 km (</a:t>
            </a:r>
            <a:r>
              <a:rPr lang="en-US" sz="2800" dirty="0" err="1"/>
              <a:t>rms</a:t>
            </a:r>
            <a:r>
              <a:rPr lang="en-US" sz="2800" dirty="0"/>
              <a:t> error)</a:t>
            </a:r>
            <a:br>
              <a:rPr lang="en-US" sz="2800" dirty="0"/>
            </a:br>
            <a:endParaRPr lang="en-US" sz="2800" dirty="0"/>
          </a:p>
        </p:txBody>
      </p:sp>
      <p:sp>
        <p:nvSpPr>
          <p:cNvPr id="4" name="Slide Number Placeholder 3"/>
          <p:cNvSpPr>
            <a:spLocks noGrp="1"/>
          </p:cNvSpPr>
          <p:nvPr>
            <p:ph type="sldNum" sz="quarter" idx="12"/>
          </p:nvPr>
        </p:nvSpPr>
        <p:spPr/>
        <p:txBody>
          <a:bodyPr/>
          <a:lstStyle/>
          <a:p>
            <a:fld id="{E683B203-D6B4-AA4C-BF20-95E023F8AB1F}" type="slidenum">
              <a:rPr lang="en-US" smtClean="0"/>
              <a:t>13</a:t>
            </a:fld>
            <a:endParaRPr lang="en-US"/>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8000" r="7600"/>
          <a:stretch/>
        </p:blipFill>
        <p:spPr>
          <a:xfrm>
            <a:off x="95975" y="1487424"/>
            <a:ext cx="8877935" cy="4384269"/>
          </a:xfrm>
          <a:prstGeom prst="rect">
            <a:avLst/>
          </a:prstGeom>
        </p:spPr>
      </p:pic>
      <p:sp>
        <p:nvSpPr>
          <p:cNvPr id="7" name="TextBox 6"/>
          <p:cNvSpPr txBox="1"/>
          <p:nvPr/>
        </p:nvSpPr>
        <p:spPr>
          <a:xfrm>
            <a:off x="518160" y="5718631"/>
            <a:ext cx="8168640" cy="1077218"/>
          </a:xfrm>
          <a:prstGeom prst="rect">
            <a:avLst/>
          </a:prstGeom>
          <a:noFill/>
        </p:spPr>
        <p:txBody>
          <a:bodyPr wrap="square" rtlCol="0">
            <a:spAutoFit/>
          </a:bodyPr>
          <a:lstStyle/>
          <a:p>
            <a:r>
              <a:rPr lang="en-US" sz="1600" dirty="0"/>
              <a:t>Example plots for various altitudes showing correlation of TPW vs. MMR at fixed altitude for all FPH descent data from all 3 stations. The joint fit is the maximum of HP98 and a power-law fit to the data at fixed altitude</a:t>
            </a:r>
            <a:r>
              <a:rPr lang="en-US" sz="1600" dirty="0" smtClean="0"/>
              <a:t>.. </a:t>
            </a:r>
            <a:r>
              <a:rPr lang="en-US" sz="1600" dirty="0"/>
              <a:t>At the lowest MMRs, the </a:t>
            </a:r>
            <a:r>
              <a:rPr lang="en-US" sz="1600" dirty="0" err="1"/>
              <a:t>uber</a:t>
            </a:r>
            <a:r>
              <a:rPr lang="en-US" sz="1600" dirty="0"/>
              <a:t>, joint, and HP98 fits are indistinguishable and appear as the cyan line</a:t>
            </a:r>
            <a:r>
              <a:rPr lang="en-US" sz="1600" dirty="0" smtClean="0"/>
              <a:t>.</a:t>
            </a:r>
            <a:endParaRPr lang="en-US" sz="1600" dirty="0"/>
          </a:p>
        </p:txBody>
      </p:sp>
    </p:spTree>
    <p:extLst>
      <p:ext uri="{BB962C8B-B14F-4D97-AF65-F5344CB8AC3E}">
        <p14:creationId xmlns:p14="http://schemas.microsoft.com/office/powerpoint/2010/main" val="16673214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Application to SOFIA</a:t>
            </a:r>
            <a:endParaRPr lang="en-US" dirty="0"/>
          </a:p>
        </p:txBody>
      </p:sp>
      <p:sp>
        <p:nvSpPr>
          <p:cNvPr id="3" name="Content Placeholder 2"/>
          <p:cNvSpPr>
            <a:spLocks noGrp="1"/>
          </p:cNvSpPr>
          <p:nvPr>
            <p:ph idx="1"/>
          </p:nvPr>
        </p:nvSpPr>
        <p:spPr>
          <a:xfrm>
            <a:off x="457200" y="978408"/>
            <a:ext cx="8229600" cy="5377942"/>
          </a:xfrm>
        </p:spPr>
        <p:txBody>
          <a:bodyPr>
            <a:normAutofit fontScale="62500" lnSpcReduction="20000"/>
          </a:bodyPr>
          <a:lstStyle/>
          <a:p>
            <a:r>
              <a:rPr lang="en-US" dirty="0"/>
              <a:t>An aircraft FPH (Buck Instruments </a:t>
            </a:r>
            <a:r>
              <a:rPr lang="en-US" dirty="0">
                <a:hlinkClick r:id="rId2"/>
              </a:rPr>
              <a:t>http://</a:t>
            </a:r>
            <a:r>
              <a:rPr lang="en-US" dirty="0" smtClean="0">
                <a:hlinkClick r:id="rId2"/>
              </a:rPr>
              <a:t>www.hygrometers.com</a:t>
            </a:r>
            <a:r>
              <a:rPr lang="en-US" dirty="0" smtClean="0"/>
              <a:t> CR-2</a:t>
            </a:r>
            <a:r>
              <a:rPr lang="en-US" dirty="0"/>
              <a:t>) </a:t>
            </a:r>
            <a:r>
              <a:rPr lang="en-US" dirty="0" smtClean="0"/>
              <a:t>instruments</a:t>
            </a:r>
            <a:r>
              <a:rPr lang="en-US" dirty="0"/>
              <a:t>, </a:t>
            </a:r>
            <a:r>
              <a:rPr lang="en-US" dirty="0" smtClean="0"/>
              <a:t>as used the </a:t>
            </a:r>
            <a:r>
              <a:rPr lang="en-US" dirty="0"/>
              <a:t>successful IAGOS-CARIBIC package (</a:t>
            </a:r>
            <a:r>
              <a:rPr lang="en-US" dirty="0" err="1" smtClean="0"/>
              <a:t>Brenninkmeijer</a:t>
            </a:r>
            <a:r>
              <a:rPr lang="en-US" dirty="0" smtClean="0"/>
              <a:t>, </a:t>
            </a:r>
            <a:r>
              <a:rPr lang="en-US" dirty="0"/>
              <a:t>2007) for commercial airliners, would allow SOFIA to serve atmospheric science as well as astronomy</a:t>
            </a:r>
            <a:r>
              <a:rPr lang="en-US" dirty="0" smtClean="0"/>
              <a:t>.</a:t>
            </a:r>
          </a:p>
          <a:p>
            <a:pPr lvl="1"/>
            <a:r>
              <a:rPr lang="en-US" dirty="0" smtClean="0"/>
              <a:t>CR-2 uses a </a:t>
            </a:r>
            <a:r>
              <a:rPr lang="en-US" dirty="0" err="1" smtClean="0"/>
              <a:t>Ricor</a:t>
            </a:r>
            <a:r>
              <a:rPr lang="en-US" dirty="0" smtClean="0"/>
              <a:t> </a:t>
            </a:r>
            <a:r>
              <a:rPr lang="en-US" dirty="0"/>
              <a:t>K548 rotary </a:t>
            </a:r>
            <a:r>
              <a:rPr lang="en-US" dirty="0" err="1"/>
              <a:t>Stirling</a:t>
            </a:r>
            <a:r>
              <a:rPr lang="en-US" dirty="0"/>
              <a:t>-cycle tactical </a:t>
            </a:r>
            <a:r>
              <a:rPr lang="en-US" dirty="0" err="1"/>
              <a:t>cryocooler</a:t>
            </a:r>
            <a:endParaRPr lang="en-US" dirty="0"/>
          </a:p>
          <a:p>
            <a:pPr lvl="1"/>
            <a:r>
              <a:rPr lang="en-US" dirty="0" smtClean="0"/>
              <a:t>CR-2 can measure frost </a:t>
            </a:r>
            <a:r>
              <a:rPr lang="en-US" dirty="0"/>
              <a:t>p</a:t>
            </a:r>
            <a:r>
              <a:rPr lang="en-US" dirty="0" smtClean="0"/>
              <a:t>oint down to  </a:t>
            </a:r>
            <a:r>
              <a:rPr lang="en-US" dirty="0"/>
              <a:t>-100 </a:t>
            </a:r>
            <a:r>
              <a:rPr lang="en-US" dirty="0" smtClean="0"/>
              <a:t>°C.  Required minimum for SOFIA is -80 </a:t>
            </a:r>
            <a:r>
              <a:rPr lang="en-US" dirty="0"/>
              <a:t>°</a:t>
            </a:r>
            <a:r>
              <a:rPr lang="en-US" dirty="0" smtClean="0"/>
              <a:t>C, corresponding to 2.3 ppm MMR at 13.7 km/148 </a:t>
            </a:r>
            <a:r>
              <a:rPr lang="en-US" dirty="0"/>
              <a:t>mbar (http://</a:t>
            </a:r>
            <a:r>
              <a:rPr lang="en-US" dirty="0" err="1" smtClean="0"/>
              <a:t>www.michell.com</a:t>
            </a:r>
            <a:r>
              <a:rPr lang="en-US" dirty="0" smtClean="0"/>
              <a:t>/us/calculator)</a:t>
            </a:r>
            <a:endParaRPr lang="en-US" dirty="0"/>
          </a:p>
          <a:p>
            <a:pPr lvl="1"/>
            <a:r>
              <a:rPr lang="en-US" dirty="0" smtClean="0"/>
              <a:t>CR-2 lists </a:t>
            </a:r>
            <a:r>
              <a:rPr lang="en-US" dirty="0"/>
              <a:t>for $</a:t>
            </a:r>
            <a:r>
              <a:rPr lang="en-US" dirty="0" smtClean="0"/>
              <a:t>55K + cost for Buck to modify TAT </a:t>
            </a:r>
            <a:r>
              <a:rPr lang="en-US" dirty="0"/>
              <a:t>probe </a:t>
            </a:r>
            <a:r>
              <a:rPr lang="en-US" dirty="0" smtClean="0"/>
              <a:t>+ cost to install in SOFIA and certify</a:t>
            </a:r>
          </a:p>
          <a:p>
            <a:pPr lvl="1"/>
            <a:r>
              <a:rPr lang="en-US" dirty="0" smtClean="0"/>
              <a:t>While the CR-2 is automated, scientific and engineering skill is needed to design a clean sampling system and start the instrument at the right time to nucleate a frost layer without getting too much water in the system</a:t>
            </a:r>
          </a:p>
          <a:p>
            <a:pPr lvl="1"/>
            <a:r>
              <a:rPr lang="en-US" dirty="0" smtClean="0"/>
              <a:t>Andreas Zahn of IAGOS-CARIBIC has this experience</a:t>
            </a:r>
          </a:p>
          <a:p>
            <a:pPr lvl="1"/>
            <a:r>
              <a:rPr lang="en-US" dirty="0" smtClean="0"/>
              <a:t>Recommend installing on upper deck (like WVM) so human in-flight oversight and access possible</a:t>
            </a:r>
            <a:endParaRPr lang="en-US" dirty="0"/>
          </a:p>
          <a:p>
            <a:r>
              <a:rPr lang="en-US" dirty="0"/>
              <a:t>The </a:t>
            </a:r>
            <a:r>
              <a:rPr lang="en-US" dirty="0" smtClean="0"/>
              <a:t>CR-2 </a:t>
            </a:r>
            <a:r>
              <a:rPr lang="en-US" dirty="0"/>
              <a:t>could serve as a backup and cross-check on the WVM microwave </a:t>
            </a:r>
            <a:r>
              <a:rPr lang="en-US" dirty="0" smtClean="0"/>
              <a:t>measurements</a:t>
            </a:r>
            <a:endParaRPr lang="en-US" dirty="0"/>
          </a:p>
          <a:p>
            <a:r>
              <a:rPr lang="en-US" dirty="0"/>
              <a:t>Having </a:t>
            </a:r>
            <a:r>
              <a:rPr lang="en-US" dirty="0" smtClean="0"/>
              <a:t>CR-2 </a:t>
            </a:r>
            <a:r>
              <a:rPr lang="en-US" dirty="0"/>
              <a:t>and WVM data from the same flight could test atmospheric models to be used for calibration</a:t>
            </a:r>
          </a:p>
          <a:p>
            <a:endParaRPr lang="en-US" dirty="0"/>
          </a:p>
        </p:txBody>
      </p:sp>
      <p:sp>
        <p:nvSpPr>
          <p:cNvPr id="4" name="Slide Number Placeholder 3"/>
          <p:cNvSpPr>
            <a:spLocks noGrp="1"/>
          </p:cNvSpPr>
          <p:nvPr>
            <p:ph type="sldNum" sz="quarter" idx="12"/>
          </p:nvPr>
        </p:nvSpPr>
        <p:spPr/>
        <p:txBody>
          <a:bodyPr/>
          <a:lstStyle/>
          <a:p>
            <a:fld id="{E683B203-D6B4-AA4C-BF20-95E023F8AB1F}" type="slidenum">
              <a:rPr lang="en-US" smtClean="0"/>
              <a:t>14</a:t>
            </a:fld>
            <a:endParaRPr lang="en-US"/>
          </a:p>
        </p:txBody>
      </p:sp>
    </p:spTree>
    <p:extLst>
      <p:ext uri="{BB962C8B-B14F-4D97-AF65-F5344CB8AC3E}">
        <p14:creationId xmlns:p14="http://schemas.microsoft.com/office/powerpoint/2010/main" val="1032941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457200" y="274638"/>
            <a:ext cx="8229600" cy="639762"/>
          </a:xfrm>
        </p:spPr>
        <p:txBody>
          <a:bodyPr>
            <a:normAutofit fontScale="90000"/>
          </a:bodyPr>
          <a:lstStyle/>
          <a:p>
            <a:pPr eaLnBrk="1" hangingPunct="1">
              <a:defRPr/>
            </a:pPr>
            <a:r>
              <a:rPr lang="en-US" sz="2400" b="1" dirty="0" smtClean="0"/>
              <a:t>Dynamic </a:t>
            </a:r>
            <a:r>
              <a:rPr lang="en-US" sz="2400" b="1" dirty="0" smtClean="0"/>
              <a:t>Range – Keep Inlet Tubes Dry! (from John Barrick, </a:t>
            </a:r>
            <a:r>
              <a:rPr lang="en-US" sz="2400" b="1" dirty="0" err="1" smtClean="0"/>
              <a:t>LaRC</a:t>
            </a:r>
            <a:r>
              <a:rPr lang="en-US" sz="2400" b="1" dirty="0" smtClean="0"/>
              <a:t>)</a:t>
            </a:r>
            <a:endParaRPr lang="en-US" sz="2400" b="1" dirty="0" smtClean="0"/>
          </a:p>
        </p:txBody>
      </p:sp>
      <p:pic>
        <p:nvPicPr>
          <p:cNvPr id="6146" name="Picture 3" descr="H2ORang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066800"/>
            <a:ext cx="61722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ext Box 4"/>
          <p:cNvSpPr txBox="1">
            <a:spLocks noChangeArrowheads="1"/>
          </p:cNvSpPr>
          <p:nvPr/>
        </p:nvSpPr>
        <p:spPr bwMode="auto">
          <a:xfrm>
            <a:off x="228600" y="1676400"/>
            <a:ext cx="2092325"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defRPr/>
            </a:pPr>
            <a:r>
              <a:rPr lang="en-US" sz="1600" smtClean="0">
                <a:ea typeface="ＭＳ Ｐゴシック" charset="0"/>
              </a:rPr>
              <a:t>Planetary Boundary Layer </a:t>
            </a:r>
            <a:r>
              <a:rPr lang="en-US" sz="1600" dirty="0">
                <a:ea typeface="ＭＳ Ｐゴシック" charset="0"/>
              </a:rPr>
              <a:t>and</a:t>
            </a:r>
          </a:p>
          <a:p>
            <a:pPr>
              <a:defRPr/>
            </a:pPr>
            <a:r>
              <a:rPr lang="en-US" sz="1600" dirty="0">
                <a:ea typeface="ＭＳ Ｐゴシック" charset="0"/>
              </a:rPr>
              <a:t>Lower Troposphere</a:t>
            </a:r>
          </a:p>
        </p:txBody>
      </p:sp>
      <p:sp>
        <p:nvSpPr>
          <p:cNvPr id="55301" name="Line 5"/>
          <p:cNvSpPr>
            <a:spLocks noChangeShapeType="1"/>
          </p:cNvSpPr>
          <p:nvPr/>
        </p:nvSpPr>
        <p:spPr bwMode="auto">
          <a:xfrm>
            <a:off x="1828800" y="1905000"/>
            <a:ext cx="9144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55302" name="Text Box 6"/>
          <p:cNvSpPr txBox="1">
            <a:spLocks noChangeArrowheads="1"/>
          </p:cNvSpPr>
          <p:nvPr/>
        </p:nvSpPr>
        <p:spPr bwMode="auto">
          <a:xfrm>
            <a:off x="228600" y="4572000"/>
            <a:ext cx="2092325" cy="20621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defRPr/>
            </a:pPr>
            <a:r>
              <a:rPr lang="en-US" sz="1600" dirty="0">
                <a:ea typeface="ＭＳ Ｐゴシック" charset="0"/>
              </a:rPr>
              <a:t>Upper Troposphere</a:t>
            </a:r>
          </a:p>
          <a:p>
            <a:pPr>
              <a:defRPr/>
            </a:pPr>
            <a:r>
              <a:rPr lang="en-US" sz="1600" dirty="0">
                <a:ea typeface="ＭＳ Ｐゴシック" charset="0"/>
              </a:rPr>
              <a:t>Lower </a:t>
            </a:r>
            <a:r>
              <a:rPr lang="en-US" sz="1600" dirty="0" smtClean="0">
                <a:ea typeface="ＭＳ Ｐゴシック" charset="0"/>
              </a:rPr>
              <a:t>Stratosphere.</a:t>
            </a:r>
          </a:p>
          <a:p>
            <a:pPr>
              <a:defRPr/>
            </a:pPr>
            <a:endParaRPr lang="en-US" sz="1600" dirty="0">
              <a:ea typeface="ＭＳ Ｐゴシック" charset="0"/>
            </a:endParaRPr>
          </a:p>
          <a:p>
            <a:pPr>
              <a:defRPr/>
            </a:pPr>
            <a:r>
              <a:rPr lang="en-US" sz="1600" dirty="0" smtClean="0">
                <a:ea typeface="ＭＳ Ｐゴシック" charset="0"/>
              </a:rPr>
              <a:t>Leaks from cabin and wet air on ascent can dominate signal of interest </a:t>
            </a:r>
            <a:r>
              <a:rPr lang="en-US" sz="1600" dirty="0" smtClean="0">
                <a:ea typeface="ＭＳ Ｐゴシック" charset="0"/>
                <a:sym typeface="Wingdings"/>
              </a:rPr>
              <a:t> keep tubes tight, clean, and warm</a:t>
            </a:r>
            <a:endParaRPr lang="en-US" sz="1600" dirty="0">
              <a:ea typeface="ＭＳ Ｐゴシック" charset="0"/>
            </a:endParaRPr>
          </a:p>
        </p:txBody>
      </p:sp>
      <p:sp>
        <p:nvSpPr>
          <p:cNvPr id="55303" name="Line 7"/>
          <p:cNvSpPr>
            <a:spLocks noChangeShapeType="1"/>
          </p:cNvSpPr>
          <p:nvPr/>
        </p:nvSpPr>
        <p:spPr bwMode="auto">
          <a:xfrm flipV="1">
            <a:off x="2362200" y="4876800"/>
            <a:ext cx="11430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2" name="Slide Number Placeholder 1"/>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fld id="{1F222A6B-930E-B941-A453-4039771C2EDD}" type="slidenum">
              <a:rPr lang="en-US" altLang="x-none" sz="1400" b="0"/>
              <a:pPr eaLnBrk="1" hangingPunct="1"/>
              <a:t>15</a:t>
            </a:fld>
            <a:endParaRPr lang="en-US" altLang="x-none" sz="1400" b="0"/>
          </a:p>
        </p:txBody>
      </p:sp>
    </p:spTree>
    <p:extLst>
      <p:ext uri="{BB962C8B-B14F-4D97-AF65-F5344CB8AC3E}">
        <p14:creationId xmlns:p14="http://schemas.microsoft.com/office/powerpoint/2010/main" val="15157854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13518" t="11629" r="17315" b="20153"/>
          <a:stretch/>
        </p:blipFill>
        <p:spPr>
          <a:xfrm>
            <a:off x="595423" y="1031358"/>
            <a:ext cx="3879433" cy="4951530"/>
          </a:xfrm>
        </p:spPr>
      </p:pic>
      <p:sp>
        <p:nvSpPr>
          <p:cNvPr id="4" name="Slide Number Placeholder 3"/>
          <p:cNvSpPr>
            <a:spLocks noGrp="1"/>
          </p:cNvSpPr>
          <p:nvPr>
            <p:ph type="sldNum" sz="quarter" idx="12"/>
          </p:nvPr>
        </p:nvSpPr>
        <p:spPr/>
        <p:txBody>
          <a:bodyPr/>
          <a:lstStyle/>
          <a:p>
            <a:fld id="{E683B203-D6B4-AA4C-BF20-95E023F8AB1F}" type="slidenum">
              <a:rPr lang="en-US" smtClean="0"/>
              <a:t>16</a:t>
            </a:fld>
            <a:endParaRPr lang="en-US"/>
          </a:p>
        </p:txBody>
      </p:sp>
      <p:sp>
        <p:nvSpPr>
          <p:cNvPr id="6" name="TextBox 5"/>
          <p:cNvSpPr txBox="1"/>
          <p:nvPr/>
        </p:nvSpPr>
        <p:spPr>
          <a:xfrm flipH="1">
            <a:off x="999458" y="191384"/>
            <a:ext cx="7410894" cy="830997"/>
          </a:xfrm>
          <a:prstGeom prst="rect">
            <a:avLst/>
          </a:prstGeom>
          <a:noFill/>
        </p:spPr>
        <p:txBody>
          <a:bodyPr wrap="square" rtlCol="0">
            <a:spAutoFit/>
          </a:bodyPr>
          <a:lstStyle/>
          <a:p>
            <a:pPr algn="ctr"/>
            <a:r>
              <a:rPr lang="en-US" sz="2400" dirty="0" smtClean="0"/>
              <a:t>The CR-2 and other FPHs have been flown on other </a:t>
            </a:r>
            <a:r>
              <a:rPr lang="en-US" sz="2400" smtClean="0"/>
              <a:t>research aircraft, including the NASA DC-8</a:t>
            </a:r>
            <a:endParaRPr lang="en-US" sz="2400"/>
          </a:p>
        </p:txBody>
      </p:sp>
      <p:pic>
        <p:nvPicPr>
          <p:cNvPr id="7" name="Picture 6"/>
          <p:cNvPicPr>
            <a:picLocks noChangeAspect="1"/>
          </p:cNvPicPr>
          <p:nvPr/>
        </p:nvPicPr>
        <p:blipFill>
          <a:blip r:embed="rId3"/>
          <a:stretch>
            <a:fillRect/>
          </a:stretch>
        </p:blipFill>
        <p:spPr>
          <a:xfrm rot="21540000">
            <a:off x="4474856" y="1022381"/>
            <a:ext cx="3935496" cy="5092995"/>
          </a:xfrm>
          <a:prstGeom prst="rect">
            <a:avLst/>
          </a:prstGeom>
        </p:spPr>
      </p:pic>
      <p:sp>
        <p:nvSpPr>
          <p:cNvPr id="8" name="TextBox 7"/>
          <p:cNvSpPr txBox="1"/>
          <p:nvPr/>
        </p:nvSpPr>
        <p:spPr>
          <a:xfrm>
            <a:off x="3721395" y="5957843"/>
            <a:ext cx="5166241" cy="646331"/>
          </a:xfrm>
          <a:prstGeom prst="rect">
            <a:avLst/>
          </a:prstGeom>
          <a:noFill/>
        </p:spPr>
        <p:txBody>
          <a:bodyPr wrap="square" rtlCol="0">
            <a:spAutoFit/>
          </a:bodyPr>
          <a:lstStyle/>
          <a:p>
            <a:r>
              <a:rPr lang="en-US" dirty="0" smtClean="0"/>
              <a:t>Detail of droplet-excluding </a:t>
            </a:r>
            <a:r>
              <a:rPr lang="en-US" dirty="0"/>
              <a:t>i</a:t>
            </a:r>
            <a:r>
              <a:rPr lang="en-US" dirty="0" smtClean="0"/>
              <a:t>nlet probe made for CR-2 by Buck from Rosemount housing</a:t>
            </a:r>
            <a:endParaRPr lang="en-US" dirty="0"/>
          </a:p>
        </p:txBody>
      </p:sp>
    </p:spTree>
    <p:extLst>
      <p:ext uri="{BB962C8B-B14F-4D97-AF65-F5344CB8AC3E}">
        <p14:creationId xmlns:p14="http://schemas.microsoft.com/office/powerpoint/2010/main" val="14541488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Future Astro-</a:t>
            </a:r>
            <a:r>
              <a:rPr lang="en-US" dirty="0" err="1" smtClean="0"/>
              <a:t>Atmo</a:t>
            </a:r>
            <a:r>
              <a:rPr lang="en-US" dirty="0" smtClean="0"/>
              <a:t> Questions</a:t>
            </a:r>
            <a:endParaRPr lang="en-US" dirty="0"/>
          </a:p>
        </p:txBody>
      </p:sp>
      <p:sp>
        <p:nvSpPr>
          <p:cNvPr id="3" name="Content Placeholder 2"/>
          <p:cNvSpPr>
            <a:spLocks noGrp="1"/>
          </p:cNvSpPr>
          <p:nvPr>
            <p:ph idx="1"/>
          </p:nvPr>
        </p:nvSpPr>
        <p:spPr>
          <a:xfrm>
            <a:off x="361508" y="1483241"/>
            <a:ext cx="8229600" cy="3673549"/>
          </a:xfrm>
        </p:spPr>
        <p:txBody>
          <a:bodyPr>
            <a:normAutofit fontScale="62500" lnSpcReduction="20000"/>
          </a:bodyPr>
          <a:lstStyle/>
          <a:p>
            <a:r>
              <a:rPr lang="en-US" dirty="0" smtClean="0"/>
              <a:t>How is the distribution of WV </a:t>
            </a:r>
            <a:r>
              <a:rPr lang="en-US" dirty="0"/>
              <a:t>above clouds at FPH vertical </a:t>
            </a:r>
            <a:r>
              <a:rPr lang="en-US" dirty="0" smtClean="0"/>
              <a:t>resolution different from its distribution under hitherto typical FPH launch conditions (clear or light cirrus)?</a:t>
            </a:r>
            <a:endParaRPr lang="en-US" dirty="0"/>
          </a:p>
          <a:p>
            <a:r>
              <a:rPr lang="en-US" dirty="0" smtClean="0"/>
              <a:t>What is the correlation </a:t>
            </a:r>
            <a:r>
              <a:rPr lang="en-US" dirty="0"/>
              <a:t>length and time for WV between 10.7 and 13.7 </a:t>
            </a:r>
            <a:r>
              <a:rPr lang="en-US" dirty="0" smtClean="0"/>
              <a:t>km?  Under what circumstances could AURA-MLS data be useful for calculating TPW above SOFIA?</a:t>
            </a:r>
          </a:p>
          <a:p>
            <a:r>
              <a:rPr lang="en-US" dirty="0" smtClean="0"/>
              <a:t>Can WV Raman backscatter LIDAR facilities at Edwards and JPL Table Mountain provide a useful complementary data for the WVM during SOFIA takeoffs and landings?</a:t>
            </a:r>
          </a:p>
          <a:p>
            <a:r>
              <a:rPr lang="en-US" dirty="0" smtClean="0"/>
              <a:t>Can GFS-FNL products be used to calculate TPW to 25% accuracy or better?</a:t>
            </a:r>
          </a:p>
          <a:p>
            <a:r>
              <a:rPr lang="en-US" dirty="0" smtClean="0"/>
              <a:t>Would monitoring O</a:t>
            </a:r>
            <a:r>
              <a:rPr lang="en-US" baseline="-25000" dirty="0" smtClean="0"/>
              <a:t>3</a:t>
            </a:r>
            <a:r>
              <a:rPr lang="en-US" dirty="0" smtClean="0"/>
              <a:t> column density on-board be of value to SOFIA for precise optical and 9-10 </a:t>
            </a:r>
            <a:r>
              <a:rPr lang="en-US" dirty="0" smtClean="0">
                <a:latin typeface="Symbol" charset="2"/>
                <a:ea typeface="Symbol" charset="2"/>
                <a:cs typeface="Symbol" charset="2"/>
              </a:rPr>
              <a:t>m</a:t>
            </a:r>
            <a:r>
              <a:rPr lang="en-US" dirty="0" smtClean="0"/>
              <a:t>m observations?</a:t>
            </a:r>
            <a:endParaRPr lang="en-US" dirty="0" smtClean="0">
              <a:latin typeface="Symbol" charset="2"/>
              <a:ea typeface="Symbol" charset="2"/>
              <a:cs typeface="Symbol" charset="2"/>
            </a:endParaRPr>
          </a:p>
        </p:txBody>
      </p:sp>
      <p:sp>
        <p:nvSpPr>
          <p:cNvPr id="4" name="Slide Number Placeholder 3"/>
          <p:cNvSpPr>
            <a:spLocks noGrp="1"/>
          </p:cNvSpPr>
          <p:nvPr>
            <p:ph type="sldNum" sz="quarter" idx="12"/>
          </p:nvPr>
        </p:nvSpPr>
        <p:spPr/>
        <p:txBody>
          <a:bodyPr/>
          <a:lstStyle/>
          <a:p>
            <a:fld id="{E683B203-D6B4-AA4C-BF20-95E023F8AB1F}" type="slidenum">
              <a:rPr lang="en-US" smtClean="0"/>
              <a:t>17</a:t>
            </a:fld>
            <a:endParaRPr lang="en-US"/>
          </a:p>
        </p:txBody>
      </p:sp>
    </p:spTree>
    <p:extLst>
      <p:ext uri="{BB962C8B-B14F-4D97-AF65-F5344CB8AC3E}">
        <p14:creationId xmlns:p14="http://schemas.microsoft.com/office/powerpoint/2010/main" val="4977010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60975"/>
            <a:ext cx="8229600" cy="1143000"/>
          </a:xfrm>
        </p:spPr>
        <p:txBody>
          <a:bodyPr>
            <a:normAutofit/>
          </a:bodyPr>
          <a:lstStyle/>
          <a:p>
            <a:r>
              <a:rPr lang="en-US" sz="3600" dirty="0" smtClean="0"/>
              <a:t>Example “Final Analysis” Converted to </a:t>
            </a:r>
            <a:r>
              <a:rPr lang="en-US" sz="3600" dirty="0" smtClean="0"/>
              <a:t>TPW</a:t>
            </a:r>
            <a:endParaRPr lang="en-US" sz="3600" dirty="0"/>
          </a:p>
        </p:txBody>
      </p:sp>
      <p:sp>
        <p:nvSpPr>
          <p:cNvPr id="4" name="Slide Number Placeholder 3"/>
          <p:cNvSpPr>
            <a:spLocks noGrp="1"/>
          </p:cNvSpPr>
          <p:nvPr>
            <p:ph type="sldNum" sz="quarter" idx="12"/>
          </p:nvPr>
        </p:nvSpPr>
        <p:spPr/>
        <p:txBody>
          <a:bodyPr/>
          <a:lstStyle/>
          <a:p>
            <a:fld id="{E683B203-D6B4-AA4C-BF20-95E023F8AB1F}" type="slidenum">
              <a:rPr lang="en-US" smtClean="0"/>
              <a:t>18</a:t>
            </a:fld>
            <a:endParaRPr lang="en-US"/>
          </a:p>
        </p:txBody>
      </p:sp>
      <p:pic>
        <p:nvPicPr>
          <p:cNvPr id="9" name="Picture 8"/>
          <p:cNvPicPr>
            <a:picLocks noChangeAspect="1"/>
          </p:cNvPicPr>
          <p:nvPr/>
        </p:nvPicPr>
        <p:blipFill>
          <a:blip r:embed="rId2"/>
          <a:stretch>
            <a:fillRect/>
          </a:stretch>
        </p:blipFill>
        <p:spPr>
          <a:xfrm>
            <a:off x="0" y="964299"/>
            <a:ext cx="9144000" cy="6024737"/>
          </a:xfrm>
          <a:prstGeom prst="rect">
            <a:avLst/>
          </a:prstGeom>
        </p:spPr>
      </p:pic>
    </p:spTree>
    <p:extLst>
      <p:ext uri="{BB962C8B-B14F-4D97-AF65-F5344CB8AC3E}">
        <p14:creationId xmlns:p14="http://schemas.microsoft.com/office/powerpoint/2010/main" val="19012538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fontScale="85000" lnSpcReduction="20000"/>
          </a:bodyPr>
          <a:lstStyle/>
          <a:p>
            <a:r>
              <a:rPr lang="en-US" dirty="0" err="1"/>
              <a:t>Brenninkmeijer</a:t>
            </a:r>
            <a:r>
              <a:rPr lang="en-US" dirty="0"/>
              <a:t>, C. A. M., et al., 2007, Atmospheric Chemistry and Physics 7, 4953</a:t>
            </a:r>
          </a:p>
          <a:p>
            <a:r>
              <a:rPr lang="en-US" dirty="0"/>
              <a:t>Erickson, E. F., </a:t>
            </a:r>
            <a:r>
              <a:rPr lang="en-US" dirty="0" smtClean="0"/>
              <a:t>1998, </a:t>
            </a:r>
            <a:r>
              <a:rPr lang="en-US" dirty="0"/>
              <a:t>PASP </a:t>
            </a:r>
            <a:r>
              <a:rPr lang="en-US" dirty="0" smtClean="0"/>
              <a:t>110, 1098</a:t>
            </a:r>
          </a:p>
          <a:p>
            <a:r>
              <a:rPr lang="en-US" dirty="0" smtClean="0"/>
              <a:t>Guan </a:t>
            </a:r>
            <a:r>
              <a:rPr lang="en-US" dirty="0"/>
              <a:t>et al., 2012, A&amp;A 542, L4</a:t>
            </a:r>
          </a:p>
          <a:p>
            <a:r>
              <a:rPr lang="en-US" dirty="0"/>
              <a:t>Haas, M., and </a:t>
            </a:r>
            <a:r>
              <a:rPr lang="en-US" dirty="0" err="1"/>
              <a:t>Pfister</a:t>
            </a:r>
            <a:r>
              <a:rPr lang="en-US" dirty="0"/>
              <a:t>, L., 1998, PASP 110, 339</a:t>
            </a:r>
          </a:p>
          <a:p>
            <a:r>
              <a:rPr lang="en-US" dirty="0"/>
              <a:t>Hurst et al. 2014, JGR-A 119, 1612 </a:t>
            </a:r>
          </a:p>
          <a:p>
            <a:r>
              <a:rPr lang="en-US" dirty="0"/>
              <a:t>Meyer, A. W.  (2013) “Airborne Astronomy: an Assessment of Some Aspects of the First Year of SOFIA Science Operations” Dr. der I. dissertation, U. Stuttgart</a:t>
            </a:r>
          </a:p>
          <a:p>
            <a:r>
              <a:rPr lang="en-US" dirty="0" err="1"/>
              <a:t>Roellig</a:t>
            </a:r>
            <a:r>
              <a:rPr lang="en-US" dirty="0"/>
              <a:t>, T., Yuen, L., Sisson, D., and Meyer, A. 2010, SPIE 7733, </a:t>
            </a:r>
            <a:r>
              <a:rPr lang="en-US" dirty="0" smtClean="0"/>
              <a:t>773339</a:t>
            </a:r>
            <a:endParaRPr lang="en-US" dirty="0"/>
          </a:p>
        </p:txBody>
      </p:sp>
      <p:sp>
        <p:nvSpPr>
          <p:cNvPr id="4" name="Slide Number Placeholder 3"/>
          <p:cNvSpPr>
            <a:spLocks noGrp="1"/>
          </p:cNvSpPr>
          <p:nvPr>
            <p:ph type="sldNum" sz="quarter" idx="12"/>
          </p:nvPr>
        </p:nvSpPr>
        <p:spPr/>
        <p:txBody>
          <a:bodyPr/>
          <a:lstStyle/>
          <a:p>
            <a:fld id="{E683B203-D6B4-AA4C-BF20-95E023F8AB1F}" type="slidenum">
              <a:rPr lang="en-US" smtClean="0"/>
              <a:t>19</a:t>
            </a:fld>
            <a:endParaRPr lang="en-US"/>
          </a:p>
        </p:txBody>
      </p:sp>
    </p:spTree>
    <p:extLst>
      <p:ext uri="{BB962C8B-B14F-4D97-AF65-F5344CB8AC3E}">
        <p14:creationId xmlns:p14="http://schemas.microsoft.com/office/powerpoint/2010/main" val="594653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3B203-D6B4-AA4C-BF20-95E023F8AB1F}" type="slidenum">
              <a:rPr lang="en-US" smtClean="0"/>
              <a:t>2</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4376" y="11874"/>
            <a:ext cx="6319484" cy="4739613"/>
          </a:xfrm>
          <a:prstGeom prst="rect">
            <a:avLst/>
          </a:prstGeom>
        </p:spPr>
      </p:pic>
      <p:sp>
        <p:nvSpPr>
          <p:cNvPr id="6" name="Title 5"/>
          <p:cNvSpPr>
            <a:spLocks noGrp="1"/>
          </p:cNvSpPr>
          <p:nvPr>
            <p:ph type="title"/>
          </p:nvPr>
        </p:nvSpPr>
        <p:spPr>
          <a:xfrm>
            <a:off x="1901041" y="213757"/>
            <a:ext cx="5640779" cy="439387"/>
          </a:xfrm>
        </p:spPr>
        <p:txBody>
          <a:bodyPr>
            <a:normAutofit fontScale="90000"/>
          </a:bodyPr>
          <a:lstStyle/>
          <a:p>
            <a:r>
              <a:rPr lang="en-US" smtClean="0">
                <a:solidFill>
                  <a:srgbClr val="14FF0A"/>
                </a:solidFill>
              </a:rPr>
              <a:t>Generations</a:t>
            </a:r>
            <a:endParaRPr lang="en-US">
              <a:solidFill>
                <a:srgbClr val="14FF0A"/>
              </a:solidFill>
            </a:endParaRPr>
          </a:p>
        </p:txBody>
      </p:sp>
      <p:sp>
        <p:nvSpPr>
          <p:cNvPr id="7" name="TextBox 6"/>
          <p:cNvSpPr txBox="1"/>
          <p:nvPr/>
        </p:nvSpPr>
        <p:spPr>
          <a:xfrm>
            <a:off x="347350" y="4739613"/>
            <a:ext cx="8226636" cy="2031325"/>
          </a:xfrm>
          <a:prstGeom prst="rect">
            <a:avLst/>
          </a:prstGeom>
          <a:noFill/>
        </p:spPr>
        <p:txBody>
          <a:bodyPr wrap="square" rtlCol="0">
            <a:spAutoFit/>
          </a:bodyPr>
          <a:lstStyle/>
          <a:p>
            <a:pPr marL="285750" indent="-285750">
              <a:buFont typeface="Arial" charset="0"/>
              <a:buChar char="•"/>
            </a:pPr>
            <a:r>
              <a:rPr lang="en-US" dirty="0" smtClean="0"/>
              <a:t>This picture, taken 40 years ago and shown in Ed Erickson’s and Allan Meyer’s KAO history, illustrates why we are gathered here today</a:t>
            </a:r>
          </a:p>
          <a:p>
            <a:pPr marL="285750" indent="-285750">
              <a:buFont typeface="Arial" charset="0"/>
              <a:buChar char="•"/>
            </a:pPr>
            <a:r>
              <a:rPr lang="en-US" dirty="0" smtClean="0"/>
              <a:t>Jim built a community of smart</a:t>
            </a:r>
            <a:r>
              <a:rPr lang="en-US" dirty="0"/>
              <a:t>, decent, </a:t>
            </a:r>
            <a:r>
              <a:rPr lang="en-US" dirty="0" smtClean="0"/>
              <a:t>and humorous people </a:t>
            </a:r>
          </a:p>
          <a:p>
            <a:pPr marL="285750" indent="-285750">
              <a:buFont typeface="Arial" charset="0"/>
              <a:buChar char="•"/>
            </a:pPr>
            <a:r>
              <a:rPr lang="en-US" dirty="0" smtClean="0"/>
              <a:t>He told me many stories about adventures on the KAO, and even though 22 years passed before I went airborne, those yarns were part of why I joined SOFIA</a:t>
            </a:r>
          </a:p>
          <a:p>
            <a:pPr marL="285750" indent="-285750">
              <a:buFont typeface="Arial" charset="0"/>
              <a:buChar char="•"/>
            </a:pPr>
            <a:r>
              <a:rPr lang="en-US" dirty="0" smtClean="0"/>
              <a:t>On SOFIA, one of my jobs was flight planning, which got me interested in atmospheric science -- in particular, wind and water vapor near the tropopause </a:t>
            </a:r>
            <a:endParaRPr lang="en-US" dirty="0"/>
          </a:p>
        </p:txBody>
      </p:sp>
    </p:spTree>
    <p:extLst>
      <p:ext uri="{BB962C8B-B14F-4D97-AF65-F5344CB8AC3E}">
        <p14:creationId xmlns:p14="http://schemas.microsoft.com/office/powerpoint/2010/main" val="18385696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4664"/>
            <a:ext cx="8229600" cy="639762"/>
          </a:xfrm>
        </p:spPr>
        <p:txBody>
          <a:bodyPr>
            <a:noAutofit/>
          </a:bodyPr>
          <a:lstStyle/>
          <a:p>
            <a:r>
              <a:rPr lang="en-US" sz="2800" i="1" dirty="0"/>
              <a:t>Atmospheric Science and IR astronomy Meet in the Study of Water Vapor above 9.1 km</a:t>
            </a:r>
            <a:br>
              <a:rPr lang="en-US" sz="2800" i="1" dirty="0"/>
            </a:br>
            <a:endParaRPr lang="en-US" sz="2800" dirty="0"/>
          </a:p>
        </p:txBody>
      </p:sp>
      <p:sp>
        <p:nvSpPr>
          <p:cNvPr id="4" name="Slide Number Placeholder 3"/>
          <p:cNvSpPr>
            <a:spLocks noGrp="1"/>
          </p:cNvSpPr>
          <p:nvPr>
            <p:ph type="sldNum" sz="quarter" idx="12"/>
          </p:nvPr>
        </p:nvSpPr>
        <p:spPr/>
        <p:txBody>
          <a:bodyPr/>
          <a:lstStyle/>
          <a:p>
            <a:fld id="{E683B203-D6B4-AA4C-BF20-95E023F8AB1F}" type="slidenum">
              <a:rPr lang="en-US" smtClean="0"/>
              <a:t>3</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065" y="1095547"/>
            <a:ext cx="3375241" cy="2700193"/>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9759" b="12000"/>
          <a:stretch/>
        </p:blipFill>
        <p:spPr>
          <a:xfrm>
            <a:off x="3658121" y="1074281"/>
            <a:ext cx="2326569" cy="3236146"/>
          </a:xfrm>
          <a:prstGeom prst="rect">
            <a:avLst/>
          </a:prstGeom>
        </p:spPr>
      </p:pic>
      <p:pic>
        <p:nvPicPr>
          <p:cNvPr id="10" name="Picture 9"/>
          <p:cNvPicPr>
            <a:picLocks noChangeAspect="1"/>
          </p:cNvPicPr>
          <p:nvPr/>
        </p:nvPicPr>
        <p:blipFill rotWithShape="1">
          <a:blip r:embed="rId4"/>
          <a:srcRect r="24869"/>
          <a:stretch/>
        </p:blipFill>
        <p:spPr>
          <a:xfrm>
            <a:off x="6116756" y="1094451"/>
            <a:ext cx="2704926" cy="2700193"/>
          </a:xfrm>
          <a:prstGeom prst="rect">
            <a:avLst/>
          </a:prstGeom>
        </p:spPr>
      </p:pic>
      <p:sp>
        <p:nvSpPr>
          <p:cNvPr id="11" name="TextBox 10"/>
          <p:cNvSpPr txBox="1"/>
          <p:nvPr/>
        </p:nvSpPr>
        <p:spPr>
          <a:xfrm>
            <a:off x="6302121" y="3826896"/>
            <a:ext cx="2787871" cy="584775"/>
          </a:xfrm>
          <a:prstGeom prst="rect">
            <a:avLst/>
          </a:prstGeom>
          <a:noFill/>
        </p:spPr>
        <p:txBody>
          <a:bodyPr wrap="square" rtlCol="0">
            <a:spAutoFit/>
          </a:bodyPr>
          <a:lstStyle/>
          <a:p>
            <a:r>
              <a:rPr lang="en-US" sz="1600" dirty="0" smtClean="0"/>
              <a:t>AURA-Microwave Limb Sounder (MLS</a:t>
            </a:r>
            <a:r>
              <a:rPr lang="en-US" sz="1600" dirty="0" smtClean="0"/>
              <a:t>)</a:t>
            </a:r>
            <a:endParaRPr lang="en-US" sz="1600" dirty="0"/>
          </a:p>
        </p:txBody>
      </p:sp>
      <p:sp>
        <p:nvSpPr>
          <p:cNvPr id="12" name="TextBox 11"/>
          <p:cNvSpPr txBox="1"/>
          <p:nvPr/>
        </p:nvSpPr>
        <p:spPr>
          <a:xfrm>
            <a:off x="246614" y="3950006"/>
            <a:ext cx="3335637" cy="923330"/>
          </a:xfrm>
          <a:prstGeom prst="rect">
            <a:avLst/>
          </a:prstGeom>
          <a:noFill/>
        </p:spPr>
        <p:txBody>
          <a:bodyPr wrap="square" rtlCol="0">
            <a:spAutoFit/>
          </a:bodyPr>
          <a:lstStyle/>
          <a:p>
            <a:r>
              <a:rPr lang="en-US" dirty="0" smtClean="0"/>
              <a:t>SOFIA Water Vapor Monitor (WVM), used to calibrate </a:t>
            </a:r>
            <a:r>
              <a:rPr lang="en-US" smtClean="0"/>
              <a:t>IR astronomical data</a:t>
            </a:r>
            <a:endParaRPr lang="en-US"/>
          </a:p>
        </p:txBody>
      </p:sp>
      <p:sp>
        <p:nvSpPr>
          <p:cNvPr id="17" name="TextBox 16"/>
          <p:cNvSpPr txBox="1"/>
          <p:nvPr/>
        </p:nvSpPr>
        <p:spPr>
          <a:xfrm>
            <a:off x="2966484" y="4297385"/>
            <a:ext cx="4195135" cy="2769989"/>
          </a:xfrm>
          <a:prstGeom prst="rect">
            <a:avLst/>
          </a:prstGeom>
          <a:noFill/>
        </p:spPr>
        <p:txBody>
          <a:bodyPr wrap="square" rtlCol="0">
            <a:spAutoFit/>
          </a:bodyPr>
          <a:lstStyle/>
          <a:p>
            <a:r>
              <a:rPr lang="en-US" dirty="0" smtClean="0"/>
              <a:t>NOAA Frost Point Hygrometer (FPH)</a:t>
            </a:r>
          </a:p>
          <a:p>
            <a:pPr marL="285750" indent="-285750">
              <a:buFont typeface="Arial" charset="0"/>
              <a:buChar char="•"/>
            </a:pPr>
            <a:r>
              <a:rPr lang="en-US" sz="1400" dirty="0"/>
              <a:t>FPH measures water vapor in-situ up to 28 km with a vertical sampling of 250 m</a:t>
            </a:r>
          </a:p>
          <a:p>
            <a:pPr marL="285750" indent="-285750">
              <a:buFont typeface="Arial" charset="0"/>
              <a:buChar char="•"/>
            </a:pPr>
            <a:r>
              <a:rPr lang="en-US" sz="1400" dirty="0"/>
              <a:t>Accuracy &lt;0.5 ppm or 10% H2O </a:t>
            </a:r>
            <a:r>
              <a:rPr lang="en-US" sz="1400" dirty="0" smtClean="0"/>
              <a:t>mass mixing ratio (MMR) </a:t>
            </a:r>
            <a:r>
              <a:rPr lang="en-US" sz="1400" dirty="0"/>
              <a:t>under upper troposphere/lower stratosphere (UTLS) </a:t>
            </a:r>
            <a:r>
              <a:rPr lang="en-US" sz="1400" dirty="0" smtClean="0"/>
              <a:t>conditions</a:t>
            </a:r>
          </a:p>
          <a:p>
            <a:pPr marL="285750" indent="-285750">
              <a:buFont typeface="Arial" charset="0"/>
              <a:buChar char="•"/>
            </a:pPr>
            <a:r>
              <a:rPr lang="en-US" sz="1400" dirty="0" smtClean="0"/>
              <a:t>“Gold standard” for calibrating satellite data</a:t>
            </a:r>
          </a:p>
          <a:p>
            <a:pPr marL="285750" indent="-285750">
              <a:buFont typeface="Arial" charset="0"/>
              <a:buChar char="•"/>
            </a:pPr>
            <a:r>
              <a:rPr lang="en-US" sz="1400" dirty="0"/>
              <a:t>Monthly launches from Boulder, Lauder NZ, and Hilo under mostly clear conditions</a:t>
            </a:r>
            <a:endParaRPr lang="en-US" sz="1400" dirty="0" smtClean="0"/>
          </a:p>
          <a:p>
            <a:pPr marL="285750" indent="-285750">
              <a:buFont typeface="Arial" charset="0"/>
              <a:buChar char="•"/>
            </a:pPr>
            <a:r>
              <a:rPr lang="en-US" sz="1400" dirty="0"/>
              <a:t>Public data </a:t>
            </a:r>
            <a:r>
              <a:rPr lang="en-US" sz="1400" dirty="0">
                <a:hlinkClick r:id="rId5"/>
              </a:rPr>
              <a:t>https://</a:t>
            </a:r>
            <a:r>
              <a:rPr lang="en-US" sz="1400" dirty="0" smtClean="0">
                <a:hlinkClick r:id="rId5"/>
              </a:rPr>
              <a:t>www.esrl.noaa.gov/gmd/ozwv/wvap</a:t>
            </a:r>
            <a:r>
              <a:rPr lang="en-US" sz="1400" dirty="0"/>
              <a:t> </a:t>
            </a:r>
          </a:p>
          <a:p>
            <a:endParaRPr lang="en-US" sz="1600" dirty="0"/>
          </a:p>
        </p:txBody>
      </p:sp>
      <p:sp>
        <p:nvSpPr>
          <p:cNvPr id="19" name="TextBox 18"/>
          <p:cNvSpPr txBox="1"/>
          <p:nvPr/>
        </p:nvSpPr>
        <p:spPr>
          <a:xfrm>
            <a:off x="410386" y="5244147"/>
            <a:ext cx="2392326" cy="1477328"/>
          </a:xfrm>
          <a:prstGeom prst="rect">
            <a:avLst/>
          </a:prstGeom>
          <a:noFill/>
        </p:spPr>
        <p:txBody>
          <a:bodyPr wrap="square" rtlCol="0">
            <a:spAutoFit/>
          </a:bodyPr>
          <a:lstStyle/>
          <a:p>
            <a:r>
              <a:rPr lang="en-US" i="1" dirty="0" smtClean="0"/>
              <a:t>This talk focuses on connecting these;  there are many other platforms and methods in </a:t>
            </a:r>
            <a:r>
              <a:rPr lang="en-US" i="1" smtClean="0"/>
              <a:t>atmospheric science</a:t>
            </a:r>
            <a:endParaRPr lang="en-US" i="1"/>
          </a:p>
        </p:txBody>
      </p:sp>
      <p:cxnSp>
        <p:nvCxnSpPr>
          <p:cNvPr id="21" name="Straight Arrow Connector 20"/>
          <p:cNvCxnSpPr/>
          <p:nvPr/>
        </p:nvCxnSpPr>
        <p:spPr>
          <a:xfrm flipV="1">
            <a:off x="1711842" y="4873336"/>
            <a:ext cx="0" cy="30053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endCxn id="17" idx="1"/>
          </p:cNvCxnSpPr>
          <p:nvPr/>
        </p:nvCxnSpPr>
        <p:spPr>
          <a:xfrm>
            <a:off x="2328530" y="5682379"/>
            <a:ext cx="637954"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V="1">
            <a:off x="6839712" y="4310427"/>
            <a:ext cx="1060704" cy="137195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20173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958" y="74428"/>
            <a:ext cx="8569842" cy="1143000"/>
          </a:xfrm>
        </p:spPr>
        <p:txBody>
          <a:bodyPr>
            <a:normAutofit fontScale="90000"/>
          </a:bodyPr>
          <a:lstStyle/>
          <a:p>
            <a:r>
              <a:rPr lang="en-US" dirty="0" smtClean="0"/>
              <a:t>Overview:  the “Astro-</a:t>
            </a:r>
            <a:r>
              <a:rPr lang="en-US" dirty="0" err="1" smtClean="0"/>
              <a:t>Atmo</a:t>
            </a:r>
            <a:r>
              <a:rPr lang="en-US" dirty="0" smtClean="0"/>
              <a:t>” Boundary of Two Sciences</a:t>
            </a:r>
            <a:endParaRPr lang="en-US" dirty="0"/>
          </a:p>
        </p:txBody>
      </p:sp>
      <p:sp>
        <p:nvSpPr>
          <p:cNvPr id="3" name="Content Placeholder 2"/>
          <p:cNvSpPr>
            <a:spLocks noGrp="1"/>
          </p:cNvSpPr>
          <p:nvPr>
            <p:ph idx="1"/>
          </p:nvPr>
        </p:nvSpPr>
        <p:spPr>
          <a:xfrm>
            <a:off x="457200" y="1217428"/>
            <a:ext cx="8229600" cy="4938823"/>
          </a:xfrm>
        </p:spPr>
        <p:txBody>
          <a:bodyPr>
            <a:normAutofit fontScale="70000" lnSpcReduction="20000"/>
          </a:bodyPr>
          <a:lstStyle/>
          <a:p>
            <a:r>
              <a:rPr lang="en-US" dirty="0" smtClean="0"/>
              <a:t>SOFIA needs total precipitable water (TPW) above the aircraft and an atmospheric model that can convert TPW into absorption at IR wavelengths for calibration</a:t>
            </a:r>
          </a:p>
          <a:p>
            <a:pPr lvl="1"/>
            <a:r>
              <a:rPr lang="en-US" dirty="0" smtClean="0"/>
              <a:t>While WVM measures TPW, direct use of WVM data for IR calibration has fallen short of expectations</a:t>
            </a:r>
          </a:p>
          <a:p>
            <a:pPr lvl="1"/>
            <a:r>
              <a:rPr lang="en-US" dirty="0" smtClean="0"/>
              <a:t>We are investigating whether in-situ measurement of WV mass mixing ratio (MMR) is a useful adjunct to WVM and calibration models</a:t>
            </a:r>
          </a:p>
          <a:p>
            <a:pPr lvl="1"/>
            <a:r>
              <a:rPr lang="en-US" dirty="0" smtClean="0"/>
              <a:t>A commercial, cryogen-free aircraft instrument exists which can measure the low MMRs (3-50 ppm) corresponding to the low TPWs (4-20 um) relevant to SOFIA </a:t>
            </a:r>
          </a:p>
          <a:p>
            <a:r>
              <a:rPr lang="en-US" dirty="0" smtClean="0"/>
              <a:t>Atmospheric science would like to have more aircraft which measure WV and O</a:t>
            </a:r>
            <a:r>
              <a:rPr lang="en-US" baseline="-25000" dirty="0" smtClean="0"/>
              <a:t>3</a:t>
            </a:r>
            <a:r>
              <a:rPr lang="en-US" dirty="0" smtClean="0"/>
              <a:t> in-situ while going about other missions</a:t>
            </a:r>
          </a:p>
          <a:p>
            <a:pPr lvl="1"/>
            <a:r>
              <a:rPr lang="en-US" dirty="0" smtClean="0"/>
              <a:t>IAGOS-CARIBIC package for commercial airliners</a:t>
            </a:r>
          </a:p>
          <a:p>
            <a:r>
              <a:rPr lang="en-US" dirty="0" smtClean="0"/>
              <a:t>We presented </a:t>
            </a:r>
            <a:r>
              <a:rPr lang="en-US" dirty="0"/>
              <a:t>a poster at the NOAA ESRL Global Monitoring Annual Conference </a:t>
            </a:r>
            <a:r>
              <a:rPr lang="en-US" dirty="0" smtClean="0"/>
              <a:t>2017 to interest atmospheric scientists the mutual benefits of putting an atmospheric science package on SOFIA  </a:t>
            </a:r>
          </a:p>
        </p:txBody>
      </p:sp>
      <p:sp>
        <p:nvSpPr>
          <p:cNvPr id="4" name="Slide Number Placeholder 3"/>
          <p:cNvSpPr>
            <a:spLocks noGrp="1"/>
          </p:cNvSpPr>
          <p:nvPr>
            <p:ph type="sldNum" sz="quarter" idx="12"/>
          </p:nvPr>
        </p:nvSpPr>
        <p:spPr/>
        <p:txBody>
          <a:bodyPr/>
          <a:lstStyle/>
          <a:p>
            <a:fld id="{E683B203-D6B4-AA4C-BF20-95E023F8AB1F}" type="slidenum">
              <a:rPr lang="en-US" smtClean="0"/>
              <a:t>4</a:t>
            </a:fld>
            <a:endParaRPr lang="en-US"/>
          </a:p>
        </p:txBody>
      </p:sp>
    </p:spTree>
    <p:extLst>
      <p:ext uri="{BB962C8B-B14F-4D97-AF65-F5344CB8AC3E}">
        <p14:creationId xmlns:p14="http://schemas.microsoft.com/office/powerpoint/2010/main" val="8919012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855" y="145607"/>
            <a:ext cx="7145079" cy="1143000"/>
          </a:xfrm>
        </p:spPr>
        <p:txBody>
          <a:bodyPr>
            <a:normAutofit fontScale="90000"/>
          </a:bodyPr>
          <a:lstStyle/>
          <a:p>
            <a:r>
              <a:rPr lang="en-US" dirty="0" smtClean="0"/>
              <a:t>Why Even the Last 20 </a:t>
            </a:r>
            <a:r>
              <a:rPr lang="en-US" dirty="0">
                <a:latin typeface="Symbol" charset="2"/>
                <a:ea typeface="Symbol" charset="2"/>
                <a:cs typeface="Symbol" charset="2"/>
              </a:rPr>
              <a:t>m</a:t>
            </a:r>
            <a:r>
              <a:rPr lang="en-US" dirty="0" smtClean="0"/>
              <a:t>m of Water Vapor Matters</a:t>
            </a:r>
            <a:endParaRPr lang="en-US" dirty="0"/>
          </a:p>
        </p:txBody>
      </p:sp>
      <p:sp>
        <p:nvSpPr>
          <p:cNvPr id="4" name="Slide Number Placeholder 3"/>
          <p:cNvSpPr>
            <a:spLocks noGrp="1"/>
          </p:cNvSpPr>
          <p:nvPr>
            <p:ph type="sldNum" sz="quarter" idx="12"/>
          </p:nvPr>
        </p:nvSpPr>
        <p:spPr/>
        <p:txBody>
          <a:bodyPr/>
          <a:lstStyle/>
          <a:p>
            <a:fld id="{E683B203-D6B4-AA4C-BF20-95E023F8AB1F}" type="slidenum">
              <a:rPr lang="en-US" smtClean="0"/>
              <a:t>5</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7730" y="8345"/>
            <a:ext cx="1771906" cy="141752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92884"/>
            <a:ext cx="9144000" cy="3523507"/>
          </a:xfrm>
          <a:prstGeom prst="rect">
            <a:avLst/>
          </a:prstGeom>
        </p:spPr>
      </p:pic>
      <p:sp>
        <p:nvSpPr>
          <p:cNvPr id="8" name="TextBox 7"/>
          <p:cNvSpPr txBox="1"/>
          <p:nvPr/>
        </p:nvSpPr>
        <p:spPr>
          <a:xfrm>
            <a:off x="148855" y="5508276"/>
            <a:ext cx="8768129" cy="1169551"/>
          </a:xfrm>
          <a:prstGeom prst="rect">
            <a:avLst/>
          </a:prstGeom>
          <a:noFill/>
        </p:spPr>
        <p:txBody>
          <a:bodyPr wrap="square" rtlCol="0">
            <a:spAutoFit/>
          </a:bodyPr>
          <a:lstStyle/>
          <a:p>
            <a:pPr marL="285750" indent="-285750">
              <a:buFont typeface="Arial" charset="0"/>
              <a:buChar char="•"/>
            </a:pPr>
            <a:r>
              <a:rPr lang="en-US" sz="1400" dirty="0"/>
              <a:t>Atmospheric transmission to the zenith at an altitude of 12.2 km (40 </a:t>
            </a:r>
            <a:r>
              <a:rPr lang="en-US" sz="1400" dirty="0" err="1"/>
              <a:t>kft</a:t>
            </a:r>
            <a:r>
              <a:rPr lang="en-US" sz="1400" dirty="0"/>
              <a:t>) with varying amount of TPW smoothed to a spectral resolution R </a:t>
            </a:r>
            <a:r>
              <a:rPr lang="en-US" sz="1400" dirty="0" smtClean="0"/>
              <a:t> </a:t>
            </a:r>
            <a:r>
              <a:rPr lang="en-US" sz="1400" dirty="0"/>
              <a:t>= </a:t>
            </a:r>
            <a:r>
              <a:rPr lang="en-US" sz="1400" dirty="0" smtClean="0">
                <a:solidFill>
                  <a:srgbClr val="0000FF"/>
                </a:solidFill>
              </a:rPr>
              <a:t> </a:t>
            </a:r>
            <a:r>
              <a:rPr lang="en-US" sz="1400" dirty="0">
                <a:sym typeface="Symbol" charset="2"/>
              </a:rPr>
              <a:t></a:t>
            </a:r>
            <a:r>
              <a:rPr lang="en-US" sz="1400" dirty="0"/>
              <a:t>/</a:t>
            </a:r>
            <a:r>
              <a:rPr lang="en-US" sz="1400" dirty="0">
                <a:sym typeface="Symbol" charset="2"/>
              </a:rPr>
              <a:t> </a:t>
            </a:r>
            <a:r>
              <a:rPr lang="en-US" sz="1400" dirty="0" smtClean="0">
                <a:solidFill>
                  <a:srgbClr val="0534D5"/>
                </a:solidFill>
                <a:sym typeface="Symbol" charset="2"/>
              </a:rPr>
              <a:t>= </a:t>
            </a:r>
            <a:r>
              <a:rPr lang="en-US" sz="1400" dirty="0" smtClean="0"/>
              <a:t>100</a:t>
            </a:r>
            <a:r>
              <a:rPr lang="en-US" sz="1400" dirty="0"/>
              <a:t>,  compared to </a:t>
            </a:r>
            <a:r>
              <a:rPr lang="en-US" sz="1400" dirty="0" smtClean="0"/>
              <a:t>TPW </a:t>
            </a:r>
            <a:r>
              <a:rPr lang="en-US" sz="1400" dirty="0"/>
              <a:t>= 400 um (1st quartile winter) at the driest non-Antarctic ground-based site, the ALMA-APEX site in </a:t>
            </a:r>
            <a:r>
              <a:rPr lang="en-US" sz="1400" dirty="0" err="1"/>
              <a:t>Chajnantor</a:t>
            </a:r>
            <a:r>
              <a:rPr lang="en-US" sz="1400" dirty="0"/>
              <a:t>, </a:t>
            </a:r>
            <a:r>
              <a:rPr lang="en-US" sz="1400" dirty="0" smtClean="0"/>
              <a:t>Chile.  Calculations from ATRAN (S. Lord 1992)</a:t>
            </a:r>
          </a:p>
          <a:p>
            <a:pPr marL="285750" indent="-285750">
              <a:buFont typeface="Arial" charset="0"/>
              <a:buChar char="•"/>
            </a:pPr>
            <a:r>
              <a:rPr lang="en-US" sz="1400" dirty="0" smtClean="0"/>
              <a:t>More </a:t>
            </a:r>
            <a:r>
              <a:rPr lang="en-US" sz="1400" dirty="0"/>
              <a:t>advanced models which also include collision-induced absorption (Guan et al, 2012, S. Paine 2011) are used in attempts at model-based calibration</a:t>
            </a:r>
            <a:r>
              <a:rPr lang="en-US" sz="1400" dirty="0" smtClean="0"/>
              <a:t>.</a:t>
            </a:r>
            <a:endParaRPr lang="en-US" sz="1400" dirty="0"/>
          </a:p>
        </p:txBody>
      </p:sp>
      <p:sp>
        <p:nvSpPr>
          <p:cNvPr id="9" name="Rectangle 8"/>
          <p:cNvSpPr/>
          <p:nvPr/>
        </p:nvSpPr>
        <p:spPr>
          <a:xfrm>
            <a:off x="256885" y="1409840"/>
            <a:ext cx="8916131" cy="584775"/>
          </a:xfrm>
          <a:prstGeom prst="rect">
            <a:avLst/>
          </a:prstGeom>
        </p:spPr>
        <p:txBody>
          <a:bodyPr wrap="square">
            <a:spAutoFit/>
          </a:bodyPr>
          <a:lstStyle/>
          <a:p>
            <a:r>
              <a:rPr lang="en-US" sz="1600" i="1" dirty="0">
                <a:latin typeface="Times New Roman"/>
                <a:cs typeface="Times New Roman"/>
              </a:rPr>
              <a:t>If the water vapor near the top of the troposphere could </a:t>
            </a:r>
            <a:r>
              <a:rPr lang="en-US" sz="1600" i="1" dirty="0" smtClean="0">
                <a:latin typeface="Times New Roman"/>
                <a:cs typeface="Times New Roman"/>
              </a:rPr>
              <a:t>be seen</a:t>
            </a:r>
            <a:r>
              <a:rPr lang="en-US" sz="1600" i="1" dirty="0">
                <a:latin typeface="Times New Roman"/>
                <a:cs typeface="Times New Roman"/>
              </a:rPr>
              <a:t>, it might appear to the pilot or passenger of an aircraft </a:t>
            </a:r>
            <a:r>
              <a:rPr lang="en-US" sz="1600" i="1" dirty="0" smtClean="0">
                <a:latin typeface="Times New Roman"/>
                <a:cs typeface="Times New Roman"/>
              </a:rPr>
              <a:t> flying </a:t>
            </a:r>
            <a:r>
              <a:rPr lang="en-US" sz="1600" i="1" dirty="0">
                <a:latin typeface="Times New Roman"/>
                <a:cs typeface="Times New Roman"/>
              </a:rPr>
              <a:t>just above the </a:t>
            </a:r>
            <a:r>
              <a:rPr lang="en-US" sz="1600" i="1" dirty="0" err="1">
                <a:latin typeface="Times New Roman"/>
                <a:cs typeface="Times New Roman"/>
              </a:rPr>
              <a:t>tropopause</a:t>
            </a:r>
            <a:r>
              <a:rPr lang="en-US" sz="1600" i="1" dirty="0">
                <a:latin typeface="Times New Roman"/>
                <a:cs typeface="Times New Roman"/>
              </a:rPr>
              <a:t> </a:t>
            </a:r>
            <a:r>
              <a:rPr lang="en-US" sz="1600" i="1" dirty="0" smtClean="0">
                <a:latin typeface="Times New Roman"/>
                <a:cs typeface="Times New Roman"/>
              </a:rPr>
              <a:t>like the </a:t>
            </a:r>
            <a:r>
              <a:rPr lang="en-US" sz="1600" i="1" dirty="0">
                <a:latin typeface="Times New Roman"/>
                <a:cs typeface="Times New Roman"/>
              </a:rPr>
              <a:t>top of a fog </a:t>
            </a:r>
            <a:r>
              <a:rPr lang="en-US" sz="1600" i="1" dirty="0" smtClean="0">
                <a:latin typeface="Times New Roman"/>
                <a:cs typeface="Times New Roman"/>
              </a:rPr>
              <a:t>bank – Meyer (2013)</a:t>
            </a:r>
            <a:endParaRPr lang="en-US" sz="1600" i="1" dirty="0">
              <a:latin typeface="Times New Roman"/>
              <a:cs typeface="Times New Roman"/>
            </a:endParaRPr>
          </a:p>
        </p:txBody>
      </p:sp>
      <p:sp>
        <p:nvSpPr>
          <p:cNvPr id="10" name="TextBox 9"/>
          <p:cNvSpPr txBox="1"/>
          <p:nvPr/>
        </p:nvSpPr>
        <p:spPr>
          <a:xfrm>
            <a:off x="304800" y="5269255"/>
            <a:ext cx="1669944" cy="338554"/>
          </a:xfrm>
          <a:prstGeom prst="rect">
            <a:avLst/>
          </a:prstGeom>
          <a:noFill/>
        </p:spPr>
        <p:txBody>
          <a:bodyPr wrap="none" rtlCol="0">
            <a:spAutoFit/>
          </a:bodyPr>
          <a:lstStyle/>
          <a:p>
            <a:r>
              <a:rPr lang="en-US" sz="1600" smtClean="0"/>
              <a:t>Maximum </a:t>
            </a:r>
            <a:r>
              <a:rPr lang="en-US" sz="1600" dirty="0" smtClean="0"/>
              <a:t>JWST </a:t>
            </a:r>
            <a:r>
              <a:rPr lang="en-US" sz="1600" dirty="0" smtClean="0">
                <a:latin typeface="Symbol" charset="2"/>
                <a:ea typeface="Symbol" charset="2"/>
                <a:cs typeface="Symbol" charset="2"/>
              </a:rPr>
              <a:t>l</a:t>
            </a:r>
            <a:endParaRPr lang="en-US" sz="1600" dirty="0">
              <a:latin typeface="Symbol" charset="2"/>
              <a:ea typeface="Symbol" charset="2"/>
              <a:cs typeface="Symbol" charset="2"/>
            </a:endParaRPr>
          </a:p>
        </p:txBody>
      </p:sp>
      <p:cxnSp>
        <p:nvCxnSpPr>
          <p:cNvPr id="12" name="Straight Connector 11"/>
          <p:cNvCxnSpPr/>
          <p:nvPr/>
        </p:nvCxnSpPr>
        <p:spPr>
          <a:xfrm>
            <a:off x="1192936" y="5205459"/>
            <a:ext cx="0" cy="169277"/>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41173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83" y="145607"/>
            <a:ext cx="7343647" cy="1143000"/>
          </a:xfrm>
        </p:spPr>
        <p:txBody>
          <a:bodyPr>
            <a:normAutofit fontScale="90000"/>
          </a:bodyPr>
          <a:lstStyle/>
          <a:p>
            <a:r>
              <a:rPr lang="en-US" dirty="0" smtClean="0"/>
              <a:t>Why Not Use Other People’s Weather Data?</a:t>
            </a:r>
            <a:endParaRPr lang="en-US" dirty="0"/>
          </a:p>
        </p:txBody>
      </p:sp>
      <p:sp>
        <p:nvSpPr>
          <p:cNvPr id="3" name="Content Placeholder 2"/>
          <p:cNvSpPr>
            <a:spLocks noGrp="1"/>
          </p:cNvSpPr>
          <p:nvPr>
            <p:ph idx="1"/>
          </p:nvPr>
        </p:nvSpPr>
        <p:spPr>
          <a:xfrm>
            <a:off x="116958" y="1525769"/>
            <a:ext cx="5826642" cy="5119579"/>
          </a:xfrm>
        </p:spPr>
        <p:txBody>
          <a:bodyPr>
            <a:normAutofit fontScale="85000" lnSpcReduction="10000"/>
          </a:bodyPr>
          <a:lstStyle/>
          <a:p>
            <a:pPr marL="457200" indent="-457200">
              <a:buFont typeface="Arial" charset="0"/>
              <a:buChar char="•"/>
            </a:pPr>
            <a:r>
              <a:rPr lang="en-US" sz="2000" dirty="0" smtClean="0"/>
              <a:t>Satellites cannot </a:t>
            </a:r>
            <a:r>
              <a:rPr lang="en-US" sz="2000" dirty="0"/>
              <a:t>simultaneously provide the sensitivity and temporal, spatial, and vertical resolution required to calibrate SOFIA data</a:t>
            </a:r>
          </a:p>
          <a:p>
            <a:pPr marL="914400" indent="-457200">
              <a:buFont typeface=".AppleSystemUIFont" charset="-120"/>
              <a:buChar char="-"/>
            </a:pPr>
            <a:r>
              <a:rPr lang="en-US" sz="2000" dirty="0" smtClean="0"/>
              <a:t>WV </a:t>
            </a:r>
            <a:r>
              <a:rPr lang="en-US" sz="2000" dirty="0"/>
              <a:t>scale height is 1.3 +/- 0.1 km (Haas &amp; </a:t>
            </a:r>
            <a:r>
              <a:rPr lang="en-US" sz="2000" dirty="0" err="1"/>
              <a:t>Pfister</a:t>
            </a:r>
            <a:r>
              <a:rPr lang="en-US" sz="2000" dirty="0"/>
              <a:t>, 1998 – HP98;  </a:t>
            </a:r>
            <a:r>
              <a:rPr lang="en-US" sz="2000" dirty="0" smtClean="0"/>
              <a:t>our FPH </a:t>
            </a:r>
            <a:r>
              <a:rPr lang="en-US" sz="2000" dirty="0"/>
              <a:t>results </a:t>
            </a:r>
            <a:r>
              <a:rPr lang="en-US" sz="2000" dirty="0" smtClean="0"/>
              <a:t>in a later slide) </a:t>
            </a:r>
            <a:r>
              <a:rPr lang="en-US" sz="2000" dirty="0"/>
              <a:t>so &lt;650 m sampling is required to integrate </a:t>
            </a:r>
            <a:r>
              <a:rPr lang="en-US" sz="2000" dirty="0" smtClean="0"/>
              <a:t>TPW</a:t>
            </a:r>
            <a:endParaRPr lang="en-US" sz="2000" dirty="0"/>
          </a:p>
          <a:p>
            <a:pPr marL="914400" indent="-457200">
              <a:buFont typeface=".AppleSystemUIFont" charset="-120"/>
              <a:buChar char="-"/>
            </a:pPr>
            <a:r>
              <a:rPr lang="en-US" sz="2000" dirty="0"/>
              <a:t>WV correlation time and length at these altitudes TBD but less than several hours/few 100 km (Hurst et al., 2014) </a:t>
            </a:r>
            <a:endParaRPr lang="en-US" sz="2000" dirty="0" smtClean="0"/>
          </a:p>
          <a:p>
            <a:pPr marL="914400" indent="-457200">
              <a:buFont typeface=".AppleSystemUIFont" charset="-120"/>
              <a:buChar char="-"/>
            </a:pPr>
            <a:r>
              <a:rPr lang="en-US" sz="2000" dirty="0" smtClean="0"/>
              <a:t>Most of the WV is below 9.1 km so nadir sensors (GOES) have a hard time seeing what’s above 9.1 km</a:t>
            </a:r>
            <a:endParaRPr lang="en-US" sz="2000" dirty="0"/>
          </a:p>
          <a:p>
            <a:r>
              <a:rPr lang="en-US" sz="2000" dirty="0" smtClean="0"/>
              <a:t>Radiosondes are too sparse in space and time, and their standard hygrometers are not sensitive enough</a:t>
            </a:r>
          </a:p>
          <a:p>
            <a:r>
              <a:rPr lang="en-US" sz="2000" dirty="0" smtClean="0"/>
              <a:t>Global Forecasting System (GFS) analysis products, which assimilate a </a:t>
            </a:r>
            <a:r>
              <a:rPr lang="en-US" sz="2000" dirty="0"/>
              <a:t>finite set of imperfect, irregularly distributed observations onto a regular </a:t>
            </a:r>
            <a:r>
              <a:rPr lang="en-US" sz="2000" dirty="0" smtClean="0"/>
              <a:t>grid in space and time may be helpful, but have poor vertical sampling and wet bias at SOFIA flight levels</a:t>
            </a:r>
          </a:p>
          <a:p>
            <a:pPr lvl="1"/>
            <a:r>
              <a:rPr lang="en-US" sz="1600" dirty="0" smtClean="0"/>
              <a:t>Initial investigation gave factor of two agreement with WVM, not good enough for calibration.</a:t>
            </a:r>
          </a:p>
          <a:p>
            <a:endParaRPr lang="en-US" sz="2000" dirty="0"/>
          </a:p>
        </p:txBody>
      </p:sp>
      <p:sp>
        <p:nvSpPr>
          <p:cNvPr id="4" name="Slide Number Placeholder 3"/>
          <p:cNvSpPr>
            <a:spLocks noGrp="1"/>
          </p:cNvSpPr>
          <p:nvPr>
            <p:ph type="sldNum" sz="quarter" idx="12"/>
          </p:nvPr>
        </p:nvSpPr>
        <p:spPr/>
        <p:txBody>
          <a:bodyPr/>
          <a:lstStyle/>
          <a:p>
            <a:fld id="{E683B203-D6B4-AA4C-BF20-95E023F8AB1F}" type="slidenum">
              <a:rPr lang="en-US" smtClean="0"/>
              <a:t>6</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7730" y="8345"/>
            <a:ext cx="1771906" cy="1417525"/>
          </a:xfrm>
          <a:prstGeom prst="rect">
            <a:avLst/>
          </a:prstGeom>
        </p:spPr>
      </p:pic>
      <p:pic>
        <p:nvPicPr>
          <p:cNvPr id="6" name="Picture 5" descr="AURA-MLS_vs_FPH_coverage.jpg"/>
          <p:cNvPicPr>
            <a:picLocks noChangeAspect="1"/>
          </p:cNvPicPr>
          <p:nvPr/>
        </p:nvPicPr>
        <p:blipFill rotWithShape="1">
          <a:blip r:embed="rId3">
            <a:extLst>
              <a:ext uri="{28A0092B-C50C-407E-A947-70E740481C1C}">
                <a14:useLocalDpi xmlns:a14="http://schemas.microsoft.com/office/drawing/2010/main" val="0"/>
              </a:ext>
            </a:extLst>
          </a:blip>
          <a:srcRect l="6642"/>
          <a:stretch/>
        </p:blipFill>
        <p:spPr>
          <a:xfrm>
            <a:off x="5869172" y="1598136"/>
            <a:ext cx="3274828" cy="2627940"/>
          </a:xfrm>
          <a:prstGeom prst="rect">
            <a:avLst/>
          </a:prstGeom>
        </p:spPr>
      </p:pic>
      <p:sp>
        <p:nvSpPr>
          <p:cNvPr id="7" name="TextBox 6"/>
          <p:cNvSpPr txBox="1"/>
          <p:nvPr/>
        </p:nvSpPr>
        <p:spPr>
          <a:xfrm>
            <a:off x="6833190" y="4226076"/>
            <a:ext cx="1573619" cy="1169551"/>
          </a:xfrm>
          <a:prstGeom prst="rect">
            <a:avLst/>
          </a:prstGeom>
          <a:noFill/>
        </p:spPr>
        <p:txBody>
          <a:bodyPr wrap="square" rtlCol="0">
            <a:spAutoFit/>
          </a:bodyPr>
          <a:lstStyle/>
          <a:p>
            <a:r>
              <a:rPr lang="en-US" sz="1400" i="1" dirty="0" smtClean="0"/>
              <a:t>AURA-MLS is too sparse spatially and temporally, and the vertical resolution is ~3 km</a:t>
            </a:r>
            <a:endParaRPr lang="en-US" sz="1400" i="1" dirty="0"/>
          </a:p>
        </p:txBody>
      </p:sp>
    </p:spTree>
    <p:extLst>
      <p:ext uri="{BB962C8B-B14F-4D97-AF65-F5344CB8AC3E}">
        <p14:creationId xmlns:p14="http://schemas.microsoft.com/office/powerpoint/2010/main" val="11502613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113" y="5346"/>
            <a:ext cx="8537383" cy="729329"/>
          </a:xfrm>
        </p:spPr>
        <p:txBody>
          <a:bodyPr>
            <a:noAutofit/>
          </a:bodyPr>
          <a:lstStyle/>
          <a:p>
            <a:r>
              <a:rPr lang="en-US" sz="3600" dirty="0" smtClean="0"/>
              <a:t>Introducing the SOFIA Water Vapor Monitor</a:t>
            </a:r>
            <a:endParaRPr lang="en-US" sz="3600" dirty="0"/>
          </a:p>
        </p:txBody>
      </p:sp>
      <p:sp>
        <p:nvSpPr>
          <p:cNvPr id="3" name="Content Placeholder 2"/>
          <p:cNvSpPr>
            <a:spLocks noGrp="1"/>
          </p:cNvSpPr>
          <p:nvPr>
            <p:ph idx="1"/>
          </p:nvPr>
        </p:nvSpPr>
        <p:spPr>
          <a:xfrm>
            <a:off x="606176" y="771036"/>
            <a:ext cx="8305320" cy="3740775"/>
          </a:xfrm>
        </p:spPr>
        <p:txBody>
          <a:bodyPr>
            <a:noAutofit/>
          </a:bodyPr>
          <a:lstStyle/>
          <a:p>
            <a:r>
              <a:rPr lang="en-US" sz="2000" dirty="0"/>
              <a:t>In order for SOFIA’s </a:t>
            </a:r>
            <a:r>
              <a:rPr lang="en-US" sz="2000" dirty="0" smtClean="0"/>
              <a:t>science </a:t>
            </a:r>
            <a:r>
              <a:rPr lang="en-US" sz="2000" dirty="0"/>
              <a:t>instruments </a:t>
            </a:r>
            <a:r>
              <a:rPr lang="en-US" sz="2000" dirty="0" smtClean="0"/>
              <a:t>(SIs) to </a:t>
            </a:r>
            <a:r>
              <a:rPr lang="en-US" sz="2000" dirty="0"/>
              <a:t>spend most of their time observing science targets instead of calibrator targets, </a:t>
            </a:r>
            <a:r>
              <a:rPr lang="en-US" sz="2000" dirty="0" smtClean="0"/>
              <a:t>SOFIA’s WVM </a:t>
            </a:r>
            <a:r>
              <a:rPr lang="en-US" sz="2000" dirty="0"/>
              <a:t>continually measures </a:t>
            </a:r>
            <a:r>
              <a:rPr lang="en-US" sz="2000" dirty="0" smtClean="0"/>
              <a:t>TPW</a:t>
            </a:r>
            <a:r>
              <a:rPr lang="en-US" sz="2000" dirty="0" smtClean="0"/>
              <a:t> </a:t>
            </a:r>
            <a:r>
              <a:rPr lang="en-US" sz="2000" dirty="0"/>
              <a:t>using the 183 </a:t>
            </a:r>
            <a:r>
              <a:rPr lang="en-US" sz="2000" dirty="0" smtClean="0"/>
              <a:t>GHz WV absorption line while </a:t>
            </a:r>
            <a:r>
              <a:rPr lang="en-US" sz="2000" dirty="0"/>
              <a:t>the astronomical instruments are collecting data. </a:t>
            </a:r>
            <a:endParaRPr lang="en-US" sz="2000" dirty="0" smtClean="0"/>
          </a:p>
          <a:p>
            <a:r>
              <a:rPr lang="en-US" sz="2000" dirty="0" smtClean="0"/>
              <a:t>Looks out same side of aircraft as the telescope, at a fixed elevation angle of 40 degrees</a:t>
            </a:r>
          </a:p>
          <a:p>
            <a:pPr lvl="1"/>
            <a:r>
              <a:rPr lang="en-US" sz="1800" dirty="0" smtClean="0"/>
              <a:t>Not mounted to moving mass of telescope as in some other observatories</a:t>
            </a:r>
          </a:p>
          <a:p>
            <a:r>
              <a:rPr lang="en-US" sz="2000" dirty="0" smtClean="0"/>
              <a:t>Software calculates </a:t>
            </a:r>
            <a:r>
              <a:rPr lang="en-US" sz="2000" dirty="0" smtClean="0"/>
              <a:t>TPW</a:t>
            </a:r>
            <a:r>
              <a:rPr lang="en-US" sz="2000" dirty="0" smtClean="0"/>
              <a:t> </a:t>
            </a:r>
            <a:r>
              <a:rPr lang="en-US" sz="2000" dirty="0" smtClean="0"/>
              <a:t>and WV along telescope line-of-sight to write into FITS headers of science data and engineering housekeeping </a:t>
            </a:r>
            <a:r>
              <a:rPr lang="en-US" sz="2000" dirty="0" smtClean="0"/>
              <a:t>archive</a:t>
            </a:r>
          </a:p>
          <a:p>
            <a:pPr lvl="1"/>
            <a:r>
              <a:rPr lang="en-US" sz="1600" dirty="0" smtClean="0"/>
              <a:t>TPW is usually called Zenith Water Vapor (ZWV) by SOFIA but not by atmospheric science</a:t>
            </a:r>
            <a:endParaRPr lang="en-US" sz="1600" dirty="0" smtClean="0"/>
          </a:p>
        </p:txBody>
      </p:sp>
      <p:sp>
        <p:nvSpPr>
          <p:cNvPr id="5" name="Slide Number Placeholder 4"/>
          <p:cNvSpPr>
            <a:spLocks noGrp="1"/>
          </p:cNvSpPr>
          <p:nvPr>
            <p:ph type="sldNum" sz="quarter" idx="12"/>
          </p:nvPr>
        </p:nvSpPr>
        <p:spPr/>
        <p:txBody>
          <a:bodyPr/>
          <a:lstStyle/>
          <a:p>
            <a:fld id="{E683B203-D6B4-AA4C-BF20-95E023F8AB1F}" type="slidenum">
              <a:rPr lang="en-US" smtClean="0"/>
              <a:t>7</a:t>
            </a:fld>
            <a:endParaRPr lang="en-US" dirty="0"/>
          </a:p>
        </p:txBody>
      </p:sp>
      <p:pic>
        <p:nvPicPr>
          <p:cNvPr id="8" name="Picture 7"/>
          <p:cNvPicPr>
            <a:picLocks noChangeAspect="1"/>
          </p:cNvPicPr>
          <p:nvPr/>
        </p:nvPicPr>
        <p:blipFill>
          <a:blip r:embed="rId2"/>
          <a:stretch>
            <a:fillRect/>
          </a:stretch>
        </p:blipFill>
        <p:spPr>
          <a:xfrm>
            <a:off x="161866" y="4134103"/>
            <a:ext cx="4545483" cy="2562468"/>
          </a:xfrm>
          <a:prstGeom prst="rect">
            <a:avLst/>
          </a:prstGeom>
        </p:spPr>
      </p:pic>
      <p:sp>
        <p:nvSpPr>
          <p:cNvPr id="9" name="Content Placeholder 2"/>
          <p:cNvSpPr txBox="1">
            <a:spLocks/>
          </p:cNvSpPr>
          <p:nvPr/>
        </p:nvSpPr>
        <p:spPr>
          <a:xfrm>
            <a:off x="4263776" y="4511811"/>
            <a:ext cx="4423024" cy="138634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smtClean="0"/>
              <a:t>Developed by SOFIA instead of commercially purchased because of unique airworthiness, sensitivity, and accuracy requirements </a:t>
            </a:r>
          </a:p>
        </p:txBody>
      </p:sp>
    </p:spTree>
    <p:extLst>
      <p:ext uri="{BB962C8B-B14F-4D97-AF65-F5344CB8AC3E}">
        <p14:creationId xmlns:p14="http://schemas.microsoft.com/office/powerpoint/2010/main" val="16702029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Something is Lacking in the WV “Rosetta Stone”</a:t>
            </a:r>
            <a:endParaRPr lang="en-US" dirty="0"/>
          </a:p>
        </p:txBody>
      </p:sp>
      <p:sp>
        <p:nvSpPr>
          <p:cNvPr id="3" name="Content Placeholder 2"/>
          <p:cNvSpPr>
            <a:spLocks noGrp="1"/>
          </p:cNvSpPr>
          <p:nvPr>
            <p:ph idx="1"/>
          </p:nvPr>
        </p:nvSpPr>
        <p:spPr/>
        <p:txBody>
          <a:bodyPr>
            <a:normAutofit/>
          </a:bodyPr>
          <a:lstStyle/>
          <a:p>
            <a:r>
              <a:rPr lang="en-US" sz="2800" dirty="0"/>
              <a:t>Using atmospheric models to convert WVM TPW to IR absorption corrections has not lived up to expectations.  </a:t>
            </a:r>
          </a:p>
          <a:p>
            <a:r>
              <a:rPr lang="en-US" sz="2800" dirty="0" smtClean="0"/>
              <a:t>Even cross-calibration </a:t>
            </a:r>
            <a:r>
              <a:rPr lang="en-US" sz="2800" dirty="0"/>
              <a:t>between different bands of the same SOFIA instrument </a:t>
            </a:r>
            <a:r>
              <a:rPr lang="en-US" sz="2800" dirty="0" smtClean="0"/>
              <a:t>(GREAT) give </a:t>
            </a:r>
            <a:r>
              <a:rPr lang="en-US" sz="2800" dirty="0"/>
              <a:t>inconsistent results (Guan et al., 2012).  </a:t>
            </a:r>
          </a:p>
          <a:p>
            <a:r>
              <a:rPr lang="en-US" sz="2800" dirty="0"/>
              <a:t>In search of new data or model insights, look for correlations between MMR and TPW in FPH data</a:t>
            </a:r>
          </a:p>
          <a:p>
            <a:endParaRPr lang="en-US" sz="2800" dirty="0"/>
          </a:p>
        </p:txBody>
      </p:sp>
      <p:sp>
        <p:nvSpPr>
          <p:cNvPr id="4" name="Slide Number Placeholder 3"/>
          <p:cNvSpPr>
            <a:spLocks noGrp="1"/>
          </p:cNvSpPr>
          <p:nvPr>
            <p:ph type="sldNum" sz="quarter" idx="12"/>
          </p:nvPr>
        </p:nvSpPr>
        <p:spPr/>
        <p:txBody>
          <a:bodyPr/>
          <a:lstStyle/>
          <a:p>
            <a:fld id="{E683B203-D6B4-AA4C-BF20-95E023F8AB1F}" type="slidenum">
              <a:rPr lang="en-US" smtClean="0"/>
              <a:t>8</a:t>
            </a:fld>
            <a:endParaRPr lang="en-US"/>
          </a:p>
        </p:txBody>
      </p:sp>
      <p:sp>
        <p:nvSpPr>
          <p:cNvPr id="5" name="TextBox 4"/>
          <p:cNvSpPr txBox="1"/>
          <p:nvPr/>
        </p:nvSpPr>
        <p:spPr>
          <a:xfrm>
            <a:off x="446567" y="5340687"/>
            <a:ext cx="8240233" cy="1015663"/>
          </a:xfrm>
          <a:prstGeom prst="rect">
            <a:avLst/>
          </a:prstGeom>
          <a:noFill/>
          <a:ln>
            <a:solidFill>
              <a:schemeClr val="tx1"/>
            </a:solidFill>
          </a:ln>
        </p:spPr>
        <p:txBody>
          <a:bodyPr wrap="square" rtlCol="0">
            <a:spAutoFit/>
          </a:bodyPr>
          <a:lstStyle/>
          <a:p>
            <a:pPr algn="ctr"/>
            <a:r>
              <a:rPr lang="en-US" sz="2000" i="1" dirty="0" smtClean="0"/>
              <a:t>Example </a:t>
            </a:r>
            <a:r>
              <a:rPr lang="en-US" sz="2000" i="1" dirty="0" smtClean="0"/>
              <a:t>Astro-</a:t>
            </a:r>
            <a:r>
              <a:rPr lang="en-US" sz="2000" i="1" dirty="0" err="1" smtClean="0"/>
              <a:t>Atmo</a:t>
            </a:r>
            <a:r>
              <a:rPr lang="en-US" sz="2000" i="1" dirty="0" smtClean="0"/>
              <a:t> Question</a:t>
            </a:r>
            <a:r>
              <a:rPr lang="en-US" sz="2000" i="1" dirty="0" smtClean="0"/>
              <a:t>:  How well can we predict Total Precipitable Water (TPW) above an altitude given only </a:t>
            </a:r>
            <a:r>
              <a:rPr lang="en-US" sz="2000" i="1" dirty="0"/>
              <a:t>H</a:t>
            </a:r>
            <a:r>
              <a:rPr lang="en-US" sz="2000" i="1" baseline="-25000" dirty="0"/>
              <a:t>2</a:t>
            </a:r>
            <a:r>
              <a:rPr lang="en-US" sz="2000" i="1" dirty="0"/>
              <a:t>O mass mixing </a:t>
            </a:r>
            <a:r>
              <a:rPr lang="en-US" sz="2000" i="1" dirty="0" smtClean="0"/>
              <a:t>ratio (MMR) measurements at that </a:t>
            </a:r>
            <a:r>
              <a:rPr lang="en-US" sz="2000" i="1" dirty="0" smtClean="0"/>
              <a:t>altitude, using NOAA FPH data?  </a:t>
            </a:r>
            <a:endParaRPr lang="en-US" sz="2000" i="1" dirty="0"/>
          </a:p>
        </p:txBody>
      </p:sp>
    </p:spTree>
    <p:extLst>
      <p:ext uri="{BB962C8B-B14F-4D97-AF65-F5344CB8AC3E}">
        <p14:creationId xmlns:p14="http://schemas.microsoft.com/office/powerpoint/2010/main" val="14788625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How the NOAA FPH Works</a:t>
            </a:r>
            <a:endParaRPr lang="en-US" dirty="0"/>
          </a:p>
        </p:txBody>
      </p:sp>
      <p:sp>
        <p:nvSpPr>
          <p:cNvPr id="4" name="Slide Number Placeholder 3"/>
          <p:cNvSpPr>
            <a:spLocks noGrp="1"/>
          </p:cNvSpPr>
          <p:nvPr>
            <p:ph type="sldNum" sz="quarter" idx="12"/>
          </p:nvPr>
        </p:nvSpPr>
        <p:spPr/>
        <p:txBody>
          <a:bodyPr/>
          <a:lstStyle/>
          <a:p>
            <a:fld id="{E683B203-D6B4-AA4C-BF20-95E023F8AB1F}" type="slidenum">
              <a:rPr lang="en-US" smtClean="0"/>
              <a:t>9</a:t>
            </a:fld>
            <a:endParaRPr lang="en-US"/>
          </a:p>
        </p:txBody>
      </p:sp>
      <p:pic>
        <p:nvPicPr>
          <p:cNvPr id="5" name="Picture 4"/>
          <p:cNvPicPr>
            <a:picLocks noChangeAspect="1"/>
          </p:cNvPicPr>
          <p:nvPr/>
        </p:nvPicPr>
        <p:blipFill>
          <a:blip r:embed="rId2"/>
          <a:stretch>
            <a:fillRect/>
          </a:stretch>
        </p:blipFill>
        <p:spPr>
          <a:xfrm>
            <a:off x="392582" y="1267968"/>
            <a:ext cx="6078322" cy="4675632"/>
          </a:xfrm>
          <a:prstGeom prst="rect">
            <a:avLst/>
          </a:prstGeom>
        </p:spPr>
      </p:pic>
      <p:sp>
        <p:nvSpPr>
          <p:cNvPr id="6" name="Rectangle 5"/>
          <p:cNvSpPr/>
          <p:nvPr/>
        </p:nvSpPr>
        <p:spPr>
          <a:xfrm>
            <a:off x="392582" y="5979739"/>
            <a:ext cx="4895088" cy="307777"/>
          </a:xfrm>
          <a:prstGeom prst="rect">
            <a:avLst/>
          </a:prstGeom>
        </p:spPr>
        <p:txBody>
          <a:bodyPr wrap="square">
            <a:spAutoFit/>
          </a:bodyPr>
          <a:lstStyle/>
          <a:p>
            <a:r>
              <a:rPr lang="en-US" sz="1400" dirty="0"/>
              <a:t>https://</a:t>
            </a:r>
            <a:r>
              <a:rPr lang="en-US" sz="1400" dirty="0" err="1"/>
              <a:t>www.esrl.noaa.gov</a:t>
            </a:r>
            <a:r>
              <a:rPr lang="en-US" sz="1400" dirty="0"/>
              <a:t>/</a:t>
            </a:r>
            <a:r>
              <a:rPr lang="en-US" sz="1400" dirty="0" err="1"/>
              <a:t>gmd</a:t>
            </a:r>
            <a:r>
              <a:rPr lang="en-US" sz="1400" dirty="0"/>
              <a:t>/</a:t>
            </a:r>
            <a:r>
              <a:rPr lang="en-US" sz="1400" dirty="0" err="1"/>
              <a:t>ozwv</a:t>
            </a:r>
            <a:r>
              <a:rPr lang="en-US" sz="1400" dirty="0"/>
              <a:t>/</a:t>
            </a:r>
            <a:r>
              <a:rPr lang="en-US" sz="1400" dirty="0" err="1"/>
              <a:t>wvap</a:t>
            </a:r>
            <a:r>
              <a:rPr lang="en-US" sz="1400" dirty="0"/>
              <a:t>/</a:t>
            </a:r>
            <a:r>
              <a:rPr lang="en-US" sz="1400" dirty="0" err="1"/>
              <a:t>instrument.html</a:t>
            </a:r>
            <a:endParaRPr lang="en-US" sz="1400" dirty="0"/>
          </a:p>
        </p:txBody>
      </p:sp>
      <p:sp>
        <p:nvSpPr>
          <p:cNvPr id="7" name="TextBox 6"/>
          <p:cNvSpPr txBox="1"/>
          <p:nvPr/>
        </p:nvSpPr>
        <p:spPr>
          <a:xfrm>
            <a:off x="6470904" y="1441351"/>
            <a:ext cx="2215896" cy="3693319"/>
          </a:xfrm>
          <a:prstGeom prst="rect">
            <a:avLst/>
          </a:prstGeom>
          <a:noFill/>
        </p:spPr>
        <p:txBody>
          <a:bodyPr wrap="square" rtlCol="0">
            <a:spAutoFit/>
          </a:bodyPr>
          <a:lstStyle/>
          <a:p>
            <a:pPr marL="285750" indent="-285750">
              <a:buFont typeface="Arial" charset="0"/>
              <a:buChar char="•"/>
            </a:pPr>
            <a:r>
              <a:rPr lang="en-US" dirty="0" smtClean="0"/>
              <a:t>Feedback loop adjusts mirror temperature to maintain constant signal = frost on mirror in equilibrium with MMR</a:t>
            </a:r>
          </a:p>
          <a:p>
            <a:pPr marL="285750" indent="-285750">
              <a:buFont typeface="Arial" charset="0"/>
              <a:buChar char="•"/>
            </a:pPr>
            <a:r>
              <a:rPr lang="en-US" dirty="0" smtClean="0"/>
              <a:t>Buck CR-2 aircraft FPH is cryogen-free but otherwise uses the same physics</a:t>
            </a:r>
            <a:endParaRPr lang="en-US" dirty="0"/>
          </a:p>
        </p:txBody>
      </p:sp>
    </p:spTree>
    <p:extLst>
      <p:ext uri="{BB962C8B-B14F-4D97-AF65-F5344CB8AC3E}">
        <p14:creationId xmlns:p14="http://schemas.microsoft.com/office/powerpoint/2010/main" val="16690621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13625</TotalTime>
  <Words>2091</Words>
  <Application>Microsoft Macintosh PowerPoint</Application>
  <PresentationFormat>On-screen Show (4:3)</PresentationFormat>
  <Paragraphs>135</Paragraphs>
  <Slides>19</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.AppleSystemUIFont</vt:lpstr>
      <vt:lpstr>Cambria Math</vt:lpstr>
      <vt:lpstr>ＭＳ Ｐゴシック</vt:lpstr>
      <vt:lpstr>Palatino</vt:lpstr>
      <vt:lpstr>Times New Roman</vt:lpstr>
      <vt:lpstr>Arial</vt:lpstr>
      <vt:lpstr>Calibri</vt:lpstr>
      <vt:lpstr>Symbol</vt:lpstr>
      <vt:lpstr>Wingdings</vt:lpstr>
      <vt:lpstr>Office Theme</vt:lpstr>
      <vt:lpstr>Congregation of Vapors:   Towards a Synoptic View of Water Vapor in Support of Airborne IR Astronomy Jeffrey E. Van Cleve1,2, Tom Roellig1, Allan Meyer3, Dale Hurst4,5, Emrys Hall4,5, and Allen Jordan4,5 1NASA Ames Research Center, 2SETI Institute, 3USRA-SOFIA Science Center, 4CIRES CU Boulder, 5NOAA ESRL GMD Boulder </vt:lpstr>
      <vt:lpstr>Generations</vt:lpstr>
      <vt:lpstr>Atmospheric Science and IR astronomy Meet in the Study of Water Vapor above 9.1 km </vt:lpstr>
      <vt:lpstr>Overview:  the “Astro-Atmo” Boundary of Two Sciences</vt:lpstr>
      <vt:lpstr>Why Even the Last 20 mm of Water Vapor Matters</vt:lpstr>
      <vt:lpstr>Why Not Use Other People’s Weather Data?</vt:lpstr>
      <vt:lpstr>Introducing the SOFIA Water Vapor Monitor</vt:lpstr>
      <vt:lpstr>Something is Lacking in the WV “Rosetta Stone”</vt:lpstr>
      <vt:lpstr>How the NOAA FPH Works</vt:lpstr>
      <vt:lpstr>Example FPH Data</vt:lpstr>
      <vt:lpstr>Universal WV Model For Initial Analysis</vt:lpstr>
      <vt:lpstr>Detailed Analysis Method</vt:lpstr>
      <vt:lpstr>Result:  In clear skies or above light cirrus, TPW can be predicted from MMR and altitude to an accuracy from 9% at 13.8 km to 24% at 10.8 km (rms error) </vt:lpstr>
      <vt:lpstr>Application to SOFIA</vt:lpstr>
      <vt:lpstr>Dynamic Range – Keep Inlet Tubes Dry! (from John Barrick, LaRC)</vt:lpstr>
      <vt:lpstr>PowerPoint Presentation</vt:lpstr>
      <vt:lpstr>Future Astro-Atmo Questions</vt:lpstr>
      <vt:lpstr>Example “Final Analysis” Converted to TPW</vt:lpstr>
      <vt:lpstr>References</vt:lpstr>
    </vt:vector>
  </TitlesOfParts>
  <Company>usra</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 vancleve</dc:creator>
  <cp:lastModifiedBy>Microsoft Office User</cp:lastModifiedBy>
  <cp:revision>424</cp:revision>
  <cp:lastPrinted>2015-03-03T02:19:48Z</cp:lastPrinted>
  <dcterms:created xsi:type="dcterms:W3CDTF">2014-10-30T23:30:50Z</dcterms:created>
  <dcterms:modified xsi:type="dcterms:W3CDTF">2017-06-20T23:25:19Z</dcterms:modified>
</cp:coreProperties>
</file>