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83" r:id="rId1"/>
    <p:sldMasterId id="2147483684" r:id="rId2"/>
    <p:sldMasterId id="2147483734" r:id="rId3"/>
  </p:sldMasterIdLst>
  <p:notesMasterIdLst>
    <p:notesMasterId r:id="rId31"/>
  </p:notesMasterIdLst>
  <p:handoutMasterIdLst>
    <p:handoutMasterId r:id="rId32"/>
  </p:handoutMasterIdLst>
  <p:sldIdLst>
    <p:sldId id="1270" r:id="rId4"/>
    <p:sldId id="1272" r:id="rId5"/>
    <p:sldId id="1273" r:id="rId6"/>
    <p:sldId id="1274" r:id="rId7"/>
    <p:sldId id="1275" r:id="rId8"/>
    <p:sldId id="1276" r:id="rId9"/>
    <p:sldId id="1277" r:id="rId10"/>
    <p:sldId id="1278" r:id="rId11"/>
    <p:sldId id="1282" r:id="rId12"/>
    <p:sldId id="1165" r:id="rId13"/>
    <p:sldId id="1284" r:id="rId14"/>
    <p:sldId id="1283" r:id="rId15"/>
    <p:sldId id="1285" r:id="rId16"/>
    <p:sldId id="1287" r:id="rId17"/>
    <p:sldId id="1319" r:id="rId18"/>
    <p:sldId id="1320" r:id="rId19"/>
    <p:sldId id="1289" r:id="rId20"/>
    <p:sldId id="1310" r:id="rId21"/>
    <p:sldId id="1308" r:id="rId22"/>
    <p:sldId id="1312" r:id="rId23"/>
    <p:sldId id="1313" r:id="rId24"/>
    <p:sldId id="1314" r:id="rId25"/>
    <p:sldId id="1315" r:id="rId26"/>
    <p:sldId id="1316" r:id="rId27"/>
    <p:sldId id="1303" r:id="rId28"/>
    <p:sldId id="1306" r:id="rId29"/>
    <p:sldId id="1288" r:id="rId30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CC"/>
    <a:srgbClr val="008000"/>
    <a:srgbClr val="FF0000"/>
    <a:srgbClr val="FF00FF"/>
    <a:srgbClr val="00FF00"/>
    <a:srgbClr val="00FFFF"/>
    <a:srgbClr val="00CCFF"/>
    <a:srgbClr val="BA1660"/>
    <a:srgbClr val="E6E6E6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1" autoAdjust="0"/>
    <p:restoredTop sz="93777" autoAdjust="0"/>
  </p:normalViewPr>
  <p:slideViewPr>
    <p:cSldViewPr snapToGrid="0">
      <p:cViewPr>
        <p:scale>
          <a:sx n="111" d="100"/>
          <a:sy n="111" d="100"/>
        </p:scale>
        <p:origin x="144" y="192"/>
      </p:cViewPr>
      <p:guideLst>
        <p:guide orient="horz" pos="205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 showGuides="1">
      <p:cViewPr varScale="1">
        <p:scale>
          <a:sx n="132" d="100"/>
          <a:sy n="132" d="100"/>
        </p:scale>
        <p:origin x="-1854" y="-78"/>
      </p:cViewPr>
      <p:guideLst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0301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99" y="1"/>
            <a:ext cx="400301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26C3A-5EEC-4A4D-BFD5-785F5B402184}" type="datetimeFigureOut">
              <a:rPr lang="en-US" smtClean="0"/>
              <a:t>6/27/17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757"/>
            <a:ext cx="400301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99" y="6658757"/>
            <a:ext cx="400301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E1567-486B-410F-8013-3317B62770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9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4003019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230899" y="1"/>
            <a:ext cx="4003019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FE9E7CF-5E7B-4A8A-AAB8-3B7DE2AAFBB5}" type="datetimeFigureOut">
              <a:rPr lang="en-US"/>
              <a:pPr>
                <a:defRPr/>
              </a:pPr>
              <a:t>6/27/17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23608" y="3329941"/>
            <a:ext cx="73888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6658757"/>
            <a:ext cx="4003019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230899" y="6658757"/>
            <a:ext cx="4003019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0A436FC4-089C-4C2C-8A44-F7E1E31ECB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16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</a:t>
            </a:r>
            <a:r>
              <a:rPr lang="en-US" baseline="0" dirty="0" smtClean="0"/>
              <a:t> of optical and near-IR background not completely clear.   Some evidence for a portion being cosmological, but also indications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04DA2-1075-C74C-8E99-7BE43CE253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36FC4-089C-4C2C-8A44-F7E1E31ECBF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9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04DA2-1075-C74C-8E99-7BE43CE253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9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EE9DFC5-C1E1-D241-969D-BE35A1C6D3C3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5423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 long way to go to make high-yield detector arrays suitable for flight,</a:t>
            </a:r>
            <a:r>
              <a:rPr lang="en-US" baseline="0" dirty="0" smtClean="0"/>
              <a:t> but at least we have a detector principle that offers high efficiency, nearly infinite sensitivity, and </a:t>
            </a:r>
            <a:r>
              <a:rPr lang="en-US" baseline="0" dirty="0" err="1" smtClean="0"/>
              <a:t>multiplexibility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NASA is going to need to invest in all of the various technologies in order to enable the future vision of OST.   Still a small part of the cost of even a modest 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436FC4-089C-4C2C-8A44-F7E1E31ECBF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4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92AD-DA68-47E5-90F9-126F0487E6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983B3-2FC3-44F4-8C01-08FEE9C446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9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41139-EE8B-4842-A0D9-171D55833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2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C7FEAA-E758-854D-B6D7-DB84BFF4C2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8229600" cy="4191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r>
              <a:rPr lang="en-US" smtClean="0"/>
              <a:t>6/28/17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77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308610" y="6617970"/>
            <a:ext cx="421767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>
            <a:lvl1pPr>
              <a:lnSpc>
                <a:spcPts val="1200"/>
              </a:lnSpc>
              <a:tabLst>
                <a:tab pos="1016000" algn="l"/>
                <a:tab pos="2032000" algn="l"/>
                <a:tab pos="3048000" algn="l"/>
                <a:tab pos="4064000" algn="l"/>
                <a:tab pos="4711700" algn="l"/>
              </a:tabLst>
              <a:defRPr sz="10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00"/>
              <a:t>A Wide-Area Submm Imaging and Spectroscopy Survey with CSST</a:t>
            </a:r>
          </a:p>
        </p:txBody>
      </p:sp>
      <p:sp>
        <p:nvSpPr>
          <p:cNvPr id="32" name="Shape 32"/>
          <p:cNvSpPr/>
          <p:nvPr/>
        </p:nvSpPr>
        <p:spPr>
          <a:xfrm>
            <a:off x="7158394" y="6606540"/>
            <a:ext cx="171128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>
            <a:lvl1pPr algn="r">
              <a:lnSpc>
                <a:spcPts val="1200"/>
              </a:lnSpc>
              <a:tabLst>
                <a:tab pos="1016000" algn="l"/>
              </a:tabLst>
              <a:defRPr sz="10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900"/>
              <a:t>LERMA Seminar - 2017/06/19</a:t>
            </a:r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230505" y="1904"/>
            <a:ext cx="9006841" cy="972027"/>
          </a:xfrm>
          <a:prstGeom prst="rect">
            <a:avLst/>
          </a:prstGeom>
        </p:spPr>
        <p:txBody>
          <a:bodyPr anchor="t"/>
          <a:lstStyle>
            <a:lvl1pPr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</a:tabLst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822960" algn="l"/>
                <a:tab pos="1737360" algn="l"/>
                <a:tab pos="2651760" algn="l"/>
                <a:tab pos="3566160" algn="l"/>
                <a:tab pos="4480560" algn="l"/>
                <a:tab pos="5394960" algn="l"/>
                <a:tab pos="6309360" algn="l"/>
                <a:tab pos="7223760" algn="l"/>
                <a:tab pos="8138160" algn="l"/>
              </a:tabLst>
            </a:lvl1pPr>
            <a:lvl2pPr>
              <a:tabLst>
                <a:tab pos="880110" algn="l"/>
                <a:tab pos="1051560" algn="l"/>
                <a:tab pos="1965960" algn="l"/>
                <a:tab pos="2880360" algn="l"/>
                <a:tab pos="3794760" algn="l"/>
                <a:tab pos="4709160" algn="l"/>
                <a:tab pos="5623560" algn="l"/>
                <a:tab pos="6537960" algn="l"/>
                <a:tab pos="7452360" algn="l"/>
                <a:tab pos="8366760" algn="l"/>
              </a:tabLst>
            </a:lvl2pPr>
            <a:lvl3pPr>
              <a:tabLst>
                <a:tab pos="1417320" algn="l"/>
                <a:tab pos="1645920" algn="l"/>
                <a:tab pos="2331720" algn="l"/>
                <a:tab pos="3246120" algn="l"/>
                <a:tab pos="4160520" algn="l"/>
                <a:tab pos="5074920" algn="l"/>
                <a:tab pos="5989320" algn="l"/>
                <a:tab pos="6903720" algn="l"/>
                <a:tab pos="7818120" algn="l"/>
                <a:tab pos="8732520" algn="l"/>
              </a:tabLst>
            </a:lvl3pPr>
            <a:lvl4pPr>
              <a:tabLst>
                <a:tab pos="1680210" algn="l"/>
                <a:tab pos="2366010" algn="l"/>
                <a:tab pos="2594610" algn="l"/>
                <a:tab pos="3509010" algn="l"/>
                <a:tab pos="4423410" algn="l"/>
                <a:tab pos="5337810" algn="l"/>
                <a:tab pos="6252210" algn="l"/>
                <a:tab pos="7166610" algn="l"/>
                <a:tab pos="8081010" algn="l"/>
                <a:tab pos="8995410" algn="l"/>
              </a:tabLst>
            </a:lvl4pPr>
            <a:lvl5pPr>
              <a:tabLst>
                <a:tab pos="1988820" algn="l"/>
                <a:tab pos="2903220" algn="l"/>
                <a:tab pos="3131820" algn="l"/>
                <a:tab pos="3817620" algn="l"/>
                <a:tab pos="4732020" algn="l"/>
                <a:tab pos="5646420" algn="l"/>
                <a:tab pos="6560820" algn="l"/>
                <a:tab pos="7475220" algn="l"/>
                <a:tab pos="8389620" algn="l"/>
                <a:tab pos="9304020" algn="l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354330" algn="l"/>
                <a:tab pos="708660" algn="l"/>
                <a:tab pos="1062990" algn="l"/>
                <a:tab pos="1417320" algn="l"/>
                <a:tab pos="1783080" algn="l"/>
                <a:tab pos="2137410" algn="l"/>
                <a:tab pos="2491740" algn="l"/>
                <a:tab pos="2846070" algn="l"/>
                <a:tab pos="3200400" algn="l"/>
                <a:tab pos="3554730" algn="l"/>
                <a:tab pos="3909060" algn="l"/>
                <a:tab pos="426339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3177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BB7F9-83EC-47B0-8C23-BB922204B8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6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AC4D-9DB7-488D-847E-79EB2F478B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119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0C94-000A-480D-AE2A-7952736206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2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B6593-9ED3-4028-9CB7-5704D42FEE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04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7AE92-A5B9-43D5-AD32-34F7A93779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98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68819-6E4F-4962-83D6-19A7FD4D92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6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0719"/>
            <a:ext cx="2133600" cy="2635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0719"/>
            <a:ext cx="2895600" cy="2635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0719"/>
            <a:ext cx="2133600" cy="2635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81D6A-C179-4453-8126-3A35B66919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57200" y="653144"/>
            <a:ext cx="8229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335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041E-7075-4811-8B28-A2EDD69B3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58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B3A2-DEC1-4D9D-A7AE-A86526321E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3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D7EC1-F6C1-425B-B1EA-A1A9A36EDA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9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6032-F37D-4A0A-962D-051E354051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3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D429-D6E3-4CD1-BFD6-C8FBCFB41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05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E5C5-6408-4A35-9F49-5CB53EAB54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7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53C63-4C71-4B1F-B0AA-96A034FE7F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3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263F5-81E8-4E0E-B56C-82028037E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0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81A6-4186-4A4B-83AF-6A638F7FD0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609600"/>
            <a:ext cx="8229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3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DBF6F-7FAB-4A7A-8B37-4E89C061B1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75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008B-0CC3-4F42-94B4-BAED918BD7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2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52E00-A4CB-4260-A645-FCAD9DB0D9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3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632294"/>
            <a:ext cx="2133600" cy="252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32294"/>
            <a:ext cx="2895600" cy="252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32294"/>
            <a:ext cx="2133600" cy="252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2AB3C-FED0-47A4-B80A-DADE6B427A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0" r:id="rId2"/>
    <p:sldLayoutId id="2147483719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13" r:id="rId9"/>
    <p:sldLayoutId id="2147483712" r:id="rId10"/>
    <p:sldLayoutId id="2147483711" r:id="rId11"/>
    <p:sldLayoutId id="2147483733" r:id="rId12"/>
    <p:sldLayoutId id="2147483749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C952D2-1FA5-4DFE-A71D-54B0C0C28D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0" r:id="rId3"/>
    <p:sldLayoutId id="2147483729" r:id="rId4"/>
    <p:sldLayoutId id="2147483728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2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C0911-979B-D842-A9E1-ADD85F214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Detectors and Techniques for (Far)-IR Spectroscopy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Matt Bradford</a:t>
            </a:r>
          </a:p>
          <a:p>
            <a:r>
              <a:rPr lang="en-US" dirty="0" smtClean="0"/>
              <a:t>28</a:t>
            </a:r>
            <a:r>
              <a:rPr lang="en-US" dirty="0"/>
              <a:t> </a:t>
            </a:r>
            <a:r>
              <a:rPr lang="en-US" dirty="0" smtClean="0"/>
              <a:t>June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692AD-DA68-47E5-90F9-126F0487E6A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5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SuperSpec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92370"/>
            <a:ext cx="8229600" cy="4351281"/>
          </a:xfrm>
        </p:spPr>
        <p:txBody>
          <a:bodyPr/>
          <a:lstStyle/>
          <a:p>
            <a:r>
              <a:rPr lang="en-US" sz="1800" dirty="0" err="1" smtClean="0"/>
              <a:t>SuperSpec</a:t>
            </a:r>
            <a:r>
              <a:rPr lang="en-US" sz="1800" dirty="0" smtClean="0"/>
              <a:t> is an on-chip spectrometer we are developing for moderate resolution, large bandwidth, (sub)millimeter astronomy.</a:t>
            </a:r>
          </a:p>
          <a:p>
            <a:r>
              <a:rPr lang="en-US" sz="1800" dirty="0" smtClean="0"/>
              <a:t>A single chip is coupled to one polarization of a single-mode beam and integrates:</a:t>
            </a:r>
          </a:p>
          <a:p>
            <a:pPr lvl="1"/>
            <a:r>
              <a:rPr lang="en-US" sz="1400" dirty="0"/>
              <a:t>a</a:t>
            </a:r>
            <a:r>
              <a:rPr lang="en-US" sz="1400" dirty="0" smtClean="0"/>
              <a:t>ntenna</a:t>
            </a:r>
          </a:p>
          <a:p>
            <a:pPr lvl="1"/>
            <a:r>
              <a:rPr lang="en-US" sz="1400" dirty="0" smtClean="0"/>
              <a:t>moderate resolution (R ~ 100 – 500) </a:t>
            </a:r>
            <a:r>
              <a:rPr lang="en-US" sz="1400" dirty="0" err="1" smtClean="0"/>
              <a:t>filterbank</a:t>
            </a:r>
            <a:r>
              <a:rPr lang="en-US" sz="1400" dirty="0" smtClean="0"/>
              <a:t> with large BW (</a:t>
            </a:r>
            <a:r>
              <a:rPr lang="el-GR" sz="1400" dirty="0" smtClean="0"/>
              <a:t>δ</a:t>
            </a:r>
            <a:r>
              <a:rPr lang="en-US" sz="1400" dirty="0" smtClean="0"/>
              <a:t>v/v ~ 0.6)</a:t>
            </a:r>
          </a:p>
          <a:p>
            <a:pPr lvl="1"/>
            <a:r>
              <a:rPr lang="en-US" sz="1400" dirty="0" smtClean="0"/>
              <a:t>associated detectors (KIDs) and readout circuitry.</a:t>
            </a:r>
          </a:p>
          <a:p>
            <a:r>
              <a:rPr lang="en-US" sz="1800" dirty="0" smtClean="0"/>
              <a:t>Each chip is ~few 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in size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40258" r="25001" b="4191"/>
          <a:stretch/>
        </p:blipFill>
        <p:spPr bwMode="auto">
          <a:xfrm>
            <a:off x="4667824" y="2942168"/>
            <a:ext cx="3993575" cy="34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44424" y="2500820"/>
            <a:ext cx="4309246" cy="284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/>
          </a:p>
          <a:p>
            <a:r>
              <a:rPr lang="en-US" sz="1800" kern="0" dirty="0" smtClean="0"/>
              <a:t>Prototype chips covering 200 – 300 GHz range.  Also looking to higher frequencies.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 descr="organ_pipe_spectrome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0" y="3778249"/>
            <a:ext cx="3786880" cy="26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SuperSpec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90" y="5174428"/>
            <a:ext cx="8729830" cy="1215614"/>
          </a:xfrm>
        </p:spPr>
        <p:txBody>
          <a:bodyPr/>
          <a:lstStyle/>
          <a:p>
            <a:r>
              <a:rPr lang="en-US" sz="1600" dirty="0" smtClean="0"/>
              <a:t>Coupling strength is tuned via spacing between feedline and U-shaped resonator and between resonator and detector.  EM simulations calibrated with measurements</a:t>
            </a:r>
          </a:p>
          <a:p>
            <a:r>
              <a:rPr lang="en-US" sz="1600" dirty="0" smtClean="0"/>
              <a:t>Meandered inductor is only ~3 cubic microns.  Provides high response and low NEP.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21165"/>
            <a:ext cx="11598986" cy="5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166"/>
            <a:ext cx="9128631" cy="426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2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SuperSpec</a:t>
            </a:r>
            <a:r>
              <a:rPr lang="en-US" dirty="0" smtClean="0"/>
              <a:t> Sub-Scale </a:t>
            </a:r>
            <a:r>
              <a:rPr lang="en-US" dirty="0" err="1"/>
              <a:t>F</a:t>
            </a:r>
            <a:r>
              <a:rPr lang="en-US" dirty="0" err="1" smtClean="0"/>
              <a:t>ilterbank</a:t>
            </a:r>
            <a:r>
              <a:rPr lang="en-US" dirty="0" smtClean="0"/>
              <a:t> 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73" y="4114427"/>
            <a:ext cx="4416014" cy="2168039"/>
          </a:xfrm>
        </p:spPr>
        <p:txBody>
          <a:bodyPr/>
          <a:lstStyle/>
          <a:p>
            <a:r>
              <a:rPr lang="en-US" dirty="0" smtClean="0"/>
              <a:t>Have </a:t>
            </a:r>
            <a:r>
              <a:rPr lang="en-US" smtClean="0"/>
              <a:t>coupling strengths dialed in for R=300 system.</a:t>
            </a:r>
          </a:p>
          <a:p>
            <a:r>
              <a:rPr lang="en-US" dirty="0" smtClean="0"/>
              <a:t>Currently scaling up to full-band system with 300 channels spanning 185-310 GHz.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24405" y="22913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7"/>
          <a:stretch/>
        </p:blipFill>
        <p:spPr bwMode="auto">
          <a:xfrm>
            <a:off x="5029760" y="4114427"/>
            <a:ext cx="3899983" cy="249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919778"/>
            <a:ext cx="10307004" cy="5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" y="852283"/>
            <a:ext cx="9014908" cy="31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2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Working towards demo at LMT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478" y="787469"/>
            <a:ext cx="4132333" cy="3020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18826" y="787470"/>
            <a:ext cx="4964478" cy="3020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153" y="3865352"/>
            <a:ext cx="5227551" cy="240065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/>
              <a:t>Motivation</a:t>
            </a:r>
            <a:r>
              <a:rPr lang="en-US" sz="1400" dirty="0" smtClean="0"/>
              <a:t>:  Follow up LMT </a:t>
            </a:r>
            <a:r>
              <a:rPr lang="en-US" sz="1400" dirty="0" err="1" smtClean="0"/>
              <a:t>AzTEC</a:t>
            </a:r>
            <a:r>
              <a:rPr lang="en-US" sz="1400" dirty="0" smtClean="0"/>
              <a:t>, MUSCAT, </a:t>
            </a:r>
            <a:r>
              <a:rPr lang="en-US" sz="1400" dirty="0" err="1" smtClean="0"/>
              <a:t>TolTEC</a:t>
            </a:r>
            <a:r>
              <a:rPr lang="en-US" sz="1400" dirty="0" smtClean="0"/>
              <a:t> continuum sources.  Find redshifts, probe star-formation in the early Universe with CII.   </a:t>
            </a:r>
            <a:r>
              <a:rPr lang="en-US" sz="1400" dirty="0"/>
              <a:t>C</a:t>
            </a:r>
            <a:r>
              <a:rPr lang="en-US" sz="1400" dirty="0" smtClean="0"/>
              <a:t>omplement RSR for CO excitation studies. 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 smtClean="0"/>
              <a:t>Approach:  </a:t>
            </a:r>
            <a:r>
              <a:rPr lang="en-US" sz="1400" dirty="0" smtClean="0"/>
              <a:t>Field 6-chip (3 beams x 2 polarizations) demonstrator at LMT in existing </a:t>
            </a:r>
            <a:r>
              <a:rPr lang="en-US" sz="1400" dirty="0" err="1" smtClean="0"/>
              <a:t>crysotat</a:t>
            </a:r>
            <a:r>
              <a:rPr lang="en-US" sz="1400" dirty="0" smtClean="0"/>
              <a:t>.    Use chopping mirror at pupil to provide modulation.   Shared risk collaboration with </a:t>
            </a:r>
            <a:r>
              <a:rPr lang="en-US" sz="1400" dirty="0" err="1" smtClean="0"/>
              <a:t>Umass</a:t>
            </a:r>
            <a:r>
              <a:rPr lang="en-US" sz="1400" dirty="0" smtClean="0"/>
              <a:t> and Mexican scientists after engineering phase.</a:t>
            </a:r>
          </a:p>
          <a:p>
            <a:pPr>
              <a:spcAft>
                <a:spcPts val="600"/>
              </a:spcAft>
            </a:pPr>
            <a:r>
              <a:rPr lang="en-US" sz="1400" b="1" dirty="0" smtClean="0"/>
              <a:t>Future</a:t>
            </a:r>
            <a:r>
              <a:rPr lang="en-US" sz="1400" dirty="0" smtClean="0"/>
              <a:t>:  Large multi-object system or imaging spectrometer with hundreds of spectrometer ‘pixels’.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0618" y="1288900"/>
            <a:ext cx="2115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Example from Z-Spec on CSO.  HFLS-1  z=2.96, Scott et al. 2011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5923213" y="3868522"/>
            <a:ext cx="3130598" cy="239748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Instrument team – 4 Co-I groups</a:t>
            </a:r>
          </a:p>
          <a:p>
            <a:pPr algn="ctr"/>
            <a:endPara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7304" y="4122857"/>
            <a:ext cx="134704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ea typeface="Arial" charset="0"/>
                <a:cs typeface="Arial" charset="0"/>
              </a:rPr>
              <a:t>ASU</a:t>
            </a:r>
          </a:p>
          <a:p>
            <a:r>
              <a:rPr lang="en-US" sz="1100" dirty="0" smtClean="0">
                <a:ea typeface="Arial" charset="0"/>
                <a:cs typeface="Arial" charset="0"/>
              </a:rPr>
              <a:t>P. </a:t>
            </a:r>
            <a:r>
              <a:rPr lang="en-US" sz="1100" dirty="0" err="1" smtClean="0">
                <a:ea typeface="Arial" charset="0"/>
                <a:cs typeface="Arial" charset="0"/>
              </a:rPr>
              <a:t>Mauskopf</a:t>
            </a:r>
            <a:endParaRPr lang="en-US" sz="1100" dirty="0" smtClean="0">
              <a:ea typeface="Arial" charset="0"/>
              <a:cs typeface="Arial" charset="0"/>
            </a:endParaRPr>
          </a:p>
          <a:p>
            <a:r>
              <a:rPr lang="en-US" sz="1100" dirty="0" smtClean="0">
                <a:solidFill>
                  <a:srgbClr val="0070C0"/>
                </a:solidFill>
                <a:ea typeface="Arial" charset="0"/>
                <a:cs typeface="Arial" charset="0"/>
              </a:rPr>
              <a:t>S. Gordon</a:t>
            </a:r>
          </a:p>
          <a:p>
            <a:r>
              <a:rPr lang="en-US" sz="1100" dirty="0" smtClean="0">
                <a:solidFill>
                  <a:srgbClr val="0070C0"/>
                </a:solidFill>
                <a:ea typeface="Arial" charset="0"/>
                <a:cs typeface="Arial" charset="0"/>
              </a:rPr>
              <a:t>G. </a:t>
            </a:r>
            <a:r>
              <a:rPr lang="en-US" sz="1100" dirty="0" err="1" smtClean="0">
                <a:solidFill>
                  <a:srgbClr val="0070C0"/>
                </a:solidFill>
                <a:ea typeface="Arial" charset="0"/>
                <a:cs typeface="Arial" charset="0"/>
              </a:rPr>
              <a:t>Che</a:t>
            </a:r>
            <a:endParaRPr lang="en-US" sz="1100" dirty="0">
              <a:solidFill>
                <a:srgbClr val="0070C0"/>
              </a:solidFill>
              <a:ea typeface="Arial" charset="0"/>
              <a:cs typeface="Arial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23213" y="4122857"/>
            <a:ext cx="1728171" cy="1200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="1" u="sng" dirty="0" smtClean="0">
                <a:latin typeface="Arial" charset="0"/>
                <a:ea typeface="Arial" charset="0"/>
                <a:cs typeface="Arial" charset="0"/>
              </a:rPr>
              <a:t>Caltech/JPL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C. M. Bradford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S. Hailey-</a:t>
            </a:r>
            <a:r>
              <a:rPr lang="en-US" sz="1100" dirty="0" err="1" smtClean="0">
                <a:latin typeface="Arial" charset="0"/>
                <a:ea typeface="Arial" charset="0"/>
                <a:cs typeface="Arial" charset="0"/>
              </a:rPr>
              <a:t>Dunsheath</a:t>
            </a:r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A. Kovacs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H. G. </a:t>
            </a:r>
            <a:r>
              <a:rPr lang="en-US" sz="1100" dirty="0" err="1" smtClean="0">
                <a:latin typeface="Arial" charset="0"/>
                <a:ea typeface="Arial" charset="0"/>
                <a:cs typeface="Arial" charset="0"/>
              </a:rPr>
              <a:t>LeDuc</a:t>
            </a:r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J. Redford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J. </a:t>
            </a:r>
            <a:r>
              <a:rPr lang="en-US" sz="1100" dirty="0" err="1" smtClean="0">
                <a:latin typeface="Arial" charset="0"/>
                <a:ea typeface="Arial" charset="0"/>
                <a:cs typeface="Arial" charset="0"/>
              </a:rPr>
              <a:t>Zmuidzinas</a:t>
            </a:r>
            <a:endParaRPr lang="en-US" sz="11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5923213" y="5407204"/>
            <a:ext cx="1201487" cy="792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b="1" u="sng" dirty="0" smtClean="0">
                <a:latin typeface="Arial" charset="0"/>
                <a:ea typeface="Arial" charset="0"/>
                <a:cs typeface="Arial" charset="0"/>
              </a:rPr>
              <a:t>Chicago</a:t>
            </a:r>
            <a:endParaRPr lang="en-US" sz="1200" b="1" u="sng" dirty="0"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Shirokoff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1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R. McGeehan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P. 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Barry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83289" y="4958967"/>
            <a:ext cx="121840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ea typeface="Arial" charset="0"/>
                <a:cs typeface="Arial" charset="0"/>
              </a:rPr>
              <a:t>Colorado</a:t>
            </a:r>
            <a:endParaRPr lang="en-US" sz="1200" b="1" u="sng" dirty="0">
              <a:ea typeface="Arial" charset="0"/>
              <a:cs typeface="Arial" charset="0"/>
            </a:endParaRPr>
          </a:p>
          <a:p>
            <a:r>
              <a:rPr lang="en-US" sz="1100" dirty="0">
                <a:ea typeface="Arial" charset="0"/>
                <a:cs typeface="Arial" charset="0"/>
              </a:rPr>
              <a:t>J. Glenn</a:t>
            </a:r>
          </a:p>
          <a:p>
            <a:r>
              <a:rPr lang="en-US" sz="1100" dirty="0">
                <a:solidFill>
                  <a:srgbClr val="0070C0"/>
                </a:solidFill>
                <a:ea typeface="Arial" charset="0"/>
                <a:cs typeface="Arial" charset="0"/>
              </a:rPr>
              <a:t>J. </a:t>
            </a:r>
            <a:r>
              <a:rPr lang="en-US" sz="1100" dirty="0" smtClean="0">
                <a:solidFill>
                  <a:srgbClr val="0070C0"/>
                </a:solidFill>
                <a:ea typeface="Arial" charset="0"/>
                <a:cs typeface="Arial" charset="0"/>
              </a:rPr>
              <a:t>Wheeler</a:t>
            </a:r>
          </a:p>
          <a:p>
            <a:r>
              <a:rPr lang="en-US" sz="1100" dirty="0" smtClean="0">
                <a:solidFill>
                  <a:srgbClr val="0070C0"/>
                </a:solidFill>
                <a:ea typeface="Arial" charset="0"/>
                <a:cs typeface="Arial" charset="0"/>
              </a:rPr>
              <a:t>S. Walker</a:t>
            </a:r>
          </a:p>
          <a:p>
            <a:r>
              <a:rPr lang="en-US" sz="1200" b="1" dirty="0">
                <a:ea typeface="Arial" charset="0"/>
                <a:cs typeface="Arial" charset="0"/>
              </a:rPr>
              <a:t> </a:t>
            </a:r>
            <a:r>
              <a:rPr lang="en-US" sz="1100" i="1" dirty="0">
                <a:solidFill>
                  <a:srgbClr val="0070C0"/>
                </a:solidFill>
                <a:ea typeface="Arial" charset="0"/>
                <a:cs typeface="Arial" charset="0"/>
              </a:rPr>
              <a:t>(blue = students)</a:t>
            </a:r>
            <a:endParaRPr lang="en-US" sz="1100" dirty="0" smtClean="0">
              <a:solidFill>
                <a:srgbClr val="0070C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1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714004"/>
            <a:ext cx="4589226" cy="3059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Working towards demo at LMT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2870" y="3868815"/>
            <a:ext cx="34826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Demo on LMT: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LMT panels and actuators for full 50m telescope being delivered and set in INOAE.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New secondary &amp; hexapod for 50-m telescope in hand.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We will use MUSCAT large mirrors 4, 5 along with our M6 (chopping) and M7, M8. 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Target spring 2018.  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 smtClean="0"/>
              <a:t>Possible 2nd run in late ‘18 / early ‘19.  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12801" r="14811" b="18526"/>
          <a:stretch/>
        </p:blipFill>
        <p:spPr bwMode="auto">
          <a:xfrm>
            <a:off x="3585502" y="3298706"/>
            <a:ext cx="5493437" cy="326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447302" y="3616203"/>
            <a:ext cx="1694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MUSCAT mirrors M4 &amp; M5, will use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6178863" y="3295355"/>
            <a:ext cx="289252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LMT Right-Hand </a:t>
            </a:r>
            <a:r>
              <a:rPr lang="en-US" sz="1600" dirty="0" err="1" smtClean="0"/>
              <a:t>Nasmyth</a:t>
            </a:r>
            <a:endParaRPr lang="en-US" sz="1600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7682948" y="4008138"/>
            <a:ext cx="172228" cy="6940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296828" y="4012118"/>
            <a:ext cx="558348" cy="413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629" y="5884858"/>
            <a:ext cx="157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SuperSpec</a:t>
            </a:r>
            <a:r>
              <a:rPr lang="en-US" sz="1400" dirty="0" smtClean="0"/>
              <a:t> 230 </a:t>
            </a:r>
            <a:r>
              <a:rPr lang="en-US" sz="1400" dirty="0" err="1" smtClean="0"/>
              <a:t>mK</a:t>
            </a:r>
            <a:r>
              <a:rPr lang="en-US" sz="1400" dirty="0" smtClean="0"/>
              <a:t> cryostat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894025" y="5356720"/>
            <a:ext cx="1381973" cy="749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045853" y="6303762"/>
            <a:ext cx="240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SuperSpec</a:t>
            </a:r>
            <a:r>
              <a:rPr lang="en-US" sz="1400" dirty="0" smtClean="0"/>
              <a:t> Mirrors 6,7,8,9</a:t>
            </a:r>
            <a:endParaRPr lang="en-US" sz="1400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677554" y="5989173"/>
            <a:ext cx="598444" cy="402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579655" y="5493759"/>
            <a:ext cx="439639" cy="837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75" y="720712"/>
            <a:ext cx="3756433" cy="25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5"/>
          <p:cNvGrpSpPr/>
          <p:nvPr/>
        </p:nvGrpSpPr>
        <p:grpSpPr>
          <a:xfrm>
            <a:off x="6879718" y="-3580"/>
            <a:ext cx="2105416" cy="2023110"/>
            <a:chOff x="0" y="0"/>
            <a:chExt cx="2339349" cy="2247899"/>
          </a:xfrm>
        </p:grpSpPr>
        <p:pic>
          <p:nvPicPr>
            <p:cNvPr id="43" name="image04.png"/>
            <p:cNvPicPr>
              <a:picLocks/>
            </p:cNvPicPr>
            <p:nvPr/>
          </p:nvPicPr>
          <p:blipFill>
            <a:blip r:embed="rId2">
              <a:extLst/>
            </a:blip>
            <a:srcRect r="50183" b="41847"/>
            <a:stretch>
              <a:fillRect/>
            </a:stretch>
          </p:blipFill>
          <p:spPr>
            <a:xfrm>
              <a:off x="0" y="0"/>
              <a:ext cx="2339350" cy="224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" name="Shape 44"/>
            <p:cNvSpPr/>
            <p:nvPr/>
          </p:nvSpPr>
          <p:spPr>
            <a:xfrm>
              <a:off x="524798" y="290702"/>
              <a:ext cx="1092201" cy="1625601"/>
            </a:xfrm>
            <a:prstGeom prst="rect">
              <a:avLst/>
            </a:prstGeom>
            <a:solidFill>
              <a:srgbClr val="A6AAA9">
                <a:alpha val="5044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tabLst>
                  <a:tab pos="354330" algn="l"/>
                  <a:tab pos="708660" algn="l"/>
                  <a:tab pos="1062990" algn="l"/>
                  <a:tab pos="1417320" algn="l"/>
                  <a:tab pos="1783080" algn="l"/>
                  <a:tab pos="2137410" algn="l"/>
                  <a:tab pos="2491740" algn="l"/>
                  <a:tab pos="2846070" algn="l"/>
                  <a:tab pos="3200400" algn="l"/>
                  <a:tab pos="3554730" algn="l"/>
                  <a:tab pos="3909060" algn="l"/>
                  <a:tab pos="426339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6" name="Shape 46"/>
          <p:cNvSpPr/>
          <p:nvPr/>
        </p:nvSpPr>
        <p:spPr>
          <a:xfrm rot="1631695">
            <a:off x="8281628" y="457899"/>
            <a:ext cx="617221" cy="365761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4290" tIns="34290" rIns="34290" bIns="34290" anchor="ctr"/>
          <a:lstStyle/>
          <a:p>
            <a:pPr>
              <a:tabLst>
                <a:tab pos="354330" algn="l"/>
                <a:tab pos="708660" algn="l"/>
                <a:tab pos="1062990" algn="l"/>
                <a:tab pos="1417320" algn="l"/>
                <a:tab pos="1783080" algn="l"/>
                <a:tab pos="2137410" algn="l"/>
                <a:tab pos="2491740" algn="l"/>
                <a:tab pos="2846070" algn="l"/>
                <a:tab pos="3200400" algn="l"/>
                <a:tab pos="3554730" algn="l"/>
                <a:tab pos="3909060" algn="l"/>
                <a:tab pos="426339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8503920" y="468631"/>
            <a:ext cx="177293" cy="3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>
            <a:lvl1pPr>
              <a:lnSpc>
                <a:spcPts val="1900"/>
              </a:lnSpc>
              <a:tabLst>
                <a:tab pos="393700" algn="l"/>
                <a:tab pos="787400" algn="l"/>
                <a:tab pos="1181100" algn="l"/>
                <a:tab pos="1574800" algn="l"/>
                <a:tab pos="1981200" algn="l"/>
                <a:tab pos="2374900" algn="l"/>
                <a:tab pos="2768600" algn="l"/>
                <a:tab pos="3162300" algn="l"/>
                <a:tab pos="3556000" algn="l"/>
                <a:tab pos="3949700" algn="l"/>
                <a:tab pos="4343400" algn="l"/>
                <a:tab pos="4737100" algn="l"/>
              </a:tabLst>
              <a:defRPr sz="1600">
                <a:solidFill>
                  <a:srgbClr val="FF26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440"/>
              <a:t>?</a:t>
            </a:r>
          </a:p>
        </p:txBody>
      </p:sp>
      <p:sp>
        <p:nvSpPr>
          <p:cNvPr id="48" name="Shape 48"/>
          <p:cNvSpPr>
            <a:spLocks noGrp="1"/>
          </p:cNvSpPr>
          <p:nvPr>
            <p:ph type="ctrTitle"/>
          </p:nvPr>
        </p:nvSpPr>
        <p:spPr>
          <a:xfrm>
            <a:off x="88523" y="1"/>
            <a:ext cx="9148822" cy="927854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3330"/>
              </a:lnSpc>
              <a:defRPr sz="3100"/>
            </a:pPr>
            <a:r>
              <a:rPr sz="2400" dirty="0"/>
              <a:t>Dust-Enshrouded Galaxy Evolution at z &gt; 4 </a:t>
            </a:r>
            <a:br>
              <a:rPr sz="2400" dirty="0"/>
            </a:br>
            <a:r>
              <a:rPr sz="2400" dirty="0"/>
              <a:t>with the Chajnantor Sub/mm Survey Telescope</a:t>
            </a:r>
          </a:p>
        </p:txBody>
      </p:sp>
      <p:sp>
        <p:nvSpPr>
          <p:cNvPr id="49" name="Shape 49"/>
          <p:cNvSpPr>
            <a:spLocks noGrp="1"/>
          </p:cNvSpPr>
          <p:nvPr>
            <p:ph type="subTitle" idx="1"/>
          </p:nvPr>
        </p:nvSpPr>
        <p:spPr>
          <a:xfrm>
            <a:off x="106398" y="914400"/>
            <a:ext cx="9022348" cy="5683251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070"/>
              </a:lnSpc>
              <a:defRPr sz="2000"/>
            </a:pPr>
            <a:r>
              <a:rPr sz="1600" dirty="0"/>
              <a:t>Dusty, star-forming galaxies (DSFGs) dominate SFR density at epoch of </a:t>
            </a:r>
            <a:br>
              <a:rPr sz="1600" dirty="0"/>
            </a:br>
            <a:r>
              <a:rPr sz="1600" dirty="0"/>
              <a:t>peak SFR, z ~1-3, with L</a:t>
            </a:r>
            <a:r>
              <a:rPr sz="1600" baseline="-5999" dirty="0"/>
              <a:t>✻,IR</a:t>
            </a:r>
            <a:r>
              <a:rPr sz="1600" dirty="0"/>
              <a:t> ≈ 10</a:t>
            </a:r>
            <a:r>
              <a:rPr sz="1600" baseline="31999" dirty="0"/>
              <a:t>12</a:t>
            </a:r>
            <a:r>
              <a:rPr sz="1600" dirty="0"/>
              <a:t> L</a:t>
            </a:r>
            <a:r>
              <a:rPr sz="1600" baseline="-5999" dirty="0"/>
              <a:t>Sun</a:t>
            </a:r>
            <a:r>
              <a:rPr sz="1600" dirty="0"/>
              <a:t>, SFR ~ 200 M</a:t>
            </a:r>
            <a:r>
              <a:rPr sz="1600" baseline="-5999" dirty="0"/>
              <a:t>Sun</a:t>
            </a:r>
            <a:r>
              <a:rPr sz="1600" dirty="0"/>
              <a:t>/yr</a:t>
            </a:r>
          </a:p>
          <a:p>
            <a:pPr>
              <a:lnSpc>
                <a:spcPts val="2070"/>
              </a:lnSpc>
              <a:defRPr sz="20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/>
              <a:t>What is the history of their appearance?  How do they evolve in </a:t>
            </a:r>
            <a:br>
              <a:rPr sz="1600" dirty="0"/>
            </a:br>
            <a:r>
              <a:rPr sz="1600" dirty="0"/>
              <a:t>(M</a:t>
            </a:r>
            <a:r>
              <a:rPr sz="1600" baseline="-5999" dirty="0"/>
              <a:t>✻</a:t>
            </a:r>
            <a:r>
              <a:rPr sz="1600" dirty="0"/>
              <a:t>, SFR) relative to the Star-Forming Main Sequence?  How are they related </a:t>
            </a:r>
            <a:br>
              <a:rPr sz="1600" dirty="0"/>
            </a:br>
            <a:r>
              <a:rPr sz="1600" dirty="0"/>
              <a:t>to UV-bright high-z galaxies?  What are their ISM masses, gas fractions, and depletion times?</a:t>
            </a:r>
          </a:p>
          <a:p>
            <a:pPr>
              <a:lnSpc>
                <a:spcPts val="2070"/>
              </a:lnSpc>
              <a:defRPr sz="2000"/>
            </a:pPr>
            <a:r>
              <a:rPr sz="1600" dirty="0"/>
              <a:t>Hyperluminous DSFGs (e.g. HFLS-3) are signposts for extremely evolved regions in the first Gyr</a:t>
            </a:r>
          </a:p>
          <a:p>
            <a:pPr>
              <a:lnSpc>
                <a:spcPts val="2070"/>
              </a:lnSpc>
              <a:defRPr sz="20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/>
              <a:t>How can they exist so early?  What are their environments like?</a:t>
            </a:r>
          </a:p>
          <a:p>
            <a:pPr>
              <a:lnSpc>
                <a:spcPts val="2070"/>
              </a:lnSpc>
              <a:defRPr sz="2000"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600" dirty="0"/>
              <a:t>CSST will reveal millions of z &gt; 4 DSFGs with L</a:t>
            </a:r>
            <a:r>
              <a:rPr sz="1600" baseline="-5999" dirty="0"/>
              <a:t>IR</a:t>
            </a:r>
            <a:r>
              <a:rPr sz="1600" dirty="0"/>
              <a:t> &gt; 10</a:t>
            </a:r>
            <a:r>
              <a:rPr sz="1600" baseline="31999" dirty="0"/>
              <a:t>12</a:t>
            </a:r>
            <a:r>
              <a:rPr sz="1600" dirty="0"/>
              <a:t> L</a:t>
            </a:r>
            <a:r>
              <a:rPr sz="1600" baseline="-5999" dirty="0"/>
              <a:t>Sun</a:t>
            </a:r>
            <a:r>
              <a:rPr sz="1600" dirty="0"/>
              <a:t>,</a:t>
            </a:r>
            <a:br>
              <a:rPr sz="1600" dirty="0"/>
            </a:br>
            <a:r>
              <a:rPr sz="1600" dirty="0"/>
              <a:t>providing the data to answer these questions.</a:t>
            </a:r>
          </a:p>
        </p:txBody>
      </p:sp>
      <p:pic>
        <p:nvPicPr>
          <p:cNvPr id="50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38" y="4118131"/>
            <a:ext cx="2909100" cy="24497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" name="Group 68"/>
          <p:cNvGrpSpPr/>
          <p:nvPr/>
        </p:nvGrpSpPr>
        <p:grpSpPr>
          <a:xfrm>
            <a:off x="5671078" y="3475443"/>
            <a:ext cx="3392959" cy="3132571"/>
            <a:chOff x="456067" y="0"/>
            <a:chExt cx="3769952" cy="3480632"/>
          </a:xfrm>
        </p:grpSpPr>
        <p:pic>
          <p:nvPicPr>
            <p:cNvPr id="51" name="141108CarpenterComparisonSameDetectors.png"/>
            <p:cNvPicPr>
              <a:picLocks/>
            </p:cNvPicPr>
            <p:nvPr/>
          </p:nvPicPr>
          <p:blipFill>
            <a:blip r:embed="rId4">
              <a:extLst/>
            </a:blip>
            <a:srcRect l="4035" t="8659" r="2977" b="5489"/>
            <a:stretch>
              <a:fillRect/>
            </a:stretch>
          </p:blipFill>
          <p:spPr>
            <a:xfrm>
              <a:off x="456067" y="0"/>
              <a:ext cx="3769954" cy="3480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6" name="Group 66"/>
            <p:cNvGrpSpPr/>
            <p:nvPr/>
          </p:nvGrpSpPr>
          <p:grpSpPr>
            <a:xfrm>
              <a:off x="907309" y="51696"/>
              <a:ext cx="3232848" cy="3147369"/>
              <a:chOff x="0" y="0"/>
              <a:chExt cx="3232846" cy="3147367"/>
            </a:xfrm>
          </p:grpSpPr>
          <p:sp>
            <p:nvSpPr>
              <p:cNvPr id="52" name="Shape 52"/>
              <p:cNvSpPr/>
              <p:nvPr/>
            </p:nvSpPr>
            <p:spPr>
              <a:xfrm flipV="1">
                <a:off x="399348" y="0"/>
                <a:ext cx="1" cy="208047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3" name="Shape 53"/>
              <p:cNvSpPr/>
              <p:nvPr/>
            </p:nvSpPr>
            <p:spPr>
              <a:xfrm flipV="1">
                <a:off x="813855" y="0"/>
                <a:ext cx="1" cy="2058687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4" name="Shape 54"/>
              <p:cNvSpPr/>
              <p:nvPr/>
            </p:nvSpPr>
            <p:spPr>
              <a:xfrm flipV="1">
                <a:off x="1203980" y="-1"/>
                <a:ext cx="1" cy="2047736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5" name="Shape 55"/>
              <p:cNvSpPr/>
              <p:nvPr/>
            </p:nvSpPr>
            <p:spPr>
              <a:xfrm flipV="1">
                <a:off x="1618488" y="0"/>
                <a:ext cx="1" cy="314736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6" name="Shape 56"/>
              <p:cNvSpPr/>
              <p:nvPr/>
            </p:nvSpPr>
            <p:spPr>
              <a:xfrm flipV="1">
                <a:off x="2020805" y="0"/>
                <a:ext cx="1" cy="314736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7" name="Shape 57"/>
              <p:cNvSpPr/>
              <p:nvPr/>
            </p:nvSpPr>
            <p:spPr>
              <a:xfrm flipV="1">
                <a:off x="2423121" y="0"/>
                <a:ext cx="1" cy="314736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8" name="Shape 58"/>
              <p:cNvSpPr/>
              <p:nvPr/>
            </p:nvSpPr>
            <p:spPr>
              <a:xfrm flipV="1">
                <a:off x="2825438" y="0"/>
                <a:ext cx="1" cy="314736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0" y="489452"/>
                <a:ext cx="3232847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60" name="Shape 60"/>
              <p:cNvSpPr/>
              <p:nvPr/>
            </p:nvSpPr>
            <p:spPr>
              <a:xfrm>
                <a:off x="0" y="867386"/>
                <a:ext cx="3232847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61" name="Shape 61"/>
              <p:cNvSpPr/>
              <p:nvPr/>
            </p:nvSpPr>
            <p:spPr>
              <a:xfrm>
                <a:off x="0" y="1245320"/>
                <a:ext cx="3232847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62" name="Shape 62"/>
              <p:cNvSpPr/>
              <p:nvPr/>
            </p:nvSpPr>
            <p:spPr>
              <a:xfrm>
                <a:off x="0" y="1623253"/>
                <a:ext cx="3232847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63" name="Shape 63"/>
              <p:cNvSpPr/>
              <p:nvPr/>
            </p:nvSpPr>
            <p:spPr>
              <a:xfrm>
                <a:off x="0" y="2013378"/>
                <a:ext cx="3232847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64" name="Shape 64"/>
              <p:cNvSpPr/>
              <p:nvPr/>
            </p:nvSpPr>
            <p:spPr>
              <a:xfrm>
                <a:off x="1403217" y="2391312"/>
                <a:ext cx="1829630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65" name="Shape 65"/>
              <p:cNvSpPr/>
              <p:nvPr/>
            </p:nvSpPr>
            <p:spPr>
              <a:xfrm>
                <a:off x="1404744" y="2769246"/>
                <a:ext cx="1828103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</p:grpSp>
        <p:sp>
          <p:nvSpPr>
            <p:cNvPr id="67" name="Shape 67"/>
            <p:cNvSpPr/>
            <p:nvPr/>
          </p:nvSpPr>
          <p:spPr>
            <a:xfrm>
              <a:off x="2479742" y="2664154"/>
              <a:ext cx="1666800" cy="52423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r">
                <a:lnSpc>
                  <a:spcPts val="1350"/>
                </a:lnSpc>
                <a:tabLst>
                  <a:tab pos="354330" algn="l"/>
                  <a:tab pos="708660" algn="l"/>
                  <a:tab pos="1062990" algn="l"/>
                  <a:tab pos="1417320" algn="l"/>
                  <a:tab pos="1783080" algn="l"/>
                  <a:tab pos="2137410" algn="l"/>
                  <a:tab pos="2491740" algn="l"/>
                  <a:tab pos="2846070" algn="l"/>
                  <a:tab pos="3200400" algn="l"/>
                  <a:tab pos="3554730" algn="l"/>
                  <a:tab pos="3909060" algn="l"/>
                  <a:tab pos="4263390" algn="l"/>
                </a:tabLst>
                <a:defRPr sz="13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170"/>
                <a:t>CSST: 1000 deg</a:t>
              </a:r>
              <a:r>
                <a:rPr sz="1170" baseline="31999"/>
                <a:t>2</a:t>
              </a:r>
              <a:r>
                <a:rPr sz="1170"/>
                <a:t>/yr</a:t>
              </a:r>
            </a:p>
            <a:p>
              <a:pPr algn="r">
                <a:lnSpc>
                  <a:spcPts val="1350"/>
                </a:lnSpc>
                <a:tabLst>
                  <a:tab pos="354330" algn="l"/>
                  <a:tab pos="708660" algn="l"/>
                  <a:tab pos="1062990" algn="l"/>
                  <a:tab pos="1417320" algn="l"/>
                  <a:tab pos="1783080" algn="l"/>
                  <a:tab pos="2137410" algn="l"/>
                  <a:tab pos="2491740" algn="l"/>
                  <a:tab pos="2846070" algn="l"/>
                  <a:tab pos="3200400" algn="l"/>
                  <a:tab pos="3554730" algn="l"/>
                  <a:tab pos="3909060" algn="l"/>
                  <a:tab pos="4263390" algn="l"/>
                </a:tabLst>
                <a:defRPr sz="13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170"/>
                <a:t>LMT, IRAM: 10 deg</a:t>
              </a:r>
              <a:r>
                <a:rPr sz="1170" baseline="31999"/>
                <a:t>2</a:t>
              </a:r>
              <a:r>
                <a:rPr sz="1170"/>
                <a:t>/yr</a:t>
              </a:r>
            </a:p>
          </p:txBody>
        </p:sp>
      </p:grpSp>
      <p:graphicFrame>
        <p:nvGraphicFramePr>
          <p:cNvPr id="69" name="Table 69"/>
          <p:cNvGraphicFramePr/>
          <p:nvPr/>
        </p:nvGraphicFramePr>
        <p:xfrm>
          <a:off x="5737860" y="3463290"/>
          <a:ext cx="325487" cy="3040380"/>
        </p:xfrm>
        <a:graphic>
          <a:graphicData uri="http://schemas.openxmlformats.org/drawingml/2006/table">
            <a:tbl>
              <a:tblPr firstRow="1"/>
              <a:tblGrid>
                <a:gridCol w="325487"/>
              </a:tblGrid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7</a:t>
                      </a:r>
                    </a:p>
                  </a:txBody>
                  <a:tcPr marL="22860" marR="22860" marT="22860" marB="2286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6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5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4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3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2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1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0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marL="121322" algn="r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600">
                          <a:sym typeface="Helvetica"/>
                        </a:defRPr>
                      </a:pPr>
                      <a:endParaRPr sz="1400"/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0" name="Shape 70"/>
          <p:cNvSpPr/>
          <p:nvPr/>
        </p:nvSpPr>
        <p:spPr>
          <a:xfrm rot="16200000">
            <a:off x="4173423" y="4877051"/>
            <a:ext cx="3081934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>
              <a:tabLst>
                <a:tab pos="354330" algn="l"/>
                <a:tab pos="708660" algn="l"/>
                <a:tab pos="1062990" algn="l"/>
                <a:tab pos="1417320" algn="l"/>
                <a:tab pos="1783080" algn="l"/>
                <a:tab pos="2137410" algn="l"/>
                <a:tab pos="2491740" algn="l"/>
                <a:tab pos="2846070" algn="l"/>
                <a:tab pos="3200400" algn="l"/>
                <a:tab pos="3554730" algn="l"/>
                <a:tab pos="3909060" algn="l"/>
                <a:tab pos="4263390" algn="l"/>
              </a:tabLst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1200" dirty="0"/>
              <a:t>log</a:t>
            </a:r>
            <a:r>
              <a:rPr sz="1200" baseline="-5999" dirty="0"/>
              <a:t>10</a:t>
            </a:r>
            <a:r>
              <a:rPr sz="1200" dirty="0"/>
              <a:t>(#/unit redshift/yr above confusion limit)</a:t>
            </a:r>
          </a:p>
        </p:txBody>
      </p:sp>
      <p:graphicFrame>
        <p:nvGraphicFramePr>
          <p:cNvPr id="71" name="Table 71"/>
          <p:cNvGraphicFramePr/>
          <p:nvPr/>
        </p:nvGraphicFramePr>
        <p:xfrm>
          <a:off x="5863590" y="6355080"/>
          <a:ext cx="3360411" cy="286957"/>
        </p:xfrm>
        <a:graphic>
          <a:graphicData uri="http://schemas.openxmlformats.org/drawingml/2006/table">
            <a:tbl>
              <a:tblPr/>
              <a:tblGrid>
                <a:gridCol w="373379"/>
                <a:gridCol w="373379"/>
                <a:gridCol w="373379"/>
                <a:gridCol w="373379"/>
                <a:gridCol w="373379"/>
                <a:gridCol w="373379"/>
                <a:gridCol w="373379"/>
                <a:gridCol w="373379"/>
                <a:gridCol w="373379"/>
              </a:tblGrid>
              <a:tr h="285660"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0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1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2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3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4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5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6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7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322" defTabSz="914400">
                        <a:lnSpc>
                          <a:spcPts val="1800"/>
                        </a:lnSpc>
                        <a:tabLst>
                          <a:tab pos="25400" algn="l"/>
                          <a:tab pos="622300" algn="l"/>
                          <a:tab pos="660400" algn="l"/>
                          <a:tab pos="1676400" algn="l"/>
                          <a:tab pos="2692400" algn="l"/>
                          <a:tab pos="3708400" algn="l"/>
                          <a:tab pos="4724400" algn="l"/>
                          <a:tab pos="5740400" algn="l"/>
                          <a:tab pos="6756400" algn="l"/>
                          <a:tab pos="7772400" algn="l"/>
                          <a:tab pos="8788400" algn="l"/>
                        </a:tabLst>
                        <a:defRPr sz="1800"/>
                      </a:pPr>
                      <a:r>
                        <a:rPr sz="1400">
                          <a:sym typeface="Helvetica"/>
                        </a:rPr>
                        <a:t>8</a:t>
                      </a:r>
                    </a:p>
                  </a:txBody>
                  <a:tcPr marL="34290" marR="34290" marT="34290" marB="3429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2" name="Shape 72"/>
          <p:cNvSpPr/>
          <p:nvPr/>
        </p:nvSpPr>
        <p:spPr>
          <a:xfrm>
            <a:off x="7213922" y="6553526"/>
            <a:ext cx="553998" cy="2616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tabLst>
                <a:tab pos="393700" algn="l"/>
                <a:tab pos="787400" algn="l"/>
                <a:tab pos="1181100" algn="l"/>
                <a:tab pos="1574800" algn="l"/>
                <a:tab pos="1981200" algn="l"/>
                <a:tab pos="2374900" algn="l"/>
                <a:tab pos="2768600" algn="l"/>
                <a:tab pos="3162300" algn="l"/>
                <a:tab pos="3556000" algn="l"/>
                <a:tab pos="3949700" algn="l"/>
                <a:tab pos="4343400" algn="l"/>
                <a:tab pos="4737100" algn="l"/>
              </a:tabLst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050" dirty="0"/>
              <a:t>redshift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2978849" y="4212559"/>
            <a:ext cx="2668510" cy="2325401"/>
            <a:chOff x="480027" y="0"/>
            <a:chExt cx="2965009" cy="2583778"/>
          </a:xfrm>
        </p:grpSpPr>
        <p:pic>
          <p:nvPicPr>
            <p:cNvPr id="73" name="H-ATLAS_30m.jpg"/>
            <p:cNvPicPr>
              <a:picLocks/>
            </p:cNvPicPr>
            <p:nvPr/>
          </p:nvPicPr>
          <p:blipFill>
            <a:blip r:embed="rId5">
              <a:extLst/>
            </a:blip>
            <a:srcRect l="13933"/>
            <a:stretch>
              <a:fillRect/>
            </a:stretch>
          </p:blipFill>
          <p:spPr>
            <a:xfrm>
              <a:off x="480027" y="0"/>
              <a:ext cx="2965011" cy="2583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" name="Shape 74"/>
            <p:cNvSpPr/>
            <p:nvPr/>
          </p:nvSpPr>
          <p:spPr>
            <a:xfrm>
              <a:off x="960922" y="2149010"/>
              <a:ext cx="1828339" cy="375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20" tIns="45720" rIns="45720" bIns="45720" numCol="1" anchor="ctr">
              <a:noAutofit/>
            </a:bodyPr>
            <a:lstStyle>
              <a:lvl1pPr>
                <a:lnSpc>
                  <a:spcPts val="2100"/>
                </a:lnSpc>
                <a:tabLst>
                  <a:tab pos="393700" algn="l"/>
                  <a:tab pos="787400" algn="l"/>
                  <a:tab pos="1181100" algn="l"/>
                  <a:tab pos="1574800" algn="l"/>
                  <a:tab pos="1981200" algn="l"/>
                  <a:tab pos="2374900" algn="l"/>
                  <a:tab pos="2768600" algn="l"/>
                  <a:tab pos="3162300" algn="l"/>
                  <a:tab pos="3556000" algn="l"/>
                  <a:tab pos="3949700" algn="l"/>
                  <a:tab pos="4343400" algn="l"/>
                  <a:tab pos="4737100" algn="l"/>
                </a:tabLst>
                <a:defRPr sz="1800">
                  <a:solidFill>
                    <a:schemeClr val="accent3">
                      <a:satOff val="18648"/>
                      <a:lumOff val="5971"/>
                    </a:schemeClr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620"/>
                <a:t>H-ATLAS 4° x 5°</a:t>
              </a:r>
            </a:p>
          </p:txBody>
        </p:sp>
      </p:grpSp>
      <p:sp>
        <p:nvSpPr>
          <p:cNvPr id="76" name="Shape 76"/>
          <p:cNvSpPr/>
          <p:nvPr/>
        </p:nvSpPr>
        <p:spPr>
          <a:xfrm>
            <a:off x="49491" y="3620483"/>
            <a:ext cx="2898172" cy="584775"/>
          </a:xfrm>
          <a:prstGeom prst="rect">
            <a:avLst/>
          </a:prstGeom>
          <a:ln w="635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bIns="45720" anchor="ctr">
            <a:spAutoFit/>
          </a:bodyPr>
          <a:lstStyle>
            <a:lvl1pPr algn="ctr">
              <a:tabLst>
                <a:tab pos="393700" algn="l"/>
                <a:tab pos="787400" algn="l"/>
                <a:tab pos="1181100" algn="l"/>
                <a:tab pos="1574800" algn="l"/>
                <a:tab pos="1981200" algn="l"/>
                <a:tab pos="2374900" algn="l"/>
                <a:tab pos="2768600" algn="l"/>
                <a:tab pos="3162300" algn="l"/>
                <a:tab pos="3556000" algn="l"/>
                <a:tab pos="3949700" algn="l"/>
                <a:tab pos="4343400" algn="l"/>
                <a:tab pos="4737100" algn="l"/>
              </a:tabLst>
              <a:defRPr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>
                <a:solidFill>
                  <a:srgbClr val="0000CC"/>
                </a:solidFill>
              </a:rPr>
              <a:t>Novel, inexpensive center-of-gravity design</a:t>
            </a:r>
          </a:p>
        </p:txBody>
      </p:sp>
      <p:sp>
        <p:nvSpPr>
          <p:cNvPr id="77" name="Shape 77"/>
          <p:cNvSpPr/>
          <p:nvPr/>
        </p:nvSpPr>
        <p:spPr>
          <a:xfrm>
            <a:off x="3046840" y="3865514"/>
            <a:ext cx="2033698" cy="338554"/>
          </a:xfrm>
          <a:prstGeom prst="rect">
            <a:avLst/>
          </a:prstGeom>
          <a:ln w="635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45720" tIns="45720" rIns="45720" bIns="45720" anchor="ctr">
            <a:spAutoFit/>
          </a:bodyPr>
          <a:lstStyle>
            <a:lvl1pPr algn="ctr">
              <a:tabLst>
                <a:tab pos="393700" algn="l"/>
                <a:tab pos="787400" algn="l"/>
                <a:tab pos="1181100" algn="l"/>
                <a:tab pos="1574800" algn="l"/>
                <a:tab pos="1981200" algn="l"/>
                <a:tab pos="2374900" algn="l"/>
                <a:tab pos="2768600" algn="l"/>
                <a:tab pos="3162300" algn="l"/>
                <a:tab pos="3556000" algn="l"/>
                <a:tab pos="3949700" algn="l"/>
                <a:tab pos="4343400" algn="l"/>
                <a:tab pos="4737100" algn="l"/>
              </a:tabLst>
              <a:defRPr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600" dirty="0">
                <a:solidFill>
                  <a:srgbClr val="0000CC"/>
                </a:solidFill>
              </a:rPr>
              <a:t>large FoV, excellent site</a:t>
            </a:r>
          </a:p>
        </p:txBody>
      </p:sp>
      <p:sp>
        <p:nvSpPr>
          <p:cNvPr id="78" name="Shape 78"/>
          <p:cNvSpPr/>
          <p:nvPr/>
        </p:nvSpPr>
        <p:spPr>
          <a:xfrm>
            <a:off x="6107193" y="2842052"/>
            <a:ext cx="2841122" cy="830997"/>
          </a:xfrm>
          <a:prstGeom prst="rect">
            <a:avLst/>
          </a:prstGeom>
          <a:ln w="635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20" tIns="45720" rIns="45720" bIns="45720" anchor="ctr">
            <a:spAutoFit/>
          </a:bodyPr>
          <a:lstStyle/>
          <a:p>
            <a:pPr algn="ctr">
              <a:tabLst>
                <a:tab pos="354330" algn="l"/>
                <a:tab pos="708660" algn="l"/>
                <a:tab pos="1062990" algn="l"/>
                <a:tab pos="1417320" algn="l"/>
                <a:tab pos="1783080" algn="l"/>
                <a:tab pos="2137410" algn="l"/>
                <a:tab pos="2491740" algn="l"/>
                <a:tab pos="2846070" algn="l"/>
                <a:tab pos="3200400" algn="l"/>
                <a:tab pos="3554730" algn="l"/>
                <a:tab pos="3909060" algn="l"/>
                <a:tab pos="4263390" algn="l"/>
              </a:tabLst>
              <a:defRPr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1600" dirty="0">
                <a:solidFill>
                  <a:srgbClr val="0000CC"/>
                </a:solidFill>
              </a:rPr>
              <a:t>&gt; 100x the mapping speed/detection rate </a:t>
            </a:r>
            <a:br>
              <a:rPr sz="1600" dirty="0">
                <a:solidFill>
                  <a:srgbClr val="0000CC"/>
                </a:solidFill>
              </a:rPr>
            </a:br>
            <a:r>
              <a:rPr sz="1600" dirty="0">
                <a:solidFill>
                  <a:srgbClr val="0000CC"/>
                </a:solidFill>
              </a:rPr>
              <a:t>of current facilities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7705" y="649966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S. </a:t>
            </a:r>
            <a:r>
              <a:rPr lang="en-US" i="1" dirty="0" err="1" smtClean="0"/>
              <a:t>Golwala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698461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863" y="168459"/>
            <a:ext cx="7886700" cy="4210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Far-IR Detector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053234"/>
            <a:ext cx="2927788" cy="5042765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Per-pixel sensitivity below 3x10</a:t>
            </a:r>
            <a:r>
              <a:rPr lang="en-US" sz="2000" baseline="30000" dirty="0" smtClean="0"/>
              <a:t>-20</a:t>
            </a:r>
            <a:r>
              <a:rPr lang="en-US" sz="2000" dirty="0" smtClean="0"/>
              <a:t> W Hz</a:t>
            </a:r>
            <a:r>
              <a:rPr lang="en-US" sz="2000" baseline="30000" dirty="0" smtClean="0"/>
              <a:t>-1/2</a:t>
            </a:r>
            <a:r>
              <a:rPr lang="en-US" sz="2000" dirty="0"/>
              <a:t> </a:t>
            </a:r>
            <a:r>
              <a:rPr lang="en-US" sz="2000" dirty="0" smtClean="0"/>
              <a:t>for spectroscopy</a:t>
            </a:r>
          </a:p>
          <a:p>
            <a:r>
              <a:rPr lang="en-US" sz="2000" dirty="0" smtClean="0"/>
              <a:t>Readout / system scheme enabling 10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 to 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total pixels in a large observatory.</a:t>
            </a:r>
          </a:p>
          <a:p>
            <a:r>
              <a:rPr lang="en-US" sz="2000" dirty="0" smtClean="0"/>
              <a:t>Ability couple efficiency across the full 30 microns to 1 mm spectral band.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No other market for this technology -&gt; NASA astrophysics + Euro &amp; Japanese agencies must develop.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3512-C8D3-F741-8136-F63283C001F4}" type="slidenum">
              <a:rPr lang="en-US" smtClean="0"/>
              <a:t>17</a:t>
            </a:fld>
            <a:endParaRPr lang="en-US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3865"/>
          <a:stretch/>
        </p:blipFill>
        <p:spPr>
          <a:xfrm>
            <a:off x="3250517" y="873058"/>
            <a:ext cx="6222295" cy="55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Quantum Capacitance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00650" y="1146038"/>
            <a:ext cx="3829050" cy="52629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</a:rPr>
              <a:t>Single Cooper-Pair Box (SCB) has sensitivity to single electrons (quasiparticles) which tunnel in and out.  Capacitance shift is e-15 F, about 1/1000 of resonator capacitor.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</a:rPr>
              <a:t>Radiation breaks </a:t>
            </a:r>
            <a:r>
              <a:rPr lang="en-US" sz="1600" dirty="0">
                <a:ea typeface="Arial" charset="0"/>
                <a:cs typeface="Arial" charset="0"/>
              </a:rPr>
              <a:t>Cooper pairs in the reservoir (absorber) establishing a density of </a:t>
            </a:r>
            <a:r>
              <a:rPr lang="en-US" sz="1600" dirty="0" smtClean="0">
                <a:ea typeface="Arial" charset="0"/>
                <a:cs typeface="Arial" charset="0"/>
              </a:rPr>
              <a:t>quasiparticles (</a:t>
            </a:r>
            <a:r>
              <a:rPr lang="en-US" sz="1600" dirty="0">
                <a:ea typeface="Arial" charset="0"/>
                <a:cs typeface="Arial" charset="0"/>
              </a:rPr>
              <a:t>QP) </a:t>
            </a:r>
            <a:r>
              <a:rPr lang="en-US" sz="1600" dirty="0" smtClean="0">
                <a:ea typeface="Arial" charset="0"/>
                <a:cs typeface="Arial" charset="0"/>
              </a:rPr>
              <a:t>dependent on the optical signal.  Determines tunneling rate.  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ea typeface="Arial" charset="0"/>
                <a:cs typeface="Arial" charset="0"/>
              </a:rPr>
              <a:t>Tunneling spoils either pure state, so more optical power reduces QC signal.</a:t>
            </a:r>
            <a:endParaRPr lang="en-US" sz="1600" b="1" dirty="0">
              <a:ea typeface="Arial" charset="0"/>
              <a:cs typeface="Arial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pitchFamily="18" charset="2"/>
              </a:rPr>
              <a:t>Incorporate </a:t>
            </a:r>
            <a:r>
              <a:rPr lang="en-US" sz="1600" dirty="0">
                <a:ea typeface="Arial" charset="0"/>
                <a:cs typeface="Arial" charset="0"/>
                <a:sym typeface="Symbol" pitchFamily="18" charset="2"/>
              </a:rPr>
              <a:t>gate capacitor into a half-wave microwave resonator, changing C shifts readout frequency.   Naturally frequency-domain multiplexed</a:t>
            </a:r>
            <a:r>
              <a:rPr lang="en-US" sz="1600" dirty="0" smtClean="0">
                <a:ea typeface="Arial" charset="0"/>
                <a:cs typeface="Arial" charset="0"/>
                <a:sym typeface="Symbol" pitchFamily="18" charset="2"/>
              </a:rPr>
              <a:t>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Arial" charset="0"/>
                <a:cs typeface="Arial" charset="0"/>
                <a:sym typeface="Symbol" pitchFamily="18" charset="2"/>
              </a:rPr>
              <a:t>In practice have to sweep DC bias because system is not DC stable.</a:t>
            </a:r>
            <a:endParaRPr lang="en-US" sz="1600" dirty="0">
              <a:ea typeface="Arial" charset="0"/>
              <a:cs typeface="Arial" charset="0"/>
              <a:sym typeface="Symbol" pitchFamily="18" charset="2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"/>
          <a:stretch/>
        </p:blipFill>
        <p:spPr>
          <a:xfrm>
            <a:off x="246333" y="1405890"/>
            <a:ext cx="4851447" cy="4963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4558" y="1093708"/>
            <a:ext cx="30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Cooper Pair Box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26357" y="729348"/>
            <a:ext cx="329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Pierre </a:t>
            </a:r>
            <a:r>
              <a:rPr lang="en-US" i="1" dirty="0" err="1" smtClean="0"/>
              <a:t>Echternach</a:t>
            </a:r>
            <a:r>
              <a:rPr lang="en-US" i="1" dirty="0" smtClean="0"/>
              <a:t> et al @ JPL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1035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QCD – latest update on 200-micron devices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5274" y="912999"/>
            <a:ext cx="292945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Aluminum mesh absorber which is impedance matched to free space (like typical far-IR KIDs),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But has a small volume:  1.6 microns^3.   60 microns extent (about lambda in silicon).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(Illuminated through silicon micro-lens)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Resonators operate around 3 GHz, each is ~700 x 300 microns in size:  0.2 mm^2, but not optimized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Area scales as f^-2, so to push down to ~1 GHz requires 1.9 mm^2, but expect can do ~2x better with more efficiency design.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Pierre </a:t>
            </a:r>
            <a:r>
              <a:rPr lang="en-US" sz="1400" dirty="0" err="1" smtClean="0"/>
              <a:t>Echternach</a:t>
            </a:r>
            <a:r>
              <a:rPr lang="en-US" sz="1400" dirty="0" smtClean="0"/>
              <a:t> et al.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0"/>
          <a:stretch/>
        </p:blipFill>
        <p:spPr>
          <a:xfrm>
            <a:off x="193623" y="818112"/>
            <a:ext cx="5861154" cy="58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3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72012"/>
            <a:ext cx="6346371" cy="8059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QCD sensitivity meets OST requirement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655"/>
          <a:stretch/>
        </p:blipFill>
        <p:spPr>
          <a:xfrm>
            <a:off x="1321766" y="878477"/>
            <a:ext cx="6592148" cy="4665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93" y="5558115"/>
            <a:ext cx="8507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</a:t>
            </a:r>
            <a:r>
              <a:rPr lang="en-US" baseline="30000" dirty="0" smtClean="0"/>
              <a:t>1/2</a:t>
            </a:r>
            <a:r>
              <a:rPr lang="en-US" dirty="0" smtClean="0"/>
              <a:t> dependence indicates photon-noise-limited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Efficiency extracted from ratio of measured NEP and photon shot noise NEP.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Should be able to detect single photons.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813487"/>
            <a:ext cx="1254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Tunneling in &lt; base tunneling rate</a:t>
            </a:r>
            <a:endParaRPr lang="en-US" sz="1400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V="1">
            <a:off x="1711836" y="3866827"/>
            <a:ext cx="574164" cy="3159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39000" y="1174779"/>
            <a:ext cx="1539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Tunneling In &gt;&gt; Tunneling out -&gt; Reaching saturation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1584960"/>
            <a:ext cx="1295400" cy="298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571281"/>
            <a:ext cx="2133600" cy="150194"/>
          </a:xfrm>
        </p:spPr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24200" y="6571281"/>
            <a:ext cx="2895600" cy="150194"/>
          </a:xfrm>
        </p:spPr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8629"/>
            <a:ext cx="7886700" cy="1624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Far-Infrared?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57" y="4794959"/>
            <a:ext cx="8574193" cy="16058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~Half of the remnant electromagnetic light from stars and galaxies is in the far-IR.</a:t>
            </a:r>
          </a:p>
          <a:p>
            <a:pPr lvl="1"/>
            <a:r>
              <a:rPr lang="en-US" dirty="0" smtClean="0"/>
              <a:t>Far-IR background is a cosmological background, not a low-redshift phenomenon.  </a:t>
            </a:r>
          </a:p>
          <a:p>
            <a:r>
              <a:rPr lang="en-US" dirty="0" smtClean="0"/>
              <a:t>Most of energy from star formation and accretion activity emerges in the far-IR.   </a:t>
            </a:r>
          </a:p>
          <a:p>
            <a:pPr lvl="1"/>
            <a:r>
              <a:rPr lang="en-US" dirty="0" smtClean="0"/>
              <a:t> Young stars and accreting black holes are obscured by their very fuel.</a:t>
            </a:r>
          </a:p>
          <a:p>
            <a:r>
              <a:rPr lang="en-US" dirty="0" smtClean="0"/>
              <a:t>Mechanisms driving these transformative processes, and the results are inaccessible in the optical / NIR.</a:t>
            </a:r>
          </a:p>
          <a:p>
            <a:r>
              <a:rPr lang="en-US" dirty="0" smtClean="0"/>
              <a:t>Reionization epoch in particular – vital historically but leaves little in backgrounds.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1" y="810288"/>
            <a:ext cx="4577251" cy="3984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9811"/>
          <a:stretch/>
        </p:blipFill>
        <p:spPr>
          <a:xfrm>
            <a:off x="4542504" y="794935"/>
            <a:ext cx="4533006" cy="4000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826" y="3781141"/>
            <a:ext cx="3204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Cooray</a:t>
            </a:r>
            <a:r>
              <a:rPr lang="en-US" sz="1400" dirty="0" smtClean="0"/>
              <a:t>, adapted from Dole et al, 2006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37207" y="3781141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Madau</a:t>
            </a:r>
            <a:r>
              <a:rPr lang="en-US" sz="1400" dirty="0" smtClean="0"/>
              <a:t> &amp; Dickinson, 2014</a:t>
            </a:r>
            <a:endParaRPr lang="en-US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C3CB-914E-8846-8EC2-495D362D2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0199" y="1130163"/>
            <a:ext cx="10985543" cy="2524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Counting Far-IR Photons with the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528" y="4242645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Sweep rate ~ 22kHz spanning 4 Quantum Capacitance Peaks =&gt; effective sweep rate ~ 88kHz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Should block background tunneling while still allowing tunneling due to single photon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Raw </a:t>
            </a:r>
            <a:r>
              <a:rPr lang="en-US" sz="1400" dirty="0"/>
              <a:t>QC time </a:t>
            </a:r>
            <a:r>
              <a:rPr lang="en-US" sz="1400" dirty="0" smtClean="0"/>
              <a:t>trace should </a:t>
            </a:r>
            <a:r>
              <a:rPr lang="en-US" sz="1400" dirty="0"/>
              <a:t>be absolutely periodic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Gaps are </a:t>
            </a:r>
            <a:r>
              <a:rPr lang="en-US" sz="1400" dirty="0"/>
              <a:t>due to high tunneling </a:t>
            </a:r>
            <a:r>
              <a:rPr lang="en-US" sz="1400" dirty="0" smtClean="0"/>
              <a:t>suppressing </a:t>
            </a:r>
            <a:r>
              <a:rPr lang="en-US" sz="1400" dirty="0"/>
              <a:t>the </a:t>
            </a:r>
            <a:r>
              <a:rPr lang="en-US" sz="1400" dirty="0" smtClean="0"/>
              <a:t>Quantum Capacitance  signal, due to photon absorption.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164" y="381175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37114" y="381175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2828" y="380253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40428" y="2839132"/>
            <a:ext cx="0" cy="892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635828" y="2839132"/>
            <a:ext cx="10886" cy="892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683828" y="2915332"/>
            <a:ext cx="0" cy="816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56314" y="905498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500 us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56533" y="1102931"/>
            <a:ext cx="3793553" cy="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1000" y="1102931"/>
            <a:ext cx="3837273" cy="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4120" y="5246586"/>
            <a:ext cx="787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Photon counting not required for OST science, but does offer some system-level advantages:</a:t>
            </a:r>
          </a:p>
          <a:p>
            <a:r>
              <a:rPr lang="en-US" sz="1600" b="1" i="1" dirty="0" smtClean="0">
                <a:solidFill>
                  <a:srgbClr val="0070C0"/>
                </a:solidFill>
              </a:rPr>
              <a:t>*1/f noise not an issue,  </a:t>
            </a:r>
          </a:p>
          <a:p>
            <a:r>
              <a:rPr lang="en-US" sz="1600" b="1" i="1" dirty="0" smtClean="0">
                <a:solidFill>
                  <a:srgbClr val="0070C0"/>
                </a:solidFill>
              </a:rPr>
              <a:t>* low NEP strictly speaking not required. 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Houck Principles of Spectroscopy at the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19241"/>
            <a:ext cx="8229600" cy="1206922"/>
          </a:xfrm>
        </p:spPr>
        <p:txBody>
          <a:bodyPr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 smtClean="0"/>
              <a:t>The best revenge is to live a happy life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i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/>
              <a:t>Jim Houck office door, late 1990s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9164" y="1841090"/>
            <a:ext cx="7847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Wide instantaneous bandwidth 	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(complete spectral coverage)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Best W/m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line sensitivity possible, enabled by best detectors possible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Simple, bolt and go</a:t>
            </a:r>
          </a:p>
        </p:txBody>
      </p:sp>
    </p:spTree>
    <p:extLst>
      <p:ext uri="{BB962C8B-B14F-4D97-AF65-F5344CB8AC3E}">
        <p14:creationId xmlns:p14="http://schemas.microsoft.com/office/powerpoint/2010/main" val="11674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01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Lumped-Element QCD Response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640345"/>
            <a:ext cx="11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Tunneling in &lt; base tunneling rate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786238" y="3926345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Tunneling In &gt;&gt; Tunneling out -&gt; Reaching saturation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61" y="764045"/>
            <a:ext cx="6428477" cy="56007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575018" y="1335545"/>
            <a:ext cx="1091982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186038" y="4154945"/>
            <a:ext cx="1600200" cy="186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90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Lumped-Element QCD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1742" y="2133600"/>
            <a:ext cx="2366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PSD time span 2s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Gate sweep frequency 100Hz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One sweep = 6 peaks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QC peaks = 600Hz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339" r="7522"/>
          <a:stretch/>
        </p:blipFill>
        <p:spPr>
          <a:xfrm>
            <a:off x="287572" y="1064870"/>
            <a:ext cx="6414170" cy="51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81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585" y="838200"/>
            <a:ext cx="7239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From time traces calculated </a:t>
            </a:r>
            <a:r>
              <a:rPr lang="en-US" sz="1350" dirty="0" smtClean="0"/>
              <a:t>variance of </a:t>
            </a:r>
            <a:r>
              <a:rPr lang="en-US" sz="1350" dirty="0"/>
              <a:t>slices corresponding to 2 QC peaks (to </a:t>
            </a:r>
            <a:r>
              <a:rPr lang="en-US" sz="1350" dirty="0" smtClean="0"/>
              <a:t>avoid </a:t>
            </a:r>
            <a:r>
              <a:rPr lang="en-US" sz="1350" dirty="0"/>
              <a:t>problems at the edge of sweep with e-shifts</a:t>
            </a:r>
            <a:r>
              <a:rPr lang="en-US" sz="1350" dirty="0" smtClean="0"/>
              <a:t>) – slices are 30</a:t>
            </a:r>
            <a:r>
              <a:rPr lang="el-GR" sz="1350" dirty="0" smtClean="0"/>
              <a:t>μ</a:t>
            </a:r>
            <a:r>
              <a:rPr lang="en-US" sz="1350" dirty="0" smtClean="0"/>
              <a:t>s long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Subtracted this trace from the maximum of the traces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Gaps in </a:t>
            </a:r>
            <a:r>
              <a:rPr lang="en-US" sz="1350" dirty="0"/>
              <a:t>the </a:t>
            </a:r>
            <a:r>
              <a:rPr lang="en-US" sz="1350" dirty="0" smtClean="0"/>
              <a:t>Quantum Capacitance trace </a:t>
            </a:r>
            <a:r>
              <a:rPr lang="en-US" sz="1350" dirty="0"/>
              <a:t>will show up as </a:t>
            </a:r>
            <a:r>
              <a:rPr lang="en-US" sz="1350" dirty="0" smtClean="0"/>
              <a:t>peaks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 smtClean="0"/>
              <a:t>Repeat for different black body source temperatures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304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evaluated in </a:t>
            </a:r>
            <a:r>
              <a:rPr lang="en-US" dirty="0" smtClean="0"/>
              <a:t>30 </a:t>
            </a:r>
            <a:r>
              <a:rPr lang="en-US" dirty="0"/>
              <a:t>us bins shows photon events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2" y="1676400"/>
            <a:ext cx="7111126" cy="5334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4838" y="23622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1x10</a:t>
            </a:r>
            <a:r>
              <a:rPr lang="en-US" sz="1200" baseline="30000" dirty="0" smtClean="0"/>
              <a:t>-21</a:t>
            </a:r>
            <a:r>
              <a:rPr lang="en-US" sz="1200" dirty="0" smtClean="0"/>
              <a:t>W</a:t>
            </a:r>
          </a:p>
          <a:p>
            <a:r>
              <a:rPr lang="en-US" sz="1200" dirty="0" smtClean="0"/>
              <a:t>1Hz photon rate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39000" y="26670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85545" y="5105400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4x10</a:t>
            </a:r>
            <a:r>
              <a:rPr lang="en-US" sz="1400" baseline="30000" dirty="0" smtClean="0"/>
              <a:t>-19</a:t>
            </a:r>
            <a:r>
              <a:rPr lang="en-US" sz="1400" dirty="0" smtClean="0"/>
              <a:t>W</a:t>
            </a:r>
          </a:p>
          <a:p>
            <a:r>
              <a:rPr lang="en-US" sz="1400" dirty="0" smtClean="0"/>
              <a:t>408Hz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39000" y="5410200"/>
            <a:ext cx="655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C3CB-914E-8846-8EC2-495D362D2D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03935"/>
            <a:ext cx="5943600" cy="4850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609600"/>
            <a:ext cx="6322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Counts of response between </a:t>
            </a:r>
            <a:r>
              <a:rPr lang="en-US" sz="1350" dirty="0" smtClean="0"/>
              <a:t>0.6 </a:t>
            </a:r>
            <a:r>
              <a:rPr lang="en-US" sz="1350" dirty="0"/>
              <a:t>and 0.9 versus number of expected photons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91000" y="4149271"/>
            <a:ext cx="1143000" cy="1062389"/>
            <a:chOff x="4038600" y="3357211"/>
            <a:chExt cx="1143000" cy="1062389"/>
          </a:xfrm>
        </p:grpSpPr>
        <p:sp>
          <p:nvSpPr>
            <p:cNvPr id="5" name="TextBox 4"/>
            <p:cNvSpPr txBox="1"/>
            <p:nvPr/>
          </p:nvSpPr>
          <p:spPr>
            <a:xfrm>
              <a:off x="4038600" y="3357211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-19</a:t>
              </a:r>
              <a:r>
                <a:rPr lang="en-US" dirty="0" smtClean="0"/>
                <a:t> W</a:t>
              </a:r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456784" y="3733800"/>
              <a:ext cx="0" cy="685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557855" y="1464001"/>
            <a:ext cx="160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96% efficiency</a:t>
            </a:r>
            <a:r>
              <a:rPr lang="en-US" baseline="30000" dirty="0" smtClean="0"/>
              <a:t>*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89556" y="1807368"/>
            <a:ext cx="396844" cy="326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81300" y="19722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Subtracting background rate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71800" y="2989853"/>
            <a:ext cx="2286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62800" y="1415534"/>
            <a:ext cx="160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Efficiency will decrease with when time intervals between photons become comparable to the time separation of two Quantum Capacitance Peaks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4680466"/>
            <a:ext cx="1371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400" dirty="0" smtClean="0"/>
              <a:t>With respect to absorbed power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C3CB-914E-8846-8EC2-495D362D2D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ckmanHole_GOODS-North.jpg"/>
          <p:cNvPicPr>
            <a:picLocks noChangeAspect="1"/>
          </p:cNvPicPr>
          <p:nvPr/>
        </p:nvPicPr>
        <p:blipFill rotWithShape="1">
          <a:blip r:embed="rId3" cstate="print"/>
          <a:srcRect l="250" t="1493" r="19511" b="1493"/>
          <a:stretch/>
        </p:blipFill>
        <p:spPr>
          <a:xfrm rot="5400000">
            <a:off x="1007650" y="-1007648"/>
            <a:ext cx="7569202" cy="9584499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0536" y="51792"/>
            <a:ext cx="9533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2-D Imaging well-underway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carpet of star-forming galaxies from the Universe’s historical peak.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Herschel SPIRE 250, 350, 500 microns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33" y="881321"/>
            <a:ext cx="6434467" cy="53803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395611" y="6383291"/>
            <a:ext cx="4029864" cy="0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2939" y="6140006"/>
            <a:ext cx="1017590" cy="48815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3.6°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1523" y="6383291"/>
            <a:ext cx="4211960" cy="1588"/>
          </a:xfrm>
          <a:prstGeom prst="straightConnector1">
            <a:avLst/>
          </a:prstGeom>
          <a:ln w="571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8572" y="2044854"/>
            <a:ext cx="209046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Herschel confusion limited at L&gt;1e12 </a:t>
            </a:r>
            <a:r>
              <a:rPr lang="en-US" sz="1400" dirty="0" err="1" smtClean="0"/>
              <a:t>Lsun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But coming </a:t>
            </a:r>
            <a:r>
              <a:rPr lang="en-US" sz="1400" dirty="0" err="1" smtClean="0"/>
              <a:t>submm</a:t>
            </a:r>
            <a:r>
              <a:rPr lang="en-US" sz="1400" dirty="0" smtClean="0"/>
              <a:t> / mm surveys with large ground-based telescopes will go much deeper, and with uniform redshift sensitivity.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8801" y="1171434"/>
            <a:ext cx="219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TolTEC</a:t>
            </a:r>
            <a:r>
              <a:rPr lang="en-US" dirty="0" smtClean="0"/>
              <a:t> mm-wave camera on LMT.</a:t>
            </a:r>
          </a:p>
          <a:p>
            <a:endParaRPr lang="en-US" dirty="0"/>
          </a:p>
          <a:p>
            <a:r>
              <a:rPr lang="en-US" dirty="0" smtClean="0"/>
              <a:t>Alex Pope et al.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C3CB-914E-8846-8EC2-495D362D2D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762"/>
            <a:ext cx="7996366" cy="407773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Spectroscopy Decodes the Far-IR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46" y="5026351"/>
            <a:ext cx="8390238" cy="162923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Rest-frame mid to far-IR accesses ionized, neutral atomic, and molecular material.   The intersection of energy sources and their fuel.</a:t>
            </a:r>
          </a:p>
          <a:p>
            <a:r>
              <a:rPr lang="en-US" dirty="0" smtClean="0"/>
              <a:t>Suite of lines measures physical features such as:</a:t>
            </a:r>
          </a:p>
          <a:p>
            <a:pPr lvl="1"/>
            <a:r>
              <a:rPr lang="en-US" dirty="0" smtClean="0"/>
              <a:t>Ionization state -&gt; stellar effective temperature or AGN (via Ne, O, N ratios between ionization levels)</a:t>
            </a:r>
          </a:p>
          <a:p>
            <a:pPr lvl="1"/>
            <a:r>
              <a:rPr lang="en-US" dirty="0" smtClean="0"/>
              <a:t>Degree of stellar processing (via O/N in a given ionization zone).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441" r="1540" b="23959"/>
          <a:stretch/>
        </p:blipFill>
        <p:spPr>
          <a:xfrm>
            <a:off x="210064" y="827902"/>
            <a:ext cx="4198433" cy="41156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6692" y="111065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Circinus ISO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C3CB-914E-8846-8EC2-495D362D2DC5}" type="slidenum">
              <a:rPr lang="en-US" smtClean="0"/>
              <a:t>5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8119"/>
          <a:stretch/>
        </p:blipFill>
        <p:spPr>
          <a:xfrm>
            <a:off x="4408497" y="912096"/>
            <a:ext cx="4509557" cy="40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0250"/>
            <a:ext cx="9017518" cy="4515670"/>
          </a:xfrm>
          <a:prstGeom prst="rect">
            <a:avLst/>
          </a:prstGeom>
        </p:spPr>
      </p:pic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406400" y="0"/>
            <a:ext cx="8242300" cy="730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ja-JP" sz="2800" dirty="0" smtClean="0">
                <a:cs typeface="ＭＳ Ｐゴシック" charset="-128"/>
              </a:rPr>
              <a:t>Far-IR Spectroscopy Remains a Bottleneck </a:t>
            </a:r>
            <a:br>
              <a:rPr lang="en-US" altLang="ja-JP" sz="2800" dirty="0" smtClean="0">
                <a:cs typeface="ＭＳ Ｐゴシック" charset="-128"/>
              </a:rPr>
            </a:br>
            <a:r>
              <a:rPr lang="en-US" altLang="ja-JP" sz="2200" dirty="0" smtClean="0">
                <a:cs typeface="ＭＳ Ｐゴシック" charset="-128"/>
              </a:rPr>
              <a:t>(and scientific frontier)</a:t>
            </a:r>
            <a:endParaRPr lang="ja-JP" altLang="en-US" sz="1600" dirty="0" smtClean="0">
              <a:cs typeface="ＭＳ Ｐゴシック" charset="-128"/>
            </a:endParaRPr>
          </a:p>
        </p:txBody>
      </p:sp>
      <p:sp>
        <p:nvSpPr>
          <p:cNvPr id="12291" name="コンテンツ プレースホルダ 2"/>
          <p:cNvSpPr txBox="1">
            <a:spLocks/>
          </p:cNvSpPr>
          <p:nvPr/>
        </p:nvSpPr>
        <p:spPr bwMode="auto">
          <a:xfrm>
            <a:off x="327177" y="5223515"/>
            <a:ext cx="8574620" cy="13732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ts val="800"/>
              </a:spcBef>
              <a:buSzPct val="86000"/>
              <a:buFont typeface="Wingdings" charset="2"/>
              <a:buChar char="§"/>
            </a:pPr>
            <a:r>
              <a:rPr lang="en-US" altLang="ja-JP" sz="12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Origins Space Telescope (OST) 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(and to some extent </a:t>
            </a:r>
            <a:r>
              <a:rPr lang="en-US" altLang="ja-JP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SPICA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) can </a:t>
            </a:r>
            <a:r>
              <a:rPr lang="en-US" altLang="ja-JP" sz="1200" dirty="0">
                <a:latin typeface="Arial" charset="0"/>
                <a:ea typeface="Arial" charset="0"/>
                <a:cs typeface="Arial" charset="0"/>
              </a:rPr>
              <a:t>obtain spectra of galaxies in the Universe’s first billion years as they are 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born, </a:t>
            </a:r>
            <a:r>
              <a:rPr lang="en-US" altLang="ja-JP" sz="1200" dirty="0">
                <a:latin typeface="Arial" charset="0"/>
                <a:ea typeface="Arial" charset="0"/>
                <a:cs typeface="Arial" charset="0"/>
              </a:rPr>
              <a:t>comparable to JWST and ALMA in 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sensitivity. </a:t>
            </a:r>
            <a:r>
              <a:rPr lang="en-US" altLang="ja-JP" sz="12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Spectrometers assume 100 beams, R=500, essentially BG limited.</a:t>
            </a:r>
            <a:endParaRPr lang="en-US" altLang="ja-JP" sz="12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800"/>
              </a:spcBef>
              <a:buSzPct val="86000"/>
              <a:buFont typeface="Wingdings" charset="2"/>
              <a:buChar char="§"/>
            </a:pPr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SPICA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currently proposed to Cosmic Visions M5 proposal.  2.5 meter aperture, SAFARI R=300 grating spectrometer with R=3000 etalon mode.   Our proposal for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MoO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under preparation.</a:t>
            </a:r>
          </a:p>
          <a:p>
            <a:pPr>
              <a:spcBef>
                <a:spcPts val="800"/>
              </a:spcBef>
              <a:buSzPct val="86000"/>
              <a:buFont typeface="Wingdings" charset="2"/>
              <a:buChar char="§"/>
            </a:pPr>
            <a:r>
              <a:rPr lang="en-US" altLang="ja-JP" sz="12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ST30 is CSST 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– 30m ground-based telescope for the </a:t>
            </a:r>
            <a:r>
              <a:rPr lang="en-US" altLang="ja-JP" sz="1200" dirty="0" err="1" smtClean="0">
                <a:latin typeface="Arial" charset="0"/>
                <a:ea typeface="Arial" charset="0"/>
                <a:cs typeface="Arial" charset="0"/>
              </a:rPr>
              <a:t>submm</a:t>
            </a:r>
            <a:r>
              <a:rPr lang="en-US" altLang="ja-JP" sz="1200" dirty="0" smtClean="0">
                <a:latin typeface="Arial" charset="0"/>
                <a:ea typeface="Arial" charset="0"/>
                <a:cs typeface="Arial" charset="0"/>
              </a:rPr>
              <a:t>, assuming 100 element MOS. </a:t>
            </a:r>
            <a:endParaRPr lang="en-US" altLang="ja-JP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19190"/>
            <a:ext cx="2895600" cy="365125"/>
          </a:xfrm>
        </p:spPr>
        <p:txBody>
          <a:bodyPr/>
          <a:lstStyle/>
          <a:p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1895" y="3920385"/>
            <a:ext cx="725557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</a:t>
            </a:r>
            <a:endParaRPr lang="en-US" sz="1200" dirty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 rot="-2520000">
            <a:off x="3110398" y="3865890"/>
            <a:ext cx="143761" cy="151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6313" y="4177881"/>
            <a:ext cx="63610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n w="0"/>
                <a:solidFill>
                  <a:srgbClr val="0432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OST</a:t>
            </a:r>
          </a:p>
          <a:p>
            <a:pPr algn="ctr"/>
            <a:endParaRPr lang="en-US" sz="1200" dirty="0">
              <a:ln w="0"/>
              <a:solidFill>
                <a:srgbClr val="0432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7760000" flipH="1">
            <a:off x="5661846" y="4111376"/>
            <a:ext cx="277849" cy="610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8C3CB-914E-8846-8EC2-495D362D2D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401" y="205267"/>
            <a:ext cx="7520949" cy="51465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Confusion Not an Issue for Spectroscopy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665659" y="5834484"/>
            <a:ext cx="5381030" cy="632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350" dirty="0"/>
              <a:t>`Line Counts’ indicate that even with 5 or 10m telescope and R=500, confusion is not an issue except perhaps in very long integrations at the longest wavelengths.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40" y="816910"/>
            <a:ext cx="5168574" cy="49668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375"/>
            <a:ext cx="3954753" cy="4945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890" y="5739031"/>
            <a:ext cx="24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. Murphy et al., in prep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C7FEAA-E758-854D-B6D7-DB84BFF4C2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863" y="168459"/>
            <a:ext cx="7886700" cy="4210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Far-IR Detector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053234"/>
            <a:ext cx="2927788" cy="5042765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Per-pixel sensitivity below 3x10</a:t>
            </a:r>
            <a:r>
              <a:rPr lang="en-US" sz="2000" baseline="30000" dirty="0" smtClean="0"/>
              <a:t>-20</a:t>
            </a:r>
            <a:r>
              <a:rPr lang="en-US" sz="2000" dirty="0" smtClean="0"/>
              <a:t> W Hz</a:t>
            </a:r>
            <a:r>
              <a:rPr lang="en-US" sz="2000" baseline="30000" dirty="0" smtClean="0"/>
              <a:t>-1/2</a:t>
            </a:r>
            <a:r>
              <a:rPr lang="en-US" sz="2000" dirty="0"/>
              <a:t> </a:t>
            </a:r>
            <a:r>
              <a:rPr lang="en-US" sz="2000" dirty="0" smtClean="0"/>
              <a:t>for spectroscopy</a:t>
            </a:r>
          </a:p>
          <a:p>
            <a:r>
              <a:rPr lang="en-US" sz="2000" dirty="0" smtClean="0"/>
              <a:t>Readout / system scheme enabling 10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 to 10</a:t>
            </a:r>
            <a:r>
              <a:rPr lang="en-US" sz="2000" baseline="30000" dirty="0" smtClean="0"/>
              <a:t>6</a:t>
            </a:r>
            <a:r>
              <a:rPr lang="en-US" sz="2000" dirty="0" smtClean="0"/>
              <a:t> total pixels in a large observatory.</a:t>
            </a:r>
          </a:p>
          <a:p>
            <a:r>
              <a:rPr lang="en-US" sz="2000" dirty="0" smtClean="0"/>
              <a:t>Ability couple efficiency across the full 30 microns to 1 mm spectral band.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No other market for this technology -&gt; NASA astrophysics + Euro &amp; Japanese agencies must develop.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6/28/17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Houck Symposium --  M. Bradford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23512-C8D3-F741-8136-F63283C001F4}" type="slidenum">
              <a:rPr lang="en-US" smtClean="0"/>
              <a:t>8</a:t>
            </a:fld>
            <a:endParaRPr lang="en-US"/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3865"/>
          <a:stretch/>
        </p:blipFill>
        <p:spPr>
          <a:xfrm>
            <a:off x="3250517" y="873058"/>
            <a:ext cx="6222295" cy="55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76881"/>
            <a:ext cx="9144000" cy="450244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3600" dirty="0" smtClean="0">
                <a:latin typeface="Helvetica" charset="0"/>
                <a:ea typeface="Helvetica" charset="0"/>
                <a:cs typeface="Helvetica" charset="0"/>
              </a:rPr>
              <a:t>Transition-edge sensed (TES) bolometers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0691" y="3560535"/>
            <a:ext cx="3152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JPL and SRON developed TES bolometers for spectroscopy – long legs and 50-100 </a:t>
            </a:r>
            <a:r>
              <a:rPr lang="en-US" dirty="0" err="1" smtClean="0"/>
              <a:t>mK</a:t>
            </a:r>
            <a:r>
              <a:rPr lang="en-US" dirty="0" smtClean="0"/>
              <a:t> temperature.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NEP ~ 1x10</a:t>
            </a:r>
            <a:r>
              <a:rPr lang="en-US" b="1" baseline="30000" dirty="0" smtClean="0"/>
              <a:t>-19</a:t>
            </a:r>
            <a:r>
              <a:rPr lang="en-US" b="1" dirty="0" smtClean="0"/>
              <a:t> W Hz</a:t>
            </a:r>
            <a:r>
              <a:rPr lang="en-US" b="1" baseline="30000" dirty="0" smtClean="0"/>
              <a:t>-1/2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SRON RF frequency-domain MUX with 160-pixel circuit.  Might approach OST format with careful thermal design for wiring.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1" y="1001486"/>
            <a:ext cx="8973038" cy="2471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90" y="3560535"/>
            <a:ext cx="5580873" cy="317772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Kinetic Inductance Detectors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9129"/>
            <a:ext cx="8229600" cy="317034"/>
          </a:xfrm>
        </p:spPr>
        <p:txBody>
          <a:bodyPr/>
          <a:lstStyle/>
          <a:p>
            <a:r>
              <a:rPr lang="en-US" dirty="0" smtClean="0"/>
              <a:t>temp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6/28/17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Houck Symposium --  M. Bradford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81D6A-C179-4453-8126-3A35B66919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604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3534" y="583003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Zmuidzinas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1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88542</TotalTime>
  <Words>1917</Words>
  <Application>Microsoft Macintosh PowerPoint</Application>
  <PresentationFormat>On-screen Show (4:3)</PresentationFormat>
  <Paragraphs>303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Calibri</vt:lpstr>
      <vt:lpstr>Calibri Light</vt:lpstr>
      <vt:lpstr>Comic Sans MS</vt:lpstr>
      <vt:lpstr>Gill Sans</vt:lpstr>
      <vt:lpstr>Gill Sans SemiBold</vt:lpstr>
      <vt:lpstr>Helvetica</vt:lpstr>
      <vt:lpstr>ＭＳ Ｐゴシック</vt:lpstr>
      <vt:lpstr>Symbol</vt:lpstr>
      <vt:lpstr>Times</vt:lpstr>
      <vt:lpstr>Wingdings</vt:lpstr>
      <vt:lpstr>Arial</vt:lpstr>
      <vt:lpstr>Office Theme</vt:lpstr>
      <vt:lpstr>Custom Design</vt:lpstr>
      <vt:lpstr>1_Office Theme</vt:lpstr>
      <vt:lpstr>New Detectors and Techniques for (Far)-IR Spectroscopy</vt:lpstr>
      <vt:lpstr>Why Far-Infrared?</vt:lpstr>
      <vt:lpstr>PowerPoint Presentation</vt:lpstr>
      <vt:lpstr>Spectroscopy Decodes the Far-IR Universe</vt:lpstr>
      <vt:lpstr>Far-IR Spectroscopy Remains a Bottleneck  (and scientific frontier)</vt:lpstr>
      <vt:lpstr>Confusion Not an Issue for Spectroscopy</vt:lpstr>
      <vt:lpstr>Far-IR Detector Requirements</vt:lpstr>
      <vt:lpstr>PowerPoint Presentation</vt:lpstr>
      <vt:lpstr>Kinetic Inductance Detectors </vt:lpstr>
      <vt:lpstr>SuperSpec Overview</vt:lpstr>
      <vt:lpstr>SuperSpec Architecture</vt:lpstr>
      <vt:lpstr>SuperSpec Sub-Scale Filterbank Working</vt:lpstr>
      <vt:lpstr>Working towards demo at LMT</vt:lpstr>
      <vt:lpstr>Working towards demo at LMT</vt:lpstr>
      <vt:lpstr>Dust-Enshrouded Galaxy Evolution at z &gt; 4  with the Chajnantor Sub/mm Survey Telescope</vt:lpstr>
      <vt:lpstr>Far-IR Detector Requirements</vt:lpstr>
      <vt:lpstr>Quantum Capacitance Detector</vt:lpstr>
      <vt:lpstr>QCD – latest update on 200-micron devices</vt:lpstr>
      <vt:lpstr>QCD sensitivity meets OST requirement</vt:lpstr>
      <vt:lpstr>Counting Far-IR Photons with the QCD</vt:lpstr>
      <vt:lpstr>Houck Principles of Spectroscopy at the Frontier</vt:lpstr>
      <vt:lpstr>PowerPoint Presentation</vt:lpstr>
      <vt:lpstr>Lumped-Element QCD Response</vt:lpstr>
      <vt:lpstr>Lumped-Element QCD Sensitivity</vt:lpstr>
      <vt:lpstr>PowerPoint Presentation</vt:lpstr>
      <vt:lpstr>PowerPoint Presentation</vt:lpstr>
      <vt:lpstr>PowerPoint Presentation</vt:lpstr>
    </vt:vector>
  </TitlesOfParts>
  <Company>mpe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</dc:creator>
  <cp:lastModifiedBy>Matt Bradford</cp:lastModifiedBy>
  <cp:revision>2376</cp:revision>
  <cp:lastPrinted>2016-02-06T01:03:53Z</cp:lastPrinted>
  <dcterms:created xsi:type="dcterms:W3CDTF">2009-10-22T10:56:54Z</dcterms:created>
  <dcterms:modified xsi:type="dcterms:W3CDTF">2017-06-28T03:00:31Z</dcterms:modified>
</cp:coreProperties>
</file>